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9" r:id="rId4"/>
    <p:sldId id="857" r:id="rId5"/>
    <p:sldId id="868" r:id="rId6"/>
    <p:sldId id="858" r:id="rId7"/>
    <p:sldId id="871" r:id="rId8"/>
    <p:sldId id="262" r:id="rId9"/>
    <p:sldId id="869" r:id="rId10"/>
    <p:sldId id="264" r:id="rId11"/>
    <p:sldId id="265" r:id="rId12"/>
    <p:sldId id="266" r:id="rId13"/>
    <p:sldId id="872" r:id="rId14"/>
    <p:sldId id="870" r:id="rId15"/>
    <p:sldId id="258" r:id="rId16"/>
    <p:sldId id="867" r:id="rId17"/>
    <p:sldId id="859" r:id="rId18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9pPr>
  </p:defaultTextStyle>
  <p:extLst>
    <p:ext uri="{521415D9-36F7-43E2-AB2F-B90AF26B5E84}">
      <p14:sectionLst xmlns:p14="http://schemas.microsoft.com/office/powerpoint/2010/main">
        <p14:section name="Default Section" id="{F5DD7034-4F16-42C0-A9E8-825AD84DC33E}">
          <p14:sldIdLst>
            <p14:sldId id="256"/>
            <p14:sldId id="257"/>
            <p14:sldId id="259"/>
            <p14:sldId id="857"/>
            <p14:sldId id="868"/>
            <p14:sldId id="858"/>
            <p14:sldId id="871"/>
            <p14:sldId id="262"/>
            <p14:sldId id="869"/>
            <p14:sldId id="264"/>
            <p14:sldId id="265"/>
            <p14:sldId id="266"/>
            <p14:sldId id="872"/>
            <p14:sldId id="870"/>
            <p14:sldId id="258"/>
            <p14:sldId id="867"/>
            <p14:sldId id="85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F2666D14-00EC-8F00-FFF5-67EED2E1BE90}" name="Julie Melton" initials="JM" userId="S::jmelton@richland.edu::aa819293-0b5b-42f8-bc10-baec22cb1ad4" providerId="AD"/>
  <p188:author id="{0B7E82FB-5A94-1B83-033A-AEC40B993CE6}" name="Isaac Zuniga" initials="IZ" userId="S::izuniga@richland.edu::9660976a-87d5-4ec9-b4e0-56c5a20ce84d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43D6B"/>
    <a:srgbClr val="5F9A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5E5E5E"/>
        </a:fontRef>
        <a:srgbClr val="5E5E5E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DFFF"/>
          </a:solidFill>
        </a:fill>
      </a:tcStyle>
    </a:wholeTbl>
    <a:band2H>
      <a:tcTxStyle/>
      <a:tcStyle>
        <a:tcBdr/>
        <a:fill>
          <a:solidFill>
            <a:srgbClr val="E6F0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5E5E5E"/>
        </a:fontRef>
        <a:srgbClr val="5E5E5E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1F0CC"/>
          </a:solidFill>
        </a:fill>
      </a:tcStyle>
    </a:wholeTbl>
    <a:band2H>
      <a:tcTxStyle/>
      <a:tcStyle>
        <a:tcBdr/>
        <a:fill>
          <a:solidFill>
            <a:srgbClr val="EAF8E7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5E5E5E"/>
        </a:fontRef>
        <a:srgbClr val="5E5E5E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CDDF"/>
          </a:solidFill>
        </a:fill>
      </a:tcStyle>
    </a:wholeTbl>
    <a:band2H>
      <a:tcTxStyle/>
      <a:tcStyle>
        <a:tcBdr/>
        <a:fill>
          <a:solidFill>
            <a:srgbClr val="FFE8F0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5E5E5E"/>
        </a:fontRef>
        <a:srgbClr val="5E5E5E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9E9E9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5E5E5E"/>
        </a:fontRef>
        <a:srgbClr val="5E5E5E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5E5E5E"/>
              </a:solidFill>
              <a:prstDash val="solid"/>
              <a:round/>
            </a:ln>
          </a:top>
          <a:bottom>
            <a:ln w="254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E5E5E"/>
              </a:solidFill>
              <a:prstDash val="solid"/>
              <a:round/>
            </a:ln>
          </a:top>
          <a:bottom>
            <a:ln w="254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5E5E5E"/>
        </a:fontRef>
        <a:srgbClr val="5E5E5E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1D1D1"/>
          </a:solidFill>
        </a:fill>
      </a:tcStyle>
    </a:wholeTbl>
    <a:band2H>
      <a:tcTxStyle/>
      <a:tcStyle>
        <a:tcBdr/>
        <a:fill>
          <a:solidFill>
            <a:srgbClr val="E9E9E9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5E5E5E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5E5E5E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5E5E5E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5E5E5E"/>
        </a:fontRef>
        <a:srgbClr val="5E5E5E"/>
      </a:tcTxStyle>
      <a:tcStyle>
        <a:tcBdr>
          <a:left>
            <a:ln w="12700" cap="flat">
              <a:solidFill>
                <a:srgbClr val="5E5E5E"/>
              </a:solidFill>
              <a:prstDash val="solid"/>
              <a:round/>
            </a:ln>
          </a:left>
          <a:right>
            <a:ln w="12700" cap="flat">
              <a:solidFill>
                <a:srgbClr val="5E5E5E"/>
              </a:solidFill>
              <a:prstDash val="solid"/>
              <a:round/>
            </a:ln>
          </a:right>
          <a:top>
            <a:ln w="12700" cap="flat">
              <a:solidFill>
                <a:srgbClr val="5E5E5E"/>
              </a:solidFill>
              <a:prstDash val="solid"/>
              <a:round/>
            </a:ln>
          </a:top>
          <a:bottom>
            <a:ln w="127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solidFill>
                <a:srgbClr val="5E5E5E"/>
              </a:solidFill>
              <a:prstDash val="solid"/>
              <a:round/>
            </a:ln>
          </a:insideH>
          <a:insideV>
            <a:ln w="12700" cap="flat">
              <a:solidFill>
                <a:srgbClr val="5E5E5E"/>
              </a:solidFill>
              <a:prstDash val="solid"/>
              <a:round/>
            </a:ln>
          </a:insideV>
        </a:tcBdr>
        <a:fill>
          <a:solidFill>
            <a:srgbClr val="5E5E5E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5E5E5E"/>
        </a:fontRef>
        <a:srgbClr val="5E5E5E"/>
      </a:tcTxStyle>
      <a:tcStyle>
        <a:tcBdr>
          <a:left>
            <a:ln w="12700" cap="flat">
              <a:solidFill>
                <a:srgbClr val="5E5E5E"/>
              </a:solidFill>
              <a:prstDash val="solid"/>
              <a:round/>
            </a:ln>
          </a:left>
          <a:right>
            <a:ln w="12700" cap="flat">
              <a:solidFill>
                <a:srgbClr val="5E5E5E"/>
              </a:solidFill>
              <a:prstDash val="solid"/>
              <a:round/>
            </a:ln>
          </a:right>
          <a:top>
            <a:ln w="12700" cap="flat">
              <a:solidFill>
                <a:srgbClr val="5E5E5E"/>
              </a:solidFill>
              <a:prstDash val="solid"/>
              <a:round/>
            </a:ln>
          </a:top>
          <a:bottom>
            <a:ln w="127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solidFill>
                <a:srgbClr val="5E5E5E"/>
              </a:solidFill>
              <a:prstDash val="solid"/>
              <a:round/>
            </a:ln>
          </a:insideH>
          <a:insideV>
            <a:ln w="12700" cap="flat">
              <a:solidFill>
                <a:srgbClr val="5E5E5E"/>
              </a:solidFill>
              <a:prstDash val="solid"/>
              <a:round/>
            </a:ln>
          </a:insideV>
        </a:tcBdr>
        <a:fill>
          <a:solidFill>
            <a:srgbClr val="5E5E5E">
              <a:alpha val="20000"/>
            </a:srgbClr>
          </a:solidFill>
        </a:fill>
      </a:tcStyle>
    </a:firstCol>
    <a:lastRow>
      <a:tcTxStyle b="on" i="off">
        <a:fontRef idx="minor">
          <a:srgbClr val="5E5E5E"/>
        </a:fontRef>
        <a:srgbClr val="5E5E5E"/>
      </a:tcTxStyle>
      <a:tcStyle>
        <a:tcBdr>
          <a:left>
            <a:ln w="12700" cap="flat">
              <a:solidFill>
                <a:srgbClr val="5E5E5E"/>
              </a:solidFill>
              <a:prstDash val="solid"/>
              <a:round/>
            </a:ln>
          </a:left>
          <a:right>
            <a:ln w="12700" cap="flat">
              <a:solidFill>
                <a:srgbClr val="5E5E5E"/>
              </a:solidFill>
              <a:prstDash val="solid"/>
              <a:round/>
            </a:ln>
          </a:right>
          <a:top>
            <a:ln w="50800" cap="flat">
              <a:solidFill>
                <a:srgbClr val="5E5E5E"/>
              </a:solidFill>
              <a:prstDash val="solid"/>
              <a:round/>
            </a:ln>
          </a:top>
          <a:bottom>
            <a:ln w="127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solidFill>
                <a:srgbClr val="5E5E5E"/>
              </a:solidFill>
              <a:prstDash val="solid"/>
              <a:round/>
            </a:ln>
          </a:insideH>
          <a:insideV>
            <a:ln w="12700" cap="flat">
              <a:solidFill>
                <a:srgbClr val="5E5E5E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5E5E5E"/>
        </a:fontRef>
        <a:srgbClr val="5E5E5E"/>
      </a:tcTxStyle>
      <a:tcStyle>
        <a:tcBdr>
          <a:left>
            <a:ln w="12700" cap="flat">
              <a:solidFill>
                <a:srgbClr val="5E5E5E"/>
              </a:solidFill>
              <a:prstDash val="solid"/>
              <a:round/>
            </a:ln>
          </a:left>
          <a:right>
            <a:ln w="12700" cap="flat">
              <a:solidFill>
                <a:srgbClr val="5E5E5E"/>
              </a:solidFill>
              <a:prstDash val="solid"/>
              <a:round/>
            </a:ln>
          </a:right>
          <a:top>
            <a:ln w="12700" cap="flat">
              <a:solidFill>
                <a:srgbClr val="5E5E5E"/>
              </a:solidFill>
              <a:prstDash val="solid"/>
              <a:round/>
            </a:ln>
          </a:top>
          <a:bottom>
            <a:ln w="254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solidFill>
                <a:srgbClr val="5E5E5E"/>
              </a:solidFill>
              <a:prstDash val="solid"/>
              <a:round/>
            </a:ln>
          </a:insideH>
          <a:insideV>
            <a:ln w="12700" cap="flat">
              <a:solidFill>
                <a:srgbClr val="5E5E5E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1" d="100"/>
          <a:sy n="51" d="100"/>
        </p:scale>
        <p:origin x="8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8/10/relationships/authors" Target="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Shape 148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9" name="Shape 149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1pPr>
    <a:lvl2pPr indent="228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2pPr>
    <a:lvl3pPr indent="457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3pPr>
    <a:lvl4pPr indent="685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4pPr>
    <a:lvl5pPr indent="9144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5pPr>
    <a:lvl6pPr indent="11430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6pPr>
    <a:lvl7pPr indent="1371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7pPr>
    <a:lvl8pPr indent="1600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8pPr>
    <a:lvl9pPr indent="1828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68215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86D30B-9D31-D7B6-18B3-D47C4814A5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0BFBA89-C734-8DED-6D05-DF2978AC06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C4FDD8B-3133-A58B-1DDC-896A74D0155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91435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BEF498-CFA7-C184-E57A-8394F2B315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22BA19C-ECE6-2D9C-9521-5FABE994655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372B292-F891-65DC-4A5E-245A2BC23A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18176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E7C1E8-EEC2-9F20-ADEF-81D2701F58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3A7E6AA-7810-A211-A600-347A4B49A8C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AD14924-5C63-AB60-98F1-5B7A9B8143B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77356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C7C109-F01B-AF32-01CD-5BCCDE7A08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EC8F4E6-BFAD-17FA-40E9-B403143FA2D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F2F3B0D-AAEC-DA68-C475-7DEBAE1703E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86420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18C923-A6E8-F120-1364-D8B4E6D79D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26308CE-B83E-CB4E-4345-CD27FF06876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5608893-DD8C-CCEA-4D9B-A3A32B0D76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54858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1340" y="11859862"/>
            <a:ext cx="21971004" cy="636980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3600" b="1"/>
            </a:lvl1pPr>
            <a:lvl2pPr marL="1066800" indent="-457200" defTabSz="825500">
              <a:lnSpc>
                <a:spcPct val="100000"/>
              </a:lnSpc>
              <a:spcBef>
                <a:spcPts val="0"/>
              </a:spcBef>
              <a:defRPr sz="3600" b="1"/>
            </a:lvl2pPr>
            <a:lvl3pPr marL="1676400" indent="-457200" defTabSz="825500">
              <a:lnSpc>
                <a:spcPct val="100000"/>
              </a:lnSpc>
              <a:spcBef>
                <a:spcPts val="0"/>
              </a:spcBef>
              <a:defRPr sz="3600" b="1"/>
            </a:lvl3pPr>
            <a:lvl4pPr marL="2286000" indent="-457200" defTabSz="825500">
              <a:lnSpc>
                <a:spcPct val="100000"/>
              </a:lnSpc>
              <a:spcBef>
                <a:spcPts val="0"/>
              </a:spcBef>
              <a:defRPr sz="3600" b="1"/>
            </a:lvl4pPr>
            <a:lvl5pPr marL="2895600" indent="-457200" defTabSz="825500">
              <a:lnSpc>
                <a:spcPct val="100000"/>
              </a:lnSpc>
              <a:spcBef>
                <a:spcPts val="0"/>
              </a:spcBef>
              <a:defRPr sz="3600" b="1"/>
            </a:lvl5pPr>
          </a:lstStyle>
          <a:p>
            <a:r>
              <a:t>Author and Date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2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6" y="2574991"/>
            <a:ext cx="21971005" cy="4648202"/>
          </a:xfrm>
          <a:prstGeom prst="rect">
            <a:avLst/>
          </a:prstGeom>
        </p:spPr>
        <p:txBody>
          <a:bodyPr anchor="b"/>
          <a:lstStyle>
            <a:lvl1pPr>
              <a:defRPr sz="11600" spc="-232"/>
            </a:lvl1pPr>
          </a:lstStyle>
          <a:p>
            <a:r>
              <a:t>Presentation Title</a:t>
            </a:r>
          </a:p>
        </p:txBody>
      </p:sp>
      <p:sp>
        <p:nvSpPr>
          <p:cNvPr id="13" name="Body Level One…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1342" y="7223190"/>
            <a:ext cx="21971002" cy="1905002"/>
          </a:xfrm>
          <a:prstGeom prst="rect">
            <a:avLst/>
          </a:prstGeom>
        </p:spPr>
        <p:txBody>
          <a:bodyPr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Presentation Subtitle</a:t>
            </a:r>
          </a:p>
        </p:txBody>
      </p:sp>
      <p:sp>
        <p:nvSpPr>
          <p:cNvPr id="1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910457886_1434x1669.jpg"/>
          <p:cNvSpPr>
            <a:spLocks noGrp="1"/>
          </p:cNvSpPr>
          <p:nvPr>
            <p:ph type="pic" idx="21"/>
          </p:nvPr>
        </p:nvSpPr>
        <p:spPr>
          <a:xfrm>
            <a:off x="10972800" y="-203200"/>
            <a:ext cx="12144837" cy="14135100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endParaRPr/>
          </a:p>
        </p:txBody>
      </p:sp>
      <p:sp>
        <p:nvSpPr>
          <p:cNvPr id="33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270000"/>
            <a:ext cx="9779000" cy="5882274"/>
          </a:xfrm>
          <a:prstGeom prst="rect">
            <a:avLst/>
          </a:prstGeom>
        </p:spPr>
        <p:txBody>
          <a:bodyPr anchor="b"/>
          <a:lstStyle/>
          <a:p>
            <a:r>
              <a:t>Slide Title</a:t>
            </a:r>
          </a:p>
        </p:txBody>
      </p:sp>
      <p:sp>
        <p:nvSpPr>
          <p:cNvPr id="34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7060576"/>
            <a:ext cx="9779000" cy="5385424"/>
          </a:xfrm>
          <a:prstGeom prst="rect">
            <a:avLst/>
          </a:prstGeom>
        </p:spPr>
        <p:txBody>
          <a:bodyPr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  <a:lvl2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2pPr>
            <a:lvl3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3pPr>
            <a:lvl4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4pPr>
            <a:lvl5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5pPr>
          </a:lstStyle>
          <a:p>
            <a:r>
              <a:t>Slide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3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5233"/>
            <a:ext cx="368505" cy="37460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3164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43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2372961"/>
            <a:ext cx="21971000" cy="934781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  <a:lvl2pPr marL="1308100" indent="-698500" defTabSz="825500">
              <a:lnSpc>
                <a:spcPct val="100000"/>
              </a:lnSpc>
              <a:spcBef>
                <a:spcPts val="0"/>
              </a:spcBef>
              <a:defRPr sz="5500" b="1"/>
            </a:lvl2pPr>
            <a:lvl3pPr marL="1917700" indent="-698500" defTabSz="825500">
              <a:lnSpc>
                <a:spcPct val="100000"/>
              </a:lnSpc>
              <a:spcBef>
                <a:spcPts val="0"/>
              </a:spcBef>
              <a:defRPr sz="5500" b="1"/>
            </a:lvl3pPr>
            <a:lvl4pPr marL="2527300" indent="-698500" defTabSz="825500">
              <a:lnSpc>
                <a:spcPct val="100000"/>
              </a:lnSpc>
              <a:spcBef>
                <a:spcPts val="0"/>
              </a:spcBef>
              <a:defRPr sz="5500" b="1"/>
            </a:lvl4pPr>
            <a:lvl5pPr marL="3136900" indent="-698500" defTabSz="825500">
              <a:lnSpc>
                <a:spcPct val="100000"/>
              </a:lnSpc>
              <a:spcBef>
                <a:spcPts val="0"/>
              </a:spcBef>
              <a:defRPr sz="5500" b="1"/>
            </a:lvl5pPr>
          </a:lstStyle>
          <a:p>
            <a:r>
              <a:t>Slide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4" name="Body Level One…"/>
          <p:cNvSpPr txBox="1">
            <a:spLocks noGrp="1"/>
          </p:cNvSpPr>
          <p:nvPr>
            <p:ph type="body" idx="21" hasCustomPrompt="1"/>
          </p:nvPr>
        </p:nvSpPr>
        <p:spPr>
          <a:prstGeom prst="rect">
            <a:avLst/>
          </a:prstGeom>
        </p:spPr>
        <p:txBody>
          <a:bodyPr numCol="1" spcCol="38100"/>
          <a:lstStyle/>
          <a:p>
            <a:r>
              <a:t>Slide bullet text</a:t>
            </a:r>
          </a:p>
        </p:txBody>
      </p:sp>
      <p:sp>
        <p:nvSpPr>
          <p:cNvPr id="4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5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2372961"/>
            <a:ext cx="9779000" cy="934781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  <a:lvl2pPr marL="1308100" indent="-698500" defTabSz="825500">
              <a:lnSpc>
                <a:spcPct val="100000"/>
              </a:lnSpc>
              <a:spcBef>
                <a:spcPts val="0"/>
              </a:spcBef>
              <a:defRPr sz="5500" b="1"/>
            </a:lvl2pPr>
            <a:lvl3pPr marL="1917700" indent="-698500" defTabSz="825500">
              <a:lnSpc>
                <a:spcPct val="100000"/>
              </a:lnSpc>
              <a:spcBef>
                <a:spcPts val="0"/>
              </a:spcBef>
              <a:defRPr sz="5500" b="1"/>
            </a:lvl3pPr>
            <a:lvl4pPr marL="2527300" indent="-698500" defTabSz="825500">
              <a:lnSpc>
                <a:spcPct val="100000"/>
              </a:lnSpc>
              <a:spcBef>
                <a:spcPts val="0"/>
              </a:spcBef>
              <a:defRPr sz="5500" b="1"/>
            </a:lvl4pPr>
            <a:lvl5pPr marL="3136900" indent="-698500" defTabSz="825500">
              <a:lnSpc>
                <a:spcPct val="100000"/>
              </a:lnSpc>
              <a:spcBef>
                <a:spcPts val="0"/>
              </a:spcBef>
              <a:defRPr sz="5500" b="1"/>
            </a:lvl5pPr>
          </a:lstStyle>
          <a:p>
            <a:r>
              <a:t>Slide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61" name="Body Level One…"/>
          <p:cNvSpPr txBox="1">
            <a:spLocks noGrp="1"/>
          </p:cNvSpPr>
          <p:nvPr>
            <p:ph type="body" sz="half" idx="21" hasCustomPrompt="1"/>
          </p:nvPr>
        </p:nvSpPr>
        <p:spPr>
          <a:xfrm>
            <a:off x="1206500" y="4248503"/>
            <a:ext cx="9779000" cy="8256631"/>
          </a:xfrm>
          <a:prstGeom prst="rect">
            <a:avLst/>
          </a:prstGeom>
        </p:spPr>
        <p:txBody>
          <a:bodyPr numCol="1" spcCol="38100"/>
          <a:lstStyle/>
          <a:p>
            <a:r>
              <a:t>Slide bullet text</a:t>
            </a:r>
          </a:p>
        </p:txBody>
      </p:sp>
      <p:sp>
        <p:nvSpPr>
          <p:cNvPr id="62" name="660384004_1290x1720.jpg"/>
          <p:cNvSpPr>
            <a:spLocks noGrp="1"/>
          </p:cNvSpPr>
          <p:nvPr>
            <p:ph type="pic" idx="22"/>
          </p:nvPr>
        </p:nvSpPr>
        <p:spPr>
          <a:xfrm>
            <a:off x="12192000" y="-407266"/>
            <a:ext cx="10916874" cy="14555833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endParaRPr/>
          </a:p>
        </p:txBody>
      </p:sp>
      <p:sp>
        <p:nvSpPr>
          <p:cNvPr id="63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6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ec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6" y="4533900"/>
            <a:ext cx="21971005" cy="4648200"/>
          </a:xfrm>
          <a:prstGeom prst="rect">
            <a:avLst/>
          </a:prstGeom>
        </p:spPr>
        <p:txBody>
          <a:bodyPr anchor="ctr"/>
          <a:lstStyle>
            <a:lvl1pPr>
              <a:defRPr sz="11600" b="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t>Section Title</a:t>
            </a:r>
          </a:p>
        </p:txBody>
      </p:sp>
      <p:sp>
        <p:nvSpPr>
          <p:cNvPr id="7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5233"/>
            <a:ext cx="368505" cy="37460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Agenda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5100"/>
          </a:xfrm>
          <a:prstGeom prst="rect">
            <a:avLst/>
          </a:prstGeom>
        </p:spPr>
        <p:txBody>
          <a:bodyPr/>
          <a:lstStyle/>
          <a:p>
            <a:r>
              <a:t>Agenda Title</a:t>
            </a:r>
          </a:p>
        </p:txBody>
      </p:sp>
      <p:sp>
        <p:nvSpPr>
          <p:cNvPr id="89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2372961"/>
            <a:ext cx="21971000" cy="934781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  <a:lvl2pPr marL="1308100" indent="-698500" defTabSz="825500">
              <a:lnSpc>
                <a:spcPct val="100000"/>
              </a:lnSpc>
              <a:spcBef>
                <a:spcPts val="0"/>
              </a:spcBef>
              <a:defRPr sz="5500" b="1"/>
            </a:lvl2pPr>
            <a:lvl3pPr marL="1917700" indent="-698500" defTabSz="825500">
              <a:lnSpc>
                <a:spcPct val="100000"/>
              </a:lnSpc>
              <a:spcBef>
                <a:spcPts val="0"/>
              </a:spcBef>
              <a:defRPr sz="5500" b="1"/>
            </a:lvl3pPr>
            <a:lvl4pPr marL="2527300" indent="-698500" defTabSz="825500">
              <a:lnSpc>
                <a:spcPct val="100000"/>
              </a:lnSpc>
              <a:spcBef>
                <a:spcPts val="0"/>
              </a:spcBef>
              <a:defRPr sz="5500" b="1"/>
            </a:lvl4pPr>
            <a:lvl5pPr marL="3136900" indent="-698500" defTabSz="825500">
              <a:lnSpc>
                <a:spcPct val="100000"/>
              </a:lnSpc>
              <a:spcBef>
                <a:spcPts val="0"/>
              </a:spcBef>
              <a:defRPr sz="5500" b="1"/>
            </a:lvl5pPr>
          </a:lstStyle>
          <a:p>
            <a:r>
              <a:t>Agenda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90" name="Body Level One…"/>
          <p:cNvSpPr txBox="1">
            <a:spLocks noGrp="1"/>
          </p:cNvSpPr>
          <p:nvPr>
            <p:ph type="body" idx="21" hasCustomPrompt="1"/>
          </p:nvPr>
        </p:nvSpPr>
        <p:spPr>
          <a:prstGeom prst="rect">
            <a:avLst/>
          </a:prstGeom>
        </p:spPr>
        <p:txBody>
          <a:bodyPr numCol="1" spcCol="38100"/>
          <a:lstStyle>
            <a:lvl1pPr marL="0" indent="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99"/>
            </a:lvl1pPr>
          </a:lstStyle>
          <a:p>
            <a:r>
              <a:t>Agenda Topics</a:t>
            </a:r>
          </a:p>
        </p:txBody>
      </p:sp>
      <p:sp>
        <p:nvSpPr>
          <p:cNvPr id="9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</p:spPr>
        <p:txBody>
          <a:bodyPr numCol="1" spcCol="38100"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r>
              <a:t>Statement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9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1075926"/>
            <a:ext cx="21971000" cy="7241586"/>
          </a:xfrm>
          <a:prstGeom prst="rect">
            <a:avLst/>
          </a:prstGeom>
        </p:spPr>
        <p:txBody>
          <a:bodyPr numCol="1" spcCol="38100"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1pPr>
            <a:lvl2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2pPr>
            <a:lvl3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3pPr>
            <a:lvl4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4pPr>
            <a:lvl5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5pPr>
          </a:lstStyle>
          <a:p>
            <a:r>
              <a:t>100%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07" name="Fact informa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Fact information</a:t>
            </a:r>
          </a:p>
        </p:txBody>
      </p:sp>
      <p:sp>
        <p:nvSpPr>
          <p:cNvPr id="10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2430024" y="10675453"/>
            <a:ext cx="20200054" cy="636980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3600" b="1"/>
            </a:lvl1pPr>
            <a:lvl2pPr marL="1066800" indent="-457200" defTabSz="825500">
              <a:lnSpc>
                <a:spcPct val="100000"/>
              </a:lnSpc>
              <a:spcBef>
                <a:spcPts val="0"/>
              </a:spcBef>
              <a:defRPr sz="3600" b="1"/>
            </a:lvl2pPr>
            <a:lvl3pPr marL="1676400" indent="-457200" defTabSz="825500">
              <a:lnSpc>
                <a:spcPct val="100000"/>
              </a:lnSpc>
              <a:spcBef>
                <a:spcPts val="0"/>
              </a:spcBef>
              <a:defRPr sz="3600" b="1"/>
            </a:lvl3pPr>
            <a:lvl4pPr marL="2286000" indent="-457200" defTabSz="825500">
              <a:lnSpc>
                <a:spcPct val="100000"/>
              </a:lnSpc>
              <a:spcBef>
                <a:spcPts val="0"/>
              </a:spcBef>
              <a:defRPr sz="3600" b="1"/>
            </a:lvl4pPr>
            <a:lvl5pPr marL="2895600" indent="-457200" defTabSz="825500">
              <a:lnSpc>
                <a:spcPct val="100000"/>
              </a:lnSpc>
              <a:spcBef>
                <a:spcPts val="0"/>
              </a:spcBef>
              <a:defRPr sz="3600" b="1"/>
            </a:lvl5pPr>
          </a:lstStyle>
          <a:p>
            <a:r>
              <a:t>Attribution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6" name="Body Level One…"/>
          <p:cNvSpPr txBox="1">
            <a:spLocks noGrp="1"/>
          </p:cNvSpPr>
          <p:nvPr>
            <p:ph type="body" sz="half" idx="21" hasCustomPrompt="1"/>
          </p:nvPr>
        </p:nvSpPr>
        <p:spPr>
          <a:xfrm>
            <a:off x="1753923" y="4939860"/>
            <a:ext cx="20876154" cy="3836281"/>
          </a:xfrm>
          <a:prstGeom prst="rect">
            <a:avLst/>
          </a:prstGeom>
        </p:spPr>
        <p:txBody>
          <a:bodyPr numCol="1" spcCol="38100"/>
          <a:lstStyle>
            <a:lvl1pPr marL="469900" indent="-300876">
              <a:spcBef>
                <a:spcPts val="0"/>
              </a:spcBef>
              <a:buSzTx/>
              <a:buNone/>
              <a:defRPr sz="8500" spc="-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t>“Notable Quote”</a:t>
            </a:r>
          </a:p>
        </p:txBody>
      </p:sp>
      <p:sp>
        <p:nvSpPr>
          <p:cNvPr id="11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Image"/>
          <p:cNvSpPr>
            <a:spLocks noGrp="1"/>
          </p:cNvSpPr>
          <p:nvPr>
            <p:ph type="pic" sz="quarter" idx="21"/>
          </p:nvPr>
        </p:nvSpPr>
        <p:spPr>
          <a:xfrm>
            <a:off x="15760700" y="1016000"/>
            <a:ext cx="7439099" cy="5949678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endParaRPr/>
          </a:p>
        </p:txBody>
      </p:sp>
      <p:sp>
        <p:nvSpPr>
          <p:cNvPr id="125" name="Image"/>
          <p:cNvSpPr>
            <a:spLocks noGrp="1"/>
          </p:cNvSpPr>
          <p:nvPr>
            <p:ph type="pic" sz="half" idx="22"/>
          </p:nvPr>
        </p:nvSpPr>
        <p:spPr>
          <a:xfrm>
            <a:off x="13500100" y="3978275"/>
            <a:ext cx="10439400" cy="12150181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endParaRPr/>
          </a:p>
        </p:txBody>
      </p:sp>
      <p:sp>
        <p:nvSpPr>
          <p:cNvPr id="126" name="Image"/>
          <p:cNvSpPr>
            <a:spLocks noGrp="1"/>
          </p:cNvSpPr>
          <p:nvPr>
            <p:ph type="pic" idx="23"/>
          </p:nvPr>
        </p:nvSpPr>
        <p:spPr>
          <a:xfrm>
            <a:off x="-139700" y="495300"/>
            <a:ext cx="16611600" cy="12458700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endParaRPr/>
          </a:p>
        </p:txBody>
      </p:sp>
      <p:sp>
        <p:nvSpPr>
          <p:cNvPr id="12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Image"/>
          <p:cNvSpPr>
            <a:spLocks noGrp="1"/>
          </p:cNvSpPr>
          <p:nvPr>
            <p:ph type="pic" idx="21"/>
          </p:nvPr>
        </p:nvSpPr>
        <p:spPr>
          <a:xfrm>
            <a:off x="-1333500" y="-5524500"/>
            <a:ext cx="27051000" cy="21640800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endParaRPr/>
          </a:p>
        </p:txBody>
      </p:sp>
      <p:sp>
        <p:nvSpPr>
          <p:cNvPr id="13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4248503"/>
            <a:ext cx="21971000" cy="825601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xmlns:a14="http://schemas.microsoft.com/office/drawing/2010/main" xmlns:m="http://schemas.openxmlformats.org/officeDocument/2006/math" val="1"/>
            </a:ext>
          </a:extLst>
        </p:spPr>
        <p:txBody>
          <a:bodyPr lIns="50800" tIns="50800" rIns="50800" bIns="50800" numCol="2" spcCol="1098550">
            <a:normAutofit/>
          </a:bodyPr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3" name="Title Text"/>
          <p:cNvSpPr txBox="1">
            <a:spLocks noGrp="1"/>
          </p:cNvSpPr>
          <p:nvPr>
            <p:ph type="title"/>
          </p:nvPr>
        </p:nvSpPr>
        <p:spPr>
          <a:xfrm>
            <a:off x="3653366" y="2743200"/>
            <a:ext cx="19507201" cy="150530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xmlns:a14="http://schemas.microsoft.com/office/drawing/2010/main" xmlns:m="http://schemas.openxmlformats.org/officeDocument/2006/math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Title Text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584200">
              <a:defRPr sz="1800"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62" r:id="rId12"/>
  </p:sldLayoutIdLst>
  <p:transition spd="med"/>
  <p:txStyles>
    <p:titleStyle>
      <a:lvl1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titleStyle>
    <p:bodyStyle>
      <a:lvl1pPr marL="6096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12192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18288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24384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30480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36576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42672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48768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54864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jpg"/><Relationship Id="rId5" Type="http://schemas.openxmlformats.org/officeDocument/2006/relationships/hyperlink" Target="https://www.richland.edu/" TargetMode="External"/><Relationship Id="rId4" Type="http://schemas.openxmlformats.org/officeDocument/2006/relationships/image" Target="../media/image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" name="Cover.jpg" descr="Cov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STOCTextHead.png" descr="STOCTextHea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154" name="MONTSERRAT EXTRABOLD"/>
          <p:cNvSpPr txBox="1">
            <a:spLocks noGrp="1"/>
          </p:cNvSpPr>
          <p:nvPr>
            <p:ph type="title"/>
          </p:nvPr>
        </p:nvSpPr>
        <p:spPr>
          <a:xfrm>
            <a:off x="2981479" y="1497359"/>
            <a:ext cx="17959166" cy="1433165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b="0" spc="-200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1pPr>
          </a:lstStyle>
          <a:p>
            <a:r>
              <a:rPr lang="en-US" sz="6400" dirty="0"/>
              <a:t>Institutional Advancement </a:t>
            </a:r>
            <a:endParaRPr sz="6400" dirty="0"/>
          </a:p>
        </p:txBody>
      </p:sp>
      <p:sp>
        <p:nvSpPr>
          <p:cNvPr id="156" name="Monterrat Semibold"/>
          <p:cNvSpPr txBox="1">
            <a:spLocks noGrp="1"/>
          </p:cNvSpPr>
          <p:nvPr>
            <p:ph type="body" idx="21"/>
          </p:nvPr>
        </p:nvSpPr>
        <p:spPr>
          <a:xfrm>
            <a:off x="2145974" y="3170583"/>
            <a:ext cx="20618776" cy="637472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>
            <a:noAutofit/>
          </a:bodyPr>
          <a:lstStyle>
            <a:lvl1pPr>
              <a:lnSpc>
                <a:spcPct val="100000"/>
              </a:lnSpc>
              <a:spcBef>
                <a:spcPts val="2400"/>
              </a:spcBef>
              <a:defRPr>
                <a:solidFill>
                  <a:srgbClr val="5F9A3F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</a:lstStyle>
          <a:p>
            <a:pPr marL="0" indent="0">
              <a:spcBef>
                <a:spcPts val="600"/>
              </a:spcBef>
              <a:buNone/>
            </a:pPr>
            <a:r>
              <a:rPr lang="en-US" sz="3000" dirty="0">
                <a:solidFill>
                  <a:srgbClr val="243D6B"/>
                </a:solidFill>
                <a:latin typeface="Montserrat" panose="00000500000000000000" pitchFamily="2" charset="0"/>
              </a:rPr>
              <a:t>The Institutional Advancement Division at Richland Community College encompasses the Foundation, the Office of Grants &amp; Sponsored Programs, Marketing, and Campus Events. Together, these departments connect Richland’s mission - to empower individuals through learning and to forge partnerships that grow communities - with the vision of being the best and first choice for education. </a:t>
            </a:r>
            <a:r>
              <a:rPr lang="en-US" sz="3000" dirty="0">
                <a:solidFill>
                  <a:srgbClr val="083A70"/>
                </a:solidFill>
                <a:latin typeface="Montserrat" panose="00000500000000000000" pitchFamily="2" charset="0"/>
              </a:rPr>
              <a:t>This report highlights several examples of how Institutional Advancement is helping move the following End Statements forward:</a:t>
            </a:r>
          </a:p>
          <a:p>
            <a:pPr marL="0" indent="0">
              <a:spcBef>
                <a:spcPts val="600"/>
              </a:spcBef>
              <a:buNone/>
            </a:pPr>
            <a:endParaRPr lang="en-US" sz="1000" dirty="0">
              <a:solidFill>
                <a:srgbClr val="083A70"/>
              </a:solidFill>
              <a:latin typeface="Montserrat" panose="00000500000000000000" pitchFamily="2" charset="0"/>
            </a:endParaRPr>
          </a:p>
          <a:p>
            <a:pPr>
              <a:spcBef>
                <a:spcPts val="600"/>
              </a:spcBef>
              <a:buBlip>
                <a:blip r:embed="rId3"/>
              </a:buBlip>
            </a:pPr>
            <a:r>
              <a:rPr lang="en-US" sz="3000" dirty="0">
                <a:solidFill>
                  <a:srgbClr val="243D6B"/>
                </a:solidFill>
                <a:latin typeface="Montserrat" panose="00000500000000000000" pitchFamily="2" charset="0"/>
              </a:rPr>
              <a:t>Because of Richland, students will have opportunities to successfully pursue training and education at and beyond the community college. </a:t>
            </a:r>
          </a:p>
          <a:p>
            <a:pPr>
              <a:spcBef>
                <a:spcPts val="600"/>
              </a:spcBef>
              <a:buBlip>
                <a:blip r:embed="rId3"/>
              </a:buBlip>
            </a:pPr>
            <a:endParaRPr lang="en-US" sz="3000" dirty="0">
              <a:solidFill>
                <a:srgbClr val="243D6B"/>
              </a:solidFill>
              <a:latin typeface="Montserrat" panose="00000500000000000000" pitchFamily="2" charset="0"/>
            </a:endParaRPr>
          </a:p>
          <a:p>
            <a:pPr>
              <a:spcBef>
                <a:spcPts val="600"/>
              </a:spcBef>
              <a:buBlip>
                <a:blip r:embed="rId3"/>
              </a:buBlip>
            </a:pPr>
            <a:r>
              <a:rPr lang="en-US" sz="3000" dirty="0">
                <a:solidFill>
                  <a:srgbClr val="243D6B"/>
                </a:solidFill>
                <a:latin typeface="Montserrat" panose="00000500000000000000" pitchFamily="2" charset="0"/>
              </a:rPr>
              <a:t>Because of Richland’s partnerships with the community, the economic and business climate in our service area will be significantly enhanced. </a:t>
            </a:r>
          </a:p>
          <a:p>
            <a:pPr>
              <a:spcBef>
                <a:spcPts val="600"/>
              </a:spcBef>
              <a:buBlip>
                <a:blip r:embed="rId3"/>
              </a:buBlip>
            </a:pPr>
            <a:endParaRPr lang="en-US" sz="3000" dirty="0">
              <a:solidFill>
                <a:srgbClr val="243D6B"/>
              </a:solidFill>
              <a:latin typeface="Montserrat" panose="00000500000000000000" pitchFamily="2" charset="0"/>
            </a:endParaRPr>
          </a:p>
          <a:p>
            <a:pPr>
              <a:spcBef>
                <a:spcPts val="600"/>
              </a:spcBef>
              <a:buBlip>
                <a:blip r:embed="rId3"/>
              </a:buBlip>
            </a:pPr>
            <a:r>
              <a:rPr lang="en-US" sz="3000" dirty="0">
                <a:solidFill>
                  <a:srgbClr val="243D6B"/>
                </a:solidFill>
                <a:latin typeface="Montserrat" panose="00000500000000000000" pitchFamily="2" charset="0"/>
              </a:rPr>
              <a:t>Because of Richland’s efforts to expand and diversify funding, students will benefit from increased affordability, reduced financial barriers, and enhanced support through scholarships, grants, and community partnerships.</a:t>
            </a:r>
          </a:p>
          <a:p>
            <a:pPr marL="0" indent="0">
              <a:spcBef>
                <a:spcPts val="600"/>
              </a:spcBef>
              <a:buNone/>
            </a:pPr>
            <a:endParaRPr sz="3000" dirty="0">
              <a:latin typeface="Montserrat" panose="00000500000000000000" pitchFamily="2" charset="0"/>
            </a:endParaRPr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uple of girls smiling&#10;&#10;AI-generated content may be incorrect.">
            <a:extLst>
              <a:ext uri="{FF2B5EF4-FFF2-40B4-BE49-F238E27FC236}">
                <a16:creationId xmlns:a16="http://schemas.microsoft.com/office/drawing/2014/main" id="{5ED81EFD-5A1E-54B6-B443-64C01A842C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04141" y="466531"/>
            <a:ext cx="15867724" cy="10580914"/>
          </a:xfrm>
          <a:prstGeom prst="rect">
            <a:avLst/>
          </a:prstGeom>
        </p:spPr>
      </p:pic>
      <p:pic>
        <p:nvPicPr>
          <p:cNvPr id="162" name="STOCPhotoL.png" descr="STOCPhoto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163" name="Monterrat Semibold…"/>
          <p:cNvSpPr txBox="1">
            <a:spLocks noGrp="1"/>
          </p:cNvSpPr>
          <p:nvPr>
            <p:ph type="body" sz="half" idx="1"/>
          </p:nvPr>
        </p:nvSpPr>
        <p:spPr>
          <a:xfrm>
            <a:off x="13631030" y="3326429"/>
            <a:ext cx="9504638" cy="7063142"/>
          </a:xfrm>
          <a:prstGeom prst="rect">
            <a:avLst/>
          </a:prstGeom>
        </p:spPr>
        <p:txBody>
          <a:bodyPr lIns="50800" tIns="50800" rIns="50800" bIns="50800">
            <a:normAutofit/>
          </a:bodyPr>
          <a:lstStyle/>
          <a:p>
            <a:pPr defTabSz="2438337">
              <a:spcBef>
                <a:spcPts val="2400"/>
              </a:spcBef>
              <a:buSzPct val="123000"/>
              <a:defRPr sz="4800" b="0">
                <a:solidFill>
                  <a:srgbClr val="5F9A3F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pPr>
            <a:r>
              <a:rPr lang="en-US" sz="3600" dirty="0">
                <a:solidFill>
                  <a:srgbClr val="243D6B"/>
                </a:solidFill>
                <a:latin typeface="Montserrat" panose="00000500000000000000" pitchFamily="2" charset="0"/>
              </a:rPr>
              <a:t>The mission of Richland Community College Foundation is to support and advance the development activities that provide enhancements to Richland Community College</a:t>
            </a:r>
            <a:br>
              <a:rPr lang="en-US" sz="3600" dirty="0">
                <a:solidFill>
                  <a:srgbClr val="243D6B"/>
                </a:solidFill>
                <a:latin typeface="Montserrat" panose="00000500000000000000" pitchFamily="2" charset="0"/>
              </a:rPr>
            </a:br>
            <a:r>
              <a:rPr lang="en-US" sz="3600" dirty="0">
                <a:solidFill>
                  <a:srgbClr val="243D6B"/>
                </a:solidFill>
                <a:latin typeface="Montserrat" panose="00000500000000000000" pitchFamily="2" charset="0"/>
              </a:rPr>
              <a:t>and its students.</a:t>
            </a:r>
          </a:p>
        </p:txBody>
      </p:sp>
      <p:sp>
        <p:nvSpPr>
          <p:cNvPr id="164" name="Monterrat Semibold"/>
          <p:cNvSpPr txBox="1"/>
          <p:nvPr/>
        </p:nvSpPr>
        <p:spPr>
          <a:xfrm>
            <a:off x="14003188" y="1314243"/>
            <a:ext cx="8760323" cy="9347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>
            <a:noAutofit/>
          </a:bodyPr>
          <a:lstStyle>
            <a:lvl1pPr algn="l" defTabSz="2413953">
              <a:spcBef>
                <a:spcPts val="2300"/>
              </a:spcBef>
              <a:defRPr sz="4752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1pPr>
          </a:lstStyle>
          <a:p>
            <a:pPr algn="ctr"/>
            <a:r>
              <a:rPr lang="en-US" sz="6000" dirty="0"/>
              <a:t>Foundation Mission</a:t>
            </a:r>
            <a:endParaRPr sz="6000" dirty="0"/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D064FA-221F-36A6-7B35-D5BF1E4F26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STOCTextHead.png" descr="STOCTextHead.png">
            <a:extLst>
              <a:ext uri="{FF2B5EF4-FFF2-40B4-BE49-F238E27FC236}">
                <a16:creationId xmlns:a16="http://schemas.microsoft.com/office/drawing/2014/main" id="{8ECE80B5-7CAD-A657-AB3E-79C39F2010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2987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154" name="MONTSERRAT EXTRABOLD">
            <a:extLst>
              <a:ext uri="{FF2B5EF4-FFF2-40B4-BE49-F238E27FC236}">
                <a16:creationId xmlns:a16="http://schemas.microsoft.com/office/drawing/2014/main" id="{D5F01DA1-C50C-275D-B876-A8947386606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212417" y="1310747"/>
            <a:ext cx="17959166" cy="1433165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b="0" spc="-200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1pPr>
          </a:lstStyle>
          <a:p>
            <a:r>
              <a:rPr lang="en-US" sz="7700" dirty="0"/>
              <a:t>Foundation FY26 Results</a:t>
            </a:r>
            <a:endParaRPr sz="77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2D62AE8-A27C-72EB-E71A-FD939F5EE6AB}"/>
              </a:ext>
            </a:extLst>
          </p:cNvPr>
          <p:cNvSpPr txBox="1"/>
          <p:nvPr/>
        </p:nvSpPr>
        <p:spPr>
          <a:xfrm>
            <a:off x="1916271" y="3326782"/>
            <a:ext cx="20551457" cy="760464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685800" lvl="0" indent="-685800" algn="l" fontAlgn="base">
              <a:spcBef>
                <a:spcPts val="115"/>
              </a:spcBef>
              <a:buBlip>
                <a:blip r:embed="rId4"/>
              </a:buBlip>
            </a:pPr>
            <a:r>
              <a:rPr lang="en-US" sz="3000" dirty="0">
                <a:solidFill>
                  <a:srgbClr val="083A70"/>
                </a:solidFill>
                <a:latin typeface="Montserrat" panose="00000500000000000000" pitchFamily="2" charset="0"/>
              </a:rPr>
              <a:t>The Foundation raised </a:t>
            </a:r>
            <a:r>
              <a:rPr lang="en-US" sz="3000" dirty="0">
                <a:solidFill>
                  <a:srgbClr val="083A70"/>
                </a:solidFill>
                <a:latin typeface="Montserrat SemiBold" panose="00000700000000000000" pitchFamily="2" charset="0"/>
              </a:rPr>
              <a:t>$2,293,076</a:t>
            </a:r>
            <a:r>
              <a:rPr lang="en-US" sz="3000" dirty="0">
                <a:solidFill>
                  <a:srgbClr val="083A70"/>
                </a:solidFill>
                <a:latin typeface="Montserrat" panose="00000500000000000000" pitchFamily="2" charset="0"/>
              </a:rPr>
              <a:t>, a </a:t>
            </a:r>
            <a:r>
              <a:rPr lang="en-US" sz="3000" dirty="0">
                <a:solidFill>
                  <a:srgbClr val="083A70"/>
                </a:solidFill>
                <a:latin typeface="Montserrat SemiBold" panose="00000700000000000000" pitchFamily="2" charset="0"/>
              </a:rPr>
              <a:t>6% increase </a:t>
            </a:r>
            <a:r>
              <a:rPr lang="en-US" sz="3000" dirty="0">
                <a:solidFill>
                  <a:srgbClr val="083A70"/>
                </a:solidFill>
                <a:latin typeface="Montserrat" panose="00000500000000000000" pitchFamily="2" charset="0"/>
              </a:rPr>
              <a:t>over last year, demonstrating the continued confidence our donors have in Richland's mission.</a:t>
            </a:r>
            <a:br>
              <a:rPr lang="en-US" sz="3000" dirty="0">
                <a:solidFill>
                  <a:srgbClr val="083A70"/>
                </a:solidFill>
                <a:latin typeface="Montserrat" panose="00000500000000000000" pitchFamily="2" charset="0"/>
              </a:rPr>
            </a:br>
            <a:endParaRPr lang="en-US" sz="3000" dirty="0">
              <a:solidFill>
                <a:srgbClr val="083A70"/>
              </a:solidFill>
              <a:latin typeface="Montserrat" panose="00000500000000000000" pitchFamily="2" charset="0"/>
            </a:endParaRPr>
          </a:p>
          <a:p>
            <a:pPr marL="685800" lvl="0" indent="-685800" algn="l" fontAlgn="base">
              <a:spcBef>
                <a:spcPts val="115"/>
              </a:spcBef>
              <a:buBlip>
                <a:blip r:embed="rId4"/>
              </a:buBlip>
            </a:pPr>
            <a:r>
              <a:rPr lang="en-US" sz="3000" dirty="0">
                <a:solidFill>
                  <a:srgbClr val="083A70"/>
                </a:solidFill>
                <a:latin typeface="Montserrat" panose="00000500000000000000" pitchFamily="2" charset="0"/>
              </a:rPr>
              <a:t>Our investments </a:t>
            </a:r>
            <a:r>
              <a:rPr lang="en-US" sz="3000" dirty="0">
                <a:solidFill>
                  <a:srgbClr val="083A70"/>
                </a:solidFill>
                <a:latin typeface="Montserrat SemiBold" panose="00000700000000000000" pitchFamily="2" charset="0"/>
              </a:rPr>
              <a:t>grew by 10%, </a:t>
            </a:r>
            <a:r>
              <a:rPr lang="en-US" sz="3000" dirty="0">
                <a:solidFill>
                  <a:srgbClr val="083A70"/>
                </a:solidFill>
                <a:latin typeface="Montserrat" panose="00000500000000000000" pitchFamily="2" charset="0"/>
              </a:rPr>
              <a:t>bringing the Foundation's total investments to </a:t>
            </a:r>
            <a:r>
              <a:rPr lang="en-US" sz="3000" dirty="0">
                <a:solidFill>
                  <a:srgbClr val="083A70"/>
                </a:solidFill>
                <a:latin typeface="Montserrat SemiBold" panose="00000700000000000000" pitchFamily="2" charset="0"/>
              </a:rPr>
              <a:t>$28.6 million </a:t>
            </a:r>
            <a:r>
              <a:rPr lang="en-US" sz="3000" dirty="0">
                <a:solidFill>
                  <a:srgbClr val="083A70"/>
                </a:solidFill>
                <a:latin typeface="Montserrat" panose="00000500000000000000" pitchFamily="2" charset="0"/>
              </a:rPr>
              <a:t>and strengthening our ability to support students for generations to come.</a:t>
            </a:r>
            <a:br>
              <a:rPr lang="en-US" sz="3000" dirty="0">
                <a:solidFill>
                  <a:srgbClr val="083A70"/>
                </a:solidFill>
                <a:latin typeface="Montserrat" panose="00000500000000000000" pitchFamily="2" charset="0"/>
              </a:rPr>
            </a:br>
            <a:endParaRPr lang="en-US" sz="3000" dirty="0">
              <a:solidFill>
                <a:srgbClr val="083A70"/>
              </a:solidFill>
              <a:latin typeface="Montserrat" panose="00000500000000000000" pitchFamily="2" charset="0"/>
            </a:endParaRPr>
          </a:p>
          <a:p>
            <a:pPr marL="685800" lvl="0" indent="-685800" algn="l" fontAlgn="base">
              <a:spcBef>
                <a:spcPts val="115"/>
              </a:spcBef>
              <a:buBlip>
                <a:blip r:embed="rId4"/>
              </a:buBlip>
            </a:pPr>
            <a:r>
              <a:rPr lang="en-US" sz="3000" dirty="0">
                <a:solidFill>
                  <a:srgbClr val="083A70"/>
                </a:solidFill>
                <a:latin typeface="Montserrat" panose="00000500000000000000" pitchFamily="2" charset="0"/>
              </a:rPr>
              <a:t>We awarded </a:t>
            </a:r>
            <a:r>
              <a:rPr lang="en-US" sz="3000" dirty="0">
                <a:solidFill>
                  <a:srgbClr val="083A70"/>
                </a:solidFill>
                <a:latin typeface="Montserrat SemiBold" panose="00000700000000000000" pitchFamily="2" charset="0"/>
              </a:rPr>
              <a:t>$1.65 million in scholarships</a:t>
            </a:r>
            <a:r>
              <a:rPr lang="en-US" sz="3000" dirty="0">
                <a:solidFill>
                  <a:srgbClr val="083A70"/>
                </a:solidFill>
                <a:latin typeface="Montserrat" panose="00000500000000000000" pitchFamily="2" charset="0"/>
              </a:rPr>
              <a:t>, helping hundreds of students pursue their educational goals. We </a:t>
            </a:r>
            <a:r>
              <a:rPr lang="en-US" sz="3000" dirty="0">
                <a:solidFill>
                  <a:srgbClr val="083A70"/>
                </a:solidFill>
                <a:latin typeface="Montserrat SemiBold" panose="00000700000000000000" pitchFamily="2" charset="0"/>
              </a:rPr>
              <a:t>received 2,238 scholarship applications</a:t>
            </a:r>
            <a:r>
              <a:rPr lang="en-US" sz="3000" dirty="0">
                <a:solidFill>
                  <a:srgbClr val="083A70"/>
                </a:solidFill>
                <a:latin typeface="Montserrat" panose="00000500000000000000" pitchFamily="2" charset="0"/>
              </a:rPr>
              <a:t>, reflecting the continued need for financial assistance and the important role donor support plays in making higher education accessible.</a:t>
            </a:r>
            <a:br>
              <a:rPr lang="en-US" sz="3000" dirty="0">
                <a:solidFill>
                  <a:srgbClr val="083A70"/>
                </a:solidFill>
                <a:latin typeface="Montserrat" panose="00000500000000000000" pitchFamily="2" charset="0"/>
              </a:rPr>
            </a:br>
            <a:endParaRPr lang="en-US" sz="3000" dirty="0">
              <a:solidFill>
                <a:srgbClr val="083A70"/>
              </a:solidFill>
              <a:latin typeface="Montserrat" panose="00000500000000000000" pitchFamily="2" charset="0"/>
            </a:endParaRPr>
          </a:p>
          <a:p>
            <a:pPr marL="685800" lvl="0" indent="-685800" algn="l" fontAlgn="base">
              <a:spcBef>
                <a:spcPts val="115"/>
              </a:spcBef>
              <a:buBlip>
                <a:blip r:embed="rId4"/>
              </a:buBlip>
            </a:pPr>
            <a:r>
              <a:rPr lang="en-US" sz="3000" dirty="0">
                <a:solidFill>
                  <a:srgbClr val="083A70"/>
                </a:solidFill>
                <a:latin typeface="Montserrat" panose="00000500000000000000" pitchFamily="2" charset="0"/>
              </a:rPr>
              <a:t>Through our Dual Credit Scholarship Program, we awarded over </a:t>
            </a:r>
            <a:r>
              <a:rPr lang="en-US" sz="3000" dirty="0">
                <a:solidFill>
                  <a:srgbClr val="083A70"/>
                </a:solidFill>
                <a:latin typeface="Montserrat SemiBold" panose="00000700000000000000" pitchFamily="2" charset="0"/>
              </a:rPr>
              <a:t>$145,000 in dual credit scholarships</a:t>
            </a:r>
            <a:r>
              <a:rPr lang="en-US" sz="3000" dirty="0">
                <a:solidFill>
                  <a:srgbClr val="083A70"/>
                </a:solidFill>
                <a:latin typeface="Montserrat" panose="00000500000000000000" pitchFamily="2" charset="0"/>
              </a:rPr>
              <a:t>, helping local high school students earn college credit while reducing the cost of pursuing a degree.</a:t>
            </a:r>
            <a:br>
              <a:rPr lang="en-US" sz="3000" dirty="0">
                <a:solidFill>
                  <a:srgbClr val="083A70"/>
                </a:solidFill>
                <a:latin typeface="Montserrat" panose="00000500000000000000" pitchFamily="2" charset="0"/>
              </a:rPr>
            </a:br>
            <a:endParaRPr lang="en-US" sz="3000" dirty="0">
              <a:solidFill>
                <a:srgbClr val="083A70"/>
              </a:solidFill>
              <a:latin typeface="Montserrat" panose="00000500000000000000" pitchFamily="2" charset="0"/>
            </a:endParaRPr>
          </a:p>
          <a:p>
            <a:pPr marL="685800" lvl="0" indent="-685800" algn="l" fontAlgn="base">
              <a:spcBef>
                <a:spcPts val="115"/>
              </a:spcBef>
              <a:buBlip>
                <a:blip r:embed="rId4"/>
              </a:buBlip>
            </a:pPr>
            <a:r>
              <a:rPr lang="en-US" sz="3000" dirty="0">
                <a:solidFill>
                  <a:srgbClr val="083A70"/>
                </a:solidFill>
                <a:latin typeface="Montserrat" panose="00000500000000000000" pitchFamily="2" charset="0"/>
              </a:rPr>
              <a:t>Our partnership with Decatur Public Transit continued to remove barriers to student success, providing </a:t>
            </a:r>
            <a:r>
              <a:rPr lang="en-US" sz="3000" dirty="0">
                <a:solidFill>
                  <a:srgbClr val="083A70"/>
                </a:solidFill>
                <a:latin typeface="Montserrat SemiBold" panose="00000700000000000000" pitchFamily="2" charset="0"/>
              </a:rPr>
              <a:t>12,047 free bus rides </a:t>
            </a:r>
            <a:r>
              <a:rPr lang="en-US" sz="3000" dirty="0">
                <a:solidFill>
                  <a:srgbClr val="083A70"/>
                </a:solidFill>
                <a:latin typeface="Montserrat" panose="00000500000000000000" pitchFamily="2" charset="0"/>
              </a:rPr>
              <a:t>to Richland students throughout the year.</a:t>
            </a:r>
          </a:p>
          <a:p>
            <a:pPr lvl="0" algn="l" fontAlgn="base">
              <a:spcBef>
                <a:spcPts val="115"/>
              </a:spcBef>
            </a:pPr>
            <a:endParaRPr lang="en-US" sz="3400" dirty="0">
              <a:solidFill>
                <a:srgbClr val="083A70"/>
              </a:solidFill>
              <a:latin typeface="Montserrat Ligh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7024647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6461D2-FD4B-7E53-EE94-F4D6E7CBED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STOCTextHead.png" descr="STOCTextHead.png">
            <a:extLst>
              <a:ext uri="{FF2B5EF4-FFF2-40B4-BE49-F238E27FC236}">
                <a16:creationId xmlns:a16="http://schemas.microsoft.com/office/drawing/2014/main" id="{7001B891-5175-4643-BBE8-12A26AE86F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2987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154" name="MONTSERRAT EXTRABOLD">
            <a:extLst>
              <a:ext uri="{FF2B5EF4-FFF2-40B4-BE49-F238E27FC236}">
                <a16:creationId xmlns:a16="http://schemas.microsoft.com/office/drawing/2014/main" id="{65DB9617-E7A8-4F5E-6F47-7AD2652AF2F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212417" y="1310747"/>
            <a:ext cx="17959166" cy="1433165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b="0" spc="-200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1pPr>
          </a:lstStyle>
          <a:p>
            <a:r>
              <a:rPr lang="en-US" sz="7700" dirty="0"/>
              <a:t>Foundation FY26 Results</a:t>
            </a:r>
            <a:endParaRPr sz="77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A1FF38-0347-228D-22DB-43B51EF98C95}"/>
              </a:ext>
            </a:extLst>
          </p:cNvPr>
          <p:cNvSpPr txBox="1"/>
          <p:nvPr/>
        </p:nvSpPr>
        <p:spPr>
          <a:xfrm>
            <a:off x="2102491" y="3250582"/>
            <a:ext cx="20551457" cy="807913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685800" lvl="0" indent="-685800" algn="l" fontAlgn="base">
              <a:spcBef>
                <a:spcPts val="115"/>
              </a:spcBef>
              <a:buBlip>
                <a:blip r:embed="rId4"/>
              </a:buBlip>
            </a:pPr>
            <a:r>
              <a:rPr lang="en-US" sz="3000" dirty="0">
                <a:solidFill>
                  <a:srgbClr val="083A70"/>
                </a:solidFill>
                <a:latin typeface="Montserrat" panose="00000500000000000000" pitchFamily="2" charset="0"/>
              </a:rPr>
              <a:t>We welcomed </a:t>
            </a:r>
            <a:r>
              <a:rPr lang="en-US" sz="3000" dirty="0">
                <a:solidFill>
                  <a:srgbClr val="083A70"/>
                </a:solidFill>
                <a:latin typeface="Montserrat SemiBold" panose="00000700000000000000" pitchFamily="2" charset="0"/>
              </a:rPr>
              <a:t>90 new donors</a:t>
            </a:r>
            <a:r>
              <a:rPr lang="en-US" sz="3000" dirty="0">
                <a:solidFill>
                  <a:srgbClr val="083A70"/>
                </a:solidFill>
                <a:latin typeface="Montserrat" panose="00000500000000000000" pitchFamily="2" charset="0"/>
              </a:rPr>
              <a:t>, contributing to a </a:t>
            </a:r>
            <a:r>
              <a:rPr lang="en-US" sz="3000" dirty="0">
                <a:solidFill>
                  <a:srgbClr val="083A70"/>
                </a:solidFill>
                <a:latin typeface="Montserrat SemiBold" panose="00000700000000000000" pitchFamily="2" charset="0"/>
              </a:rPr>
              <a:t>36% increase </a:t>
            </a:r>
            <a:r>
              <a:rPr lang="en-US" sz="3000" dirty="0">
                <a:solidFill>
                  <a:srgbClr val="083A70"/>
                </a:solidFill>
                <a:latin typeface="Montserrat" panose="00000500000000000000" pitchFamily="2" charset="0"/>
              </a:rPr>
              <a:t>in the number of donors and an </a:t>
            </a:r>
            <a:r>
              <a:rPr lang="en-US" sz="3000" dirty="0">
                <a:solidFill>
                  <a:srgbClr val="083A70"/>
                </a:solidFill>
                <a:latin typeface="Montserrat SemiBold" panose="00000700000000000000" pitchFamily="2" charset="0"/>
              </a:rPr>
              <a:t>11% increase </a:t>
            </a:r>
            <a:r>
              <a:rPr lang="en-US" sz="3000" dirty="0">
                <a:solidFill>
                  <a:srgbClr val="083A70"/>
                </a:solidFill>
                <a:latin typeface="Montserrat" panose="00000500000000000000" pitchFamily="2" charset="0"/>
              </a:rPr>
              <a:t>in the number of gifts received.</a:t>
            </a:r>
            <a:br>
              <a:rPr lang="en-US" sz="3000" dirty="0">
                <a:solidFill>
                  <a:srgbClr val="083A70"/>
                </a:solidFill>
                <a:latin typeface="Montserrat" panose="00000500000000000000" pitchFamily="2" charset="0"/>
              </a:rPr>
            </a:br>
            <a:endParaRPr lang="en-US" sz="3000" dirty="0">
              <a:solidFill>
                <a:srgbClr val="083A70"/>
              </a:solidFill>
              <a:latin typeface="Montserrat" panose="00000500000000000000" pitchFamily="2" charset="0"/>
            </a:endParaRPr>
          </a:p>
          <a:p>
            <a:pPr marL="685800" lvl="0" indent="-685800" algn="l" fontAlgn="base">
              <a:spcBef>
                <a:spcPts val="115"/>
              </a:spcBef>
              <a:buBlip>
                <a:blip r:embed="rId4"/>
              </a:buBlip>
            </a:pPr>
            <a:r>
              <a:rPr lang="en-US" sz="3000" dirty="0">
                <a:solidFill>
                  <a:srgbClr val="083A70"/>
                </a:solidFill>
                <a:latin typeface="Montserrat" panose="00000500000000000000" pitchFamily="2" charset="0"/>
              </a:rPr>
              <a:t>Our </a:t>
            </a:r>
            <a:r>
              <a:rPr lang="en-US" sz="3000" dirty="0">
                <a:solidFill>
                  <a:srgbClr val="083A70"/>
                </a:solidFill>
                <a:latin typeface="Montserrat SemiBold" panose="00000700000000000000" pitchFamily="2" charset="0"/>
              </a:rPr>
              <a:t>57% donor retention rate </a:t>
            </a:r>
            <a:r>
              <a:rPr lang="en-US" sz="3000" dirty="0">
                <a:solidFill>
                  <a:srgbClr val="083A70"/>
                </a:solidFill>
                <a:latin typeface="Montserrat" panose="00000500000000000000" pitchFamily="2" charset="0"/>
              </a:rPr>
              <a:t>exceeded the national average by more than 20 percentage points - a testament to the meaningful relationships we continue to build with our supporters.</a:t>
            </a:r>
            <a:br>
              <a:rPr lang="en-US" sz="3000" dirty="0">
                <a:solidFill>
                  <a:srgbClr val="083A70"/>
                </a:solidFill>
                <a:latin typeface="Montserrat" panose="00000500000000000000" pitchFamily="2" charset="0"/>
              </a:rPr>
            </a:br>
            <a:endParaRPr lang="en-US" sz="3000" dirty="0">
              <a:solidFill>
                <a:srgbClr val="083A70"/>
              </a:solidFill>
              <a:latin typeface="Montserrat" panose="00000500000000000000" pitchFamily="2" charset="0"/>
            </a:endParaRPr>
          </a:p>
          <a:p>
            <a:pPr marL="685800" lvl="0" indent="-685800" algn="l" fontAlgn="base">
              <a:spcBef>
                <a:spcPts val="115"/>
              </a:spcBef>
              <a:buBlip>
                <a:blip r:embed="rId4"/>
              </a:buBlip>
            </a:pPr>
            <a:r>
              <a:rPr lang="en-US" sz="3000" dirty="0">
                <a:solidFill>
                  <a:srgbClr val="083A70"/>
                </a:solidFill>
                <a:latin typeface="Montserrat" panose="00000500000000000000" pitchFamily="2" charset="0"/>
              </a:rPr>
              <a:t>We exceeded our goal for the Employee Campaign, raising </a:t>
            </a:r>
            <a:r>
              <a:rPr lang="en-US" sz="3000" dirty="0">
                <a:solidFill>
                  <a:srgbClr val="083A70"/>
                </a:solidFill>
                <a:latin typeface="Montserrat SemiBold" panose="00000700000000000000" pitchFamily="2" charset="0"/>
              </a:rPr>
              <a:t>more than $40,000 </a:t>
            </a:r>
            <a:r>
              <a:rPr lang="en-US" sz="3000" dirty="0">
                <a:solidFill>
                  <a:srgbClr val="083A70"/>
                </a:solidFill>
                <a:latin typeface="Montserrat" panose="00000500000000000000" pitchFamily="2" charset="0"/>
              </a:rPr>
              <a:t>in support of Richland students and programs. We also welcomed </a:t>
            </a:r>
            <a:r>
              <a:rPr lang="en-US" sz="3000" dirty="0">
                <a:solidFill>
                  <a:srgbClr val="083A70"/>
                </a:solidFill>
                <a:latin typeface="Montserrat SemiBold" panose="00000700000000000000" pitchFamily="2" charset="0"/>
              </a:rPr>
              <a:t>17 new members to the Sprout Society</a:t>
            </a:r>
            <a:r>
              <a:rPr lang="en-US" sz="3000" dirty="0">
                <a:solidFill>
                  <a:srgbClr val="083A70"/>
                </a:solidFill>
                <a:latin typeface="Montserrat" panose="00000500000000000000" pitchFamily="2" charset="0"/>
              </a:rPr>
              <a:t>, recognizing employees who have committed to giving 1% of their annual gross salary. </a:t>
            </a:r>
          </a:p>
          <a:p>
            <a:pPr lvl="0" algn="l" fontAlgn="base">
              <a:spcBef>
                <a:spcPts val="115"/>
              </a:spcBef>
            </a:pPr>
            <a:endParaRPr lang="en-US" sz="3000" dirty="0">
              <a:solidFill>
                <a:srgbClr val="083A70"/>
              </a:solidFill>
              <a:latin typeface="Montserrat" panose="00000500000000000000" pitchFamily="2" charset="0"/>
            </a:endParaRPr>
          </a:p>
          <a:p>
            <a:pPr marL="685800" lvl="0" indent="-685800" algn="l" fontAlgn="base">
              <a:spcBef>
                <a:spcPts val="115"/>
              </a:spcBef>
              <a:buBlip>
                <a:blip r:embed="rId4"/>
              </a:buBlip>
            </a:pPr>
            <a:r>
              <a:rPr lang="en-US" sz="3000" dirty="0">
                <a:solidFill>
                  <a:srgbClr val="083A70"/>
                </a:solidFill>
                <a:latin typeface="Montserrat" panose="00000500000000000000" pitchFamily="2" charset="0"/>
              </a:rPr>
              <a:t>We achieved </a:t>
            </a:r>
            <a:r>
              <a:rPr lang="en-US" sz="3000" dirty="0">
                <a:solidFill>
                  <a:srgbClr val="083A70"/>
                </a:solidFill>
                <a:latin typeface="Montserrat SemiBold" panose="00000700000000000000" pitchFamily="2" charset="0"/>
              </a:rPr>
              <a:t>100% giving </a:t>
            </a:r>
            <a:r>
              <a:rPr lang="en-US" sz="3000" dirty="0">
                <a:solidFill>
                  <a:srgbClr val="083A70"/>
                </a:solidFill>
                <a:latin typeface="Montserrat" panose="00000500000000000000" pitchFamily="2" charset="0"/>
              </a:rPr>
              <a:t>from our Foundation Board and College Leadership, reflecting a shared commitment giving to the mission we ask others to support.</a:t>
            </a:r>
            <a:br>
              <a:rPr lang="en-US" sz="3000" dirty="0">
                <a:solidFill>
                  <a:srgbClr val="083A70"/>
                </a:solidFill>
                <a:latin typeface="Montserrat" panose="00000500000000000000" pitchFamily="2" charset="0"/>
              </a:rPr>
            </a:br>
            <a:endParaRPr lang="en-US" sz="3000" dirty="0">
              <a:solidFill>
                <a:srgbClr val="083A70"/>
              </a:solidFill>
              <a:latin typeface="Montserrat" panose="00000500000000000000" pitchFamily="2" charset="0"/>
            </a:endParaRPr>
          </a:p>
          <a:p>
            <a:pPr marL="685800" lvl="0" indent="-685800" algn="l" fontAlgn="base">
              <a:spcBef>
                <a:spcPts val="115"/>
              </a:spcBef>
              <a:buBlip>
                <a:blip r:embed="rId4"/>
              </a:buBlip>
            </a:pPr>
            <a:r>
              <a:rPr lang="en-US" sz="3000" dirty="0">
                <a:solidFill>
                  <a:srgbClr val="083A70"/>
                </a:solidFill>
                <a:latin typeface="Montserrat" panose="00000500000000000000" pitchFamily="2" charset="0"/>
              </a:rPr>
              <a:t>This spring, our production of James and the Giant Peach showcased the transformative power of philanthropy by providing over </a:t>
            </a:r>
            <a:r>
              <a:rPr lang="en-US" sz="3000" dirty="0">
                <a:solidFill>
                  <a:srgbClr val="083A70"/>
                </a:solidFill>
                <a:latin typeface="Montserrat SemiBold" panose="00000700000000000000" pitchFamily="2" charset="0"/>
              </a:rPr>
              <a:t>500 DPS students </a:t>
            </a:r>
            <a:r>
              <a:rPr lang="en-US" sz="3000" dirty="0">
                <a:solidFill>
                  <a:srgbClr val="083A70"/>
                </a:solidFill>
                <a:latin typeface="Montserrat" panose="00000500000000000000" pitchFamily="2" charset="0"/>
              </a:rPr>
              <a:t>with hands-on learning opportunities while bringing our campus and community together through the performing arts. </a:t>
            </a:r>
          </a:p>
          <a:p>
            <a:pPr lvl="0" algn="l" fontAlgn="base">
              <a:spcBef>
                <a:spcPts val="115"/>
              </a:spcBef>
            </a:pPr>
            <a:endParaRPr lang="en-US" sz="3400" dirty="0">
              <a:solidFill>
                <a:srgbClr val="083A70"/>
              </a:solidFill>
              <a:latin typeface="Montserrat Ligh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3329194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130C6C-7F00-28FD-A8C1-8D758317E1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STOCTextHead.png" descr="STOCTextHead.png">
            <a:extLst>
              <a:ext uri="{FF2B5EF4-FFF2-40B4-BE49-F238E27FC236}">
                <a16:creationId xmlns:a16="http://schemas.microsoft.com/office/drawing/2014/main" id="{2340E8D8-6CDF-1851-E78C-2F8998B0D2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2987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154" name="MONTSERRAT EXTRABOLD">
            <a:extLst>
              <a:ext uri="{FF2B5EF4-FFF2-40B4-BE49-F238E27FC236}">
                <a16:creationId xmlns:a16="http://schemas.microsoft.com/office/drawing/2014/main" id="{1E07C514-8F54-2FC9-DF9A-F0C311DD9B7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095500" y="1310747"/>
            <a:ext cx="20002500" cy="1433165"/>
          </a:xfrm>
          <a:prstGeom prst="rect">
            <a:avLst/>
          </a:prstGeom>
        </p:spPr>
        <p:txBody>
          <a:bodyPr>
            <a:noAutofit/>
          </a:bodyPr>
          <a:lstStyle>
            <a:lvl1pPr algn="ctr">
              <a:defRPr b="0" spc="-200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1pPr>
          </a:lstStyle>
          <a:p>
            <a:r>
              <a:rPr lang="en-US" sz="7700" dirty="0"/>
              <a:t>Foundation FY27 Strategic Priorities</a:t>
            </a:r>
            <a:endParaRPr sz="77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0436CEB-AAC6-215E-F1C6-DF896EFD55D0}"/>
              </a:ext>
            </a:extLst>
          </p:cNvPr>
          <p:cNvSpPr txBox="1"/>
          <p:nvPr/>
        </p:nvSpPr>
        <p:spPr>
          <a:xfrm>
            <a:off x="1922105" y="3198023"/>
            <a:ext cx="20309246" cy="731995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571500" lvl="0" indent="-571500" algn="l" fontAlgn="base">
              <a:spcBef>
                <a:spcPts val="115"/>
              </a:spcBef>
              <a:buBlip>
                <a:blip r:embed="rId4"/>
              </a:buBlip>
            </a:pPr>
            <a:r>
              <a:rPr lang="en-US" sz="3600" dirty="0">
                <a:solidFill>
                  <a:srgbClr val="083A70"/>
                </a:solidFill>
                <a:latin typeface="Montserrat SemiBold" panose="00000700000000000000" pitchFamily="2" charset="0"/>
              </a:rPr>
              <a:t>Resource Development: </a:t>
            </a:r>
            <a:r>
              <a:rPr lang="en-US" sz="3600" dirty="0">
                <a:solidFill>
                  <a:srgbClr val="083A70"/>
                </a:solidFill>
                <a:latin typeface="Montserrat" panose="00000500000000000000" pitchFamily="2" charset="0"/>
              </a:rPr>
              <a:t>Generate philanthropic support by securing new gifts, cultivating donor relationships, expanding fundraising opportunities, and increasing sustainable revenue to advance the mission of Richland Community College.</a:t>
            </a:r>
            <a:br>
              <a:rPr lang="en-US" sz="3600" dirty="0">
                <a:solidFill>
                  <a:srgbClr val="083A70"/>
                </a:solidFill>
                <a:latin typeface="Montserrat" panose="00000500000000000000" pitchFamily="2" charset="0"/>
              </a:rPr>
            </a:br>
            <a:endParaRPr lang="en-US" sz="3600" dirty="0">
              <a:solidFill>
                <a:srgbClr val="083A70"/>
              </a:solidFill>
              <a:latin typeface="Montserrat" panose="00000500000000000000" pitchFamily="2" charset="0"/>
            </a:endParaRPr>
          </a:p>
          <a:p>
            <a:pPr marL="571500" lvl="0" indent="-571500" algn="l" fontAlgn="base">
              <a:spcBef>
                <a:spcPts val="115"/>
              </a:spcBef>
              <a:buBlip>
                <a:blip r:embed="rId4"/>
              </a:buBlip>
            </a:pPr>
            <a:r>
              <a:rPr lang="en-US" sz="3600" dirty="0">
                <a:solidFill>
                  <a:srgbClr val="083A70"/>
                </a:solidFill>
                <a:latin typeface="Montserrat SemiBold" panose="00000700000000000000" pitchFamily="2" charset="0"/>
              </a:rPr>
              <a:t>Impact &amp; Investment: </a:t>
            </a:r>
            <a:r>
              <a:rPr lang="en-US" sz="3600" dirty="0">
                <a:solidFill>
                  <a:srgbClr val="083A70"/>
                </a:solidFill>
                <a:latin typeface="Montserrat" panose="00000500000000000000" pitchFamily="2" charset="0"/>
              </a:rPr>
              <a:t>Maximize the impact of philanthropic resources through responsible stewardship, strategic investment management, scholarship administration, and thoughtful allocation of Foundation resources to support students and institutional priorities.</a:t>
            </a:r>
            <a:br>
              <a:rPr lang="en-US" sz="3600" dirty="0">
                <a:solidFill>
                  <a:srgbClr val="083A70"/>
                </a:solidFill>
                <a:latin typeface="Montserrat" panose="00000500000000000000" pitchFamily="2" charset="0"/>
              </a:rPr>
            </a:br>
            <a:endParaRPr lang="en-US" sz="3600" dirty="0">
              <a:solidFill>
                <a:srgbClr val="083A70"/>
              </a:solidFill>
              <a:latin typeface="Montserrat" panose="00000500000000000000" pitchFamily="2" charset="0"/>
            </a:endParaRPr>
          </a:p>
          <a:p>
            <a:pPr marL="571500" lvl="0" indent="-571500" algn="l" fontAlgn="base">
              <a:spcBef>
                <a:spcPts val="115"/>
              </a:spcBef>
              <a:buBlip>
                <a:blip r:embed="rId4"/>
              </a:buBlip>
            </a:pPr>
            <a:r>
              <a:rPr lang="en-US" sz="3600" dirty="0">
                <a:solidFill>
                  <a:srgbClr val="083A70"/>
                </a:solidFill>
                <a:latin typeface="Montserrat SemiBold" panose="00000700000000000000" pitchFamily="2" charset="0"/>
              </a:rPr>
              <a:t>Constituent Engagement: </a:t>
            </a:r>
            <a:r>
              <a:rPr lang="en-US" sz="3600" dirty="0">
                <a:solidFill>
                  <a:srgbClr val="083A70"/>
                </a:solidFill>
                <a:latin typeface="Montserrat" panose="00000500000000000000" pitchFamily="2" charset="0"/>
              </a:rPr>
              <a:t>Strengthen meaningful relationships with donors, alumni, students, volunteers, board members, corporate partners, and the community to build lifelong engagement, increase philanthropic participation, and expand advocacy for Richland Community College.</a:t>
            </a:r>
          </a:p>
        </p:txBody>
      </p:sp>
    </p:spTree>
    <p:extLst>
      <p:ext uri="{BB962C8B-B14F-4D97-AF65-F5344CB8AC3E}">
        <p14:creationId xmlns:p14="http://schemas.microsoft.com/office/powerpoint/2010/main" val="2548522126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2E7B54-B948-148D-E2F8-30C6F53DE9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STOCTextHead.png" descr="STOCTextHead.png">
            <a:extLst>
              <a:ext uri="{FF2B5EF4-FFF2-40B4-BE49-F238E27FC236}">
                <a16:creationId xmlns:a16="http://schemas.microsoft.com/office/drawing/2014/main" id="{BD542D41-F267-2305-8F47-199AC5A39C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2987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154" name="MONTSERRAT EXTRABOLD">
            <a:extLst>
              <a:ext uri="{FF2B5EF4-FFF2-40B4-BE49-F238E27FC236}">
                <a16:creationId xmlns:a16="http://schemas.microsoft.com/office/drawing/2014/main" id="{DA2716C6-CA11-67F6-C888-4D9BC58E8F6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212417" y="1310747"/>
            <a:ext cx="17959166" cy="1433165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b="0" spc="-200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1pPr>
          </a:lstStyle>
          <a:p>
            <a:r>
              <a:rPr lang="en-US" sz="7700" dirty="0"/>
              <a:t>Building Momentum for the Future</a:t>
            </a:r>
            <a:endParaRPr sz="77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6131C4B-3061-0E79-B174-BE717D8AC27C}"/>
              </a:ext>
            </a:extLst>
          </p:cNvPr>
          <p:cNvSpPr txBox="1"/>
          <p:nvPr/>
        </p:nvSpPr>
        <p:spPr>
          <a:xfrm>
            <a:off x="12458702" y="3090328"/>
            <a:ext cx="10372725" cy="755591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lvl="0" algn="l">
              <a:tabLst>
                <a:tab pos="857250" algn="l"/>
              </a:tabLst>
            </a:pPr>
            <a:r>
              <a:rPr lang="en-US" sz="4000" b="0" dirty="0">
                <a:solidFill>
                  <a:srgbClr val="243D6B"/>
                </a:solidFill>
                <a:latin typeface="Montserrat SemiBold" panose="00000700000000000000" pitchFamily="2" charset="0"/>
              </a:rPr>
              <a:t>Our 2025-2026 Annual Report highlights measurable impact in </a:t>
            </a:r>
            <a:br>
              <a:rPr lang="en-US" sz="4000" b="0" dirty="0">
                <a:solidFill>
                  <a:srgbClr val="243D6B"/>
                </a:solidFill>
                <a:latin typeface="Montserrat SemiBold" panose="00000700000000000000" pitchFamily="2" charset="0"/>
              </a:rPr>
            </a:br>
            <a:r>
              <a:rPr lang="en-US" sz="4000" b="0" dirty="0">
                <a:solidFill>
                  <a:srgbClr val="243D6B"/>
                </a:solidFill>
                <a:latin typeface="Montserrat SemiBold" panose="00000700000000000000" pitchFamily="2" charset="0"/>
              </a:rPr>
              <a:t>these key areas: </a:t>
            </a:r>
            <a:br>
              <a:rPr lang="en-US" sz="4000" b="0" dirty="0">
                <a:solidFill>
                  <a:srgbClr val="243D6B"/>
                </a:solidFill>
                <a:latin typeface="Montserrat SemiBold" panose="00000700000000000000" pitchFamily="2" charset="0"/>
              </a:rPr>
            </a:br>
            <a:endParaRPr lang="en-US" sz="2000" b="0" dirty="0">
              <a:solidFill>
                <a:srgbClr val="243D6B"/>
              </a:solidFill>
              <a:latin typeface="Montserrat SemiBold" panose="00000700000000000000" pitchFamily="2" charset="0"/>
            </a:endParaRPr>
          </a:p>
          <a:p>
            <a:pPr marL="914400" lvl="0" indent="-914400" algn="l">
              <a:lnSpc>
                <a:spcPct val="150000"/>
              </a:lnSpc>
              <a:buBlip>
                <a:blip r:embed="rId4"/>
              </a:buBlip>
              <a:tabLst>
                <a:tab pos="857250" algn="l"/>
              </a:tabLst>
            </a:pPr>
            <a:r>
              <a:rPr lang="en-US" sz="3600" b="0" dirty="0">
                <a:solidFill>
                  <a:srgbClr val="243D6B"/>
                </a:solidFill>
                <a:latin typeface="Montserrat" panose="00000500000000000000" pitchFamily="2" charset="0"/>
              </a:rPr>
              <a:t>Workforce &amp; Clean Energy</a:t>
            </a:r>
          </a:p>
          <a:p>
            <a:pPr marL="914400" lvl="0" indent="-914400" algn="l">
              <a:lnSpc>
                <a:spcPct val="150000"/>
              </a:lnSpc>
              <a:buBlip>
                <a:blip r:embed="rId4"/>
              </a:buBlip>
              <a:tabLst>
                <a:tab pos="857250" algn="l"/>
              </a:tabLst>
            </a:pPr>
            <a:r>
              <a:rPr lang="en-US" sz="3600" b="0" dirty="0">
                <a:solidFill>
                  <a:srgbClr val="243D6B"/>
                </a:solidFill>
                <a:latin typeface="Montserrat" panose="00000500000000000000" pitchFamily="2" charset="0"/>
              </a:rPr>
              <a:t>Dual Credit &amp; College Access</a:t>
            </a:r>
          </a:p>
          <a:p>
            <a:pPr marL="914400" lvl="0" indent="-914400" algn="l">
              <a:lnSpc>
                <a:spcPct val="150000"/>
              </a:lnSpc>
              <a:buBlip>
                <a:blip r:embed="rId4"/>
              </a:buBlip>
              <a:tabLst>
                <a:tab pos="857250" algn="l"/>
              </a:tabLst>
            </a:pPr>
            <a:r>
              <a:rPr lang="en-US" sz="3600" b="0" dirty="0">
                <a:solidFill>
                  <a:srgbClr val="243D6B"/>
                </a:solidFill>
                <a:latin typeface="Montserrat" panose="00000500000000000000" pitchFamily="2" charset="0"/>
              </a:rPr>
              <a:t>Student Success &amp; Support </a:t>
            </a:r>
          </a:p>
          <a:p>
            <a:pPr marL="914400" lvl="0" indent="-914400" algn="l">
              <a:lnSpc>
                <a:spcPct val="150000"/>
              </a:lnSpc>
              <a:buBlip>
                <a:blip r:embed="rId4"/>
              </a:buBlip>
              <a:tabLst>
                <a:tab pos="857250" algn="l"/>
              </a:tabLst>
            </a:pPr>
            <a:r>
              <a:rPr lang="en-US" sz="3600" b="0" dirty="0">
                <a:solidFill>
                  <a:srgbClr val="243D6B"/>
                </a:solidFill>
                <a:latin typeface="Montserrat" panose="00000500000000000000" pitchFamily="2" charset="0"/>
              </a:rPr>
              <a:t>Financial Stewardship &amp; Sustainability </a:t>
            </a:r>
          </a:p>
          <a:p>
            <a:pPr marL="914400" lvl="0" indent="-914400" algn="l">
              <a:lnSpc>
                <a:spcPct val="150000"/>
              </a:lnSpc>
              <a:buBlip>
                <a:blip r:embed="rId4"/>
              </a:buBlip>
              <a:tabLst>
                <a:tab pos="857250" algn="l"/>
              </a:tabLst>
            </a:pPr>
            <a:r>
              <a:rPr lang="en-US" sz="3600" dirty="0">
                <a:solidFill>
                  <a:srgbClr val="243D6B"/>
                </a:solidFill>
                <a:latin typeface="Montserrat" panose="00000500000000000000" pitchFamily="2" charset="0"/>
              </a:rPr>
              <a:t>Momentum &amp; Institutional Growth </a:t>
            </a:r>
          </a:p>
          <a:p>
            <a:pPr marL="914400" lvl="0" indent="-914400" algn="l">
              <a:lnSpc>
                <a:spcPct val="150000"/>
              </a:lnSpc>
              <a:buBlip>
                <a:blip r:embed="rId4"/>
              </a:buBlip>
              <a:tabLst>
                <a:tab pos="857250" algn="l"/>
              </a:tabLst>
            </a:pPr>
            <a:endParaRPr lang="en-US" sz="3000" b="0" dirty="0">
              <a:solidFill>
                <a:srgbClr val="243D6B"/>
              </a:solidFill>
              <a:latin typeface="Montserrat" panose="00000500000000000000" pitchFamily="2" charset="0"/>
            </a:endParaRPr>
          </a:p>
          <a:p>
            <a:pPr lvl="0" algn="l">
              <a:tabLst>
                <a:tab pos="857250" algn="l"/>
              </a:tabLst>
            </a:pPr>
            <a:r>
              <a:rPr lang="en-US" sz="3000" dirty="0">
                <a:solidFill>
                  <a:srgbClr val="243D6B"/>
                </a:solidFill>
                <a:latin typeface="Montserrat" panose="00000500000000000000" pitchFamily="2" charset="0"/>
              </a:rPr>
              <a:t>Digital flipbook is located:</a:t>
            </a:r>
            <a:r>
              <a:rPr lang="en-US" sz="3000" dirty="0">
                <a:solidFill>
                  <a:srgbClr val="5F9A3F"/>
                </a:solidFill>
                <a:latin typeface="Montserrat" panose="00000500000000000000" pitchFamily="2" charset="0"/>
              </a:rPr>
              <a:t> </a:t>
            </a:r>
            <a:r>
              <a:rPr lang="en-US" sz="3000" dirty="0">
                <a:solidFill>
                  <a:srgbClr val="5F9A3F"/>
                </a:solidFill>
                <a:latin typeface="Montserrat" panose="00000500000000000000" pitchFamily="2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https://www.richland.edu/</a:t>
            </a:r>
            <a:r>
              <a:rPr lang="en-US" sz="3000" dirty="0">
                <a:solidFill>
                  <a:srgbClr val="5F9A3F"/>
                </a:solidFill>
                <a:latin typeface="Montserrat" panose="00000500000000000000" pitchFamily="2" charset="0"/>
              </a:rPr>
              <a:t> </a:t>
            </a:r>
            <a:endParaRPr lang="en-US" sz="3000" b="0" dirty="0">
              <a:solidFill>
                <a:srgbClr val="5F9A3F"/>
              </a:solidFill>
              <a:latin typeface="Montserrat" panose="00000500000000000000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DD8492F-FB7A-4620-CBC7-E4A1AF8F196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8208" y="3088214"/>
            <a:ext cx="9757092" cy="7539571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65189969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D1C59E-CDD7-B4E6-0CC5-0F8D2E21F5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5547470-CF8F-639D-48AE-C22BEDC149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4B83E8F-E5A4-BFA4-C2EB-1B06A2C1A0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81192" y="999461"/>
            <a:ext cx="15021615" cy="11607612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73895808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77ABC0-0E6D-DBB7-5D4C-45346806A1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C557AC8-CB90-7983-5775-0B07B63E19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8CA033F-F10E-1308-21B1-6AAA032796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81192" y="999461"/>
            <a:ext cx="15021615" cy="11607612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39498546"/>
      </p:ext>
    </p:extLst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68A620-6168-1782-8F22-7800654BB6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CB2C244-3BC3-39D2-0609-69DDFE8A6C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A019BE7-518C-BB54-FC39-274580A611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81192" y="999461"/>
            <a:ext cx="15021615" cy="11607612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02626557"/>
      </p:ext>
    </p:extLst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4D1E8A-C553-EC90-468C-E56F7BA093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2A915C-603F-E8BA-3675-1BC3CB7A0F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F97F991-B33B-8F61-15BF-A151D14BC7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81192" y="999461"/>
            <a:ext cx="15021615" cy="11607612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88621668"/>
      </p:ext>
    </p:extLst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571014-E644-B2E8-3A8F-5217AAAF1D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29CF3BE-2500-B31F-F1B7-4BC1841F8F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8DDFE16-29FD-6AB8-FF1C-66F0434BCB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81192" y="999461"/>
            <a:ext cx="15021615" cy="11607612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41556805"/>
      </p:ext>
    </p:extLst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4672D0-6469-CF67-D776-BCE5402383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STOCTextHead.png" descr="STOCTextHead.png">
            <a:extLst>
              <a:ext uri="{FF2B5EF4-FFF2-40B4-BE49-F238E27FC236}">
                <a16:creationId xmlns:a16="http://schemas.microsoft.com/office/drawing/2014/main" id="{8C3B2C78-5417-9330-65B1-8F764196BB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2987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154" name="MONTSERRAT EXTRABOLD">
            <a:extLst>
              <a:ext uri="{FF2B5EF4-FFF2-40B4-BE49-F238E27FC236}">
                <a16:creationId xmlns:a16="http://schemas.microsoft.com/office/drawing/2014/main" id="{EF4117DE-E8D1-1011-2D4C-B64EA5220B0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212417" y="1310747"/>
            <a:ext cx="17959166" cy="1433165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b="0" spc="-200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1pPr>
          </a:lstStyle>
          <a:p>
            <a:r>
              <a:rPr lang="en-US" sz="7700" dirty="0"/>
              <a:t>Student Ambassador Program</a:t>
            </a:r>
            <a:endParaRPr sz="77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84F645-D112-464F-FD5D-EA84372599C0}"/>
              </a:ext>
            </a:extLst>
          </p:cNvPr>
          <p:cNvSpPr txBox="1"/>
          <p:nvPr/>
        </p:nvSpPr>
        <p:spPr>
          <a:xfrm>
            <a:off x="1889638" y="3233931"/>
            <a:ext cx="20478750" cy="701730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571500" indent="-571500" algn="l">
              <a:buBlip>
                <a:blip r:embed="rId4"/>
              </a:buBlip>
            </a:pPr>
            <a:r>
              <a:rPr lang="en-US" sz="3000" b="0" dirty="0">
                <a:solidFill>
                  <a:srgbClr val="243D6B"/>
                </a:solidFill>
                <a:latin typeface="Montserrat" panose="00000500000000000000" pitchFamily="2" charset="0"/>
              </a:rPr>
              <a:t>This fall, Institutional Advancement and Student Success launched Richland’s inaugural Student Ambassador Program with 20 students representing both credit and non-credit programs, exceeding our original goal of 10.</a:t>
            </a:r>
            <a:br>
              <a:rPr lang="en-US" sz="3000" b="0" dirty="0">
                <a:solidFill>
                  <a:srgbClr val="243D6B"/>
                </a:solidFill>
                <a:latin typeface="Montserrat" panose="00000500000000000000" pitchFamily="2" charset="0"/>
              </a:rPr>
            </a:br>
            <a:endParaRPr lang="en-US" sz="3000" b="0" dirty="0">
              <a:solidFill>
                <a:srgbClr val="243D6B"/>
              </a:solidFill>
              <a:latin typeface="Montserrat" panose="00000500000000000000" pitchFamily="2" charset="0"/>
            </a:endParaRPr>
          </a:p>
          <a:p>
            <a:pPr marL="571500" indent="-571500" algn="l">
              <a:buBlip>
                <a:blip r:embed="rId4"/>
              </a:buBlip>
            </a:pPr>
            <a:r>
              <a:rPr lang="en-US" sz="3000" b="0" dirty="0">
                <a:solidFill>
                  <a:srgbClr val="243D6B"/>
                </a:solidFill>
                <a:latin typeface="Montserrat" panose="00000500000000000000" pitchFamily="2" charset="0"/>
              </a:rPr>
              <a:t>Each Ambassador selects an area of interest, gaining hands-on experience and connections aligned with their goals.</a:t>
            </a:r>
          </a:p>
          <a:p>
            <a:pPr marL="571500" indent="-571500" algn="l">
              <a:buBlip>
                <a:blip r:embed="rId4"/>
              </a:buBlip>
            </a:pPr>
            <a:endParaRPr lang="en-US" sz="3000" b="0" dirty="0">
              <a:solidFill>
                <a:srgbClr val="243D6B"/>
              </a:solidFill>
              <a:latin typeface="Montserrat" panose="00000500000000000000" pitchFamily="2" charset="0"/>
            </a:endParaRPr>
          </a:p>
          <a:p>
            <a:pPr marL="571500" indent="-571500" algn="l">
              <a:buBlip>
                <a:blip r:embed="rId4"/>
              </a:buBlip>
            </a:pPr>
            <a:r>
              <a:rPr lang="en-US" sz="3000" b="0" dirty="0">
                <a:solidFill>
                  <a:srgbClr val="243D6B"/>
                </a:solidFill>
                <a:latin typeface="Montserrat" panose="00000500000000000000" pitchFamily="2" charset="0"/>
              </a:rPr>
              <a:t>Ambassadors represent Richland at college, recruitment, donor engagement, and community outreach events and in brand campaigns. </a:t>
            </a:r>
          </a:p>
          <a:p>
            <a:pPr marL="571500" indent="-571500" algn="l">
              <a:buBlip>
                <a:blip r:embed="rId4"/>
              </a:buBlip>
            </a:pPr>
            <a:endParaRPr lang="en-US" sz="3000" b="0" dirty="0">
              <a:solidFill>
                <a:srgbClr val="243D6B"/>
              </a:solidFill>
              <a:latin typeface="Montserrat" panose="00000500000000000000" pitchFamily="2" charset="0"/>
            </a:endParaRPr>
          </a:p>
          <a:p>
            <a:pPr marL="571500" indent="-571500" algn="l">
              <a:buBlip>
                <a:blip r:embed="rId4"/>
              </a:buBlip>
            </a:pPr>
            <a:r>
              <a:rPr lang="en-US" sz="3000" b="0" dirty="0">
                <a:solidFill>
                  <a:srgbClr val="243D6B"/>
                </a:solidFill>
                <a:latin typeface="Montserrat" panose="00000500000000000000" pitchFamily="2" charset="0"/>
              </a:rPr>
              <a:t>Ambassador programming builds leadership and professional skills through mentorship, networking, and real-world experiences. </a:t>
            </a:r>
          </a:p>
          <a:p>
            <a:pPr algn="l"/>
            <a:endParaRPr lang="en-US" sz="3000" b="0" dirty="0">
              <a:solidFill>
                <a:srgbClr val="243D6B"/>
              </a:solidFill>
              <a:latin typeface="Montserrat" panose="00000500000000000000" pitchFamily="2" charset="0"/>
            </a:endParaRPr>
          </a:p>
          <a:p>
            <a:pPr marL="571500" indent="-571500" algn="l">
              <a:buBlip>
                <a:blip r:embed="rId4"/>
              </a:buBlip>
            </a:pPr>
            <a:r>
              <a:rPr lang="en-US" sz="3000" b="0" dirty="0">
                <a:solidFill>
                  <a:srgbClr val="243D6B"/>
                </a:solidFill>
                <a:latin typeface="Montserrat" panose="00000500000000000000" pitchFamily="2" charset="0"/>
              </a:rPr>
              <a:t>Each Ambassador takes a 1 credit Student Dev course focused on leadership skills and receive a full-tuition scholarship plus $500 upon completion of each semester. </a:t>
            </a:r>
          </a:p>
        </p:txBody>
      </p:sp>
    </p:spTree>
    <p:extLst>
      <p:ext uri="{BB962C8B-B14F-4D97-AF65-F5344CB8AC3E}">
        <p14:creationId xmlns:p14="http://schemas.microsoft.com/office/powerpoint/2010/main" val="3274700266"/>
      </p:ext>
    </p:extLst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C5F3C4-8173-2890-078F-E513F5EE46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" name="STOCTextNoHead.png" descr="STOCTextNoHead.png">
            <a:extLst>
              <a:ext uri="{FF2B5EF4-FFF2-40B4-BE49-F238E27FC236}">
                <a16:creationId xmlns:a16="http://schemas.microsoft.com/office/drawing/2014/main" id="{4EE6D6E6-A03E-1549-16B7-E12A62477D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79481D0-E40E-EBBC-8383-B08FDD677D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162" y="318046"/>
            <a:ext cx="23307675" cy="1159464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73824414"/>
      </p:ext>
    </p:extLst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" name="STOCTextNoHead.png" descr="STOCTextNoHea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159" name="Monterrat Semibold"/>
          <p:cNvSpPr txBox="1">
            <a:spLocks noGrp="1"/>
          </p:cNvSpPr>
          <p:nvPr>
            <p:ph type="body" sz="quarter" idx="1"/>
          </p:nvPr>
        </p:nvSpPr>
        <p:spPr>
          <a:xfrm>
            <a:off x="4019550" y="3373175"/>
            <a:ext cx="15087600" cy="934780"/>
          </a:xfrm>
          <a:prstGeom prst="rect">
            <a:avLst/>
          </a:prstGeom>
        </p:spPr>
        <p:txBody>
          <a:bodyPr>
            <a:noAutofit/>
          </a:bodyPr>
          <a:lstStyle>
            <a:lvl1pPr defTabSz="2438337">
              <a:spcBef>
                <a:spcPts val="2400"/>
              </a:spcBef>
              <a:defRPr sz="4800" b="0">
                <a:solidFill>
                  <a:srgbClr val="15396A"/>
                </a:solidFill>
                <a:latin typeface="Montserrat Bold"/>
                <a:ea typeface="Montserrat Bold"/>
                <a:cs typeface="Montserrat Bold"/>
                <a:sym typeface="Montserrat Bold"/>
              </a:defRPr>
            </a:lvl1pPr>
          </a:lstStyle>
          <a:p>
            <a:pPr algn="ctr"/>
            <a:r>
              <a:rPr lang="en-US" sz="10000" b="1" dirty="0">
                <a:latin typeface="Montserrat ExtraBold" panose="00000900000000000000" pitchFamily="2" charset="0"/>
              </a:rPr>
              <a:t>Meet Our </a:t>
            </a:r>
            <a:br>
              <a:rPr lang="en-US" sz="10000" b="1" dirty="0">
                <a:latin typeface="Montserrat ExtraBold" panose="00000900000000000000" pitchFamily="2" charset="0"/>
              </a:rPr>
            </a:br>
            <a:r>
              <a:rPr lang="en-US" sz="10000" b="1" dirty="0">
                <a:latin typeface="Montserrat ExtraBold" panose="00000900000000000000" pitchFamily="2" charset="0"/>
              </a:rPr>
              <a:t>Student Ambassadors</a:t>
            </a:r>
            <a:endParaRPr sz="10000" b="1" dirty="0">
              <a:latin typeface="Montserrat ExtraBold" panose="000009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390F463-71B6-D71C-A4EC-B06CEF7C42A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11800" y="6858000"/>
            <a:ext cx="4628088" cy="3840565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02E603-50DD-42C9-DF52-779336519A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STOCTextHead.png" descr="STOCTextHead.png">
            <a:extLst>
              <a:ext uri="{FF2B5EF4-FFF2-40B4-BE49-F238E27FC236}">
                <a16:creationId xmlns:a16="http://schemas.microsoft.com/office/drawing/2014/main" id="{A469AFE0-26A4-B6B6-5DF9-84475949EA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154" name="MONTSERRAT EXTRABOLD">
            <a:extLst>
              <a:ext uri="{FF2B5EF4-FFF2-40B4-BE49-F238E27FC236}">
                <a16:creationId xmlns:a16="http://schemas.microsoft.com/office/drawing/2014/main" id="{93E3B239-569D-891B-E146-C0F3F1ED57B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186859" y="1310747"/>
            <a:ext cx="19590790" cy="1433165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b="0" spc="-200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1pPr>
          </a:lstStyle>
          <a:p>
            <a:r>
              <a:rPr lang="en-US" sz="6400" dirty="0"/>
              <a:t>End Statements – Closing Thoughts</a:t>
            </a:r>
            <a:endParaRPr sz="64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596A469-722A-5D8B-32EB-72B81BA84F3D}"/>
              </a:ext>
            </a:extLst>
          </p:cNvPr>
          <p:cNvSpPr txBox="1"/>
          <p:nvPr/>
        </p:nvSpPr>
        <p:spPr>
          <a:xfrm>
            <a:off x="2186859" y="3395094"/>
            <a:ext cx="19926692" cy="976421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l" fontAlgn="base"/>
            <a:r>
              <a:rPr lang="en-US" sz="3000" dirty="0">
                <a:solidFill>
                  <a:srgbClr val="243D6B"/>
                </a:solidFill>
                <a:latin typeface="Montserrat SemiBold" panose="00000700000000000000" pitchFamily="2" charset="0"/>
              </a:rPr>
              <a:t>Institutional Advancement helps bring Richland’s End Statements to life through the resources we secure, the partnerships we build, the stories we share, and the connections we create.</a:t>
            </a:r>
          </a:p>
          <a:p>
            <a:pPr algn="l" fontAlgn="base"/>
            <a:endParaRPr lang="en-US" sz="3000" dirty="0">
              <a:solidFill>
                <a:srgbClr val="243D6B"/>
              </a:solidFill>
              <a:latin typeface="Montserrat Light" panose="00000400000000000000" pitchFamily="2" charset="0"/>
            </a:endParaRPr>
          </a:p>
          <a:p>
            <a:pPr marL="457200" indent="-457200" algn="l" fontAlgn="base">
              <a:buBlip>
                <a:blip r:embed="rId4"/>
              </a:buBlip>
            </a:pPr>
            <a:r>
              <a:rPr lang="en-US" sz="3000" dirty="0">
                <a:solidFill>
                  <a:srgbClr val="243D6B"/>
                </a:solidFill>
                <a:latin typeface="Montserrat Light" panose="00000400000000000000" pitchFamily="2" charset="0"/>
              </a:rPr>
              <a:t> Because of Richland, students will have opportunities to successfully pursue training and education at and beyond the community college. </a:t>
            </a:r>
            <a:br>
              <a:rPr lang="en-US" sz="3000" dirty="0">
                <a:solidFill>
                  <a:srgbClr val="243D6B"/>
                </a:solidFill>
                <a:latin typeface="Montserrat Light" panose="00000400000000000000" pitchFamily="2" charset="0"/>
              </a:rPr>
            </a:br>
            <a:endParaRPr lang="en-US" sz="3000" dirty="0">
              <a:solidFill>
                <a:srgbClr val="243D6B"/>
              </a:solidFill>
              <a:latin typeface="Montserrat Light" panose="00000400000000000000" pitchFamily="2" charset="0"/>
            </a:endParaRPr>
          </a:p>
          <a:p>
            <a:pPr marL="457200" indent="-457200" algn="l" fontAlgn="base">
              <a:buBlip>
                <a:blip r:embed="rId4"/>
              </a:buBlip>
            </a:pPr>
            <a:r>
              <a:rPr lang="en-US" sz="3000" dirty="0">
                <a:solidFill>
                  <a:srgbClr val="243D6B"/>
                </a:solidFill>
                <a:latin typeface="Montserrat Light" panose="00000400000000000000" pitchFamily="2" charset="0"/>
              </a:rPr>
              <a:t>Because of Richland’s partnerships with the community, the economic and business climate in our service area will be significantly enhanced. </a:t>
            </a:r>
          </a:p>
          <a:p>
            <a:pPr marL="457200" indent="-457200" algn="l" fontAlgn="base">
              <a:buBlip>
                <a:blip r:embed="rId4"/>
              </a:buBlip>
            </a:pPr>
            <a:endParaRPr lang="en-US" sz="3000" dirty="0">
              <a:solidFill>
                <a:srgbClr val="243D6B"/>
              </a:solidFill>
              <a:latin typeface="Montserrat Light" panose="00000400000000000000" pitchFamily="2" charset="0"/>
            </a:endParaRPr>
          </a:p>
          <a:p>
            <a:pPr marL="457200" indent="-457200" algn="l" fontAlgn="base">
              <a:buBlip>
                <a:blip r:embed="rId4"/>
              </a:buBlip>
            </a:pPr>
            <a:r>
              <a:rPr lang="en-US" sz="3000" dirty="0">
                <a:solidFill>
                  <a:srgbClr val="243D6B"/>
                </a:solidFill>
                <a:latin typeface="Montserrat Light" panose="00000400000000000000" pitchFamily="2" charset="0"/>
              </a:rPr>
              <a:t>Because of Richland’s efforts to expand and diversify funding, students will benefit from increased affordability, reduced financial barriers, and enhanced support through scholarships, grants, and community partnerships.</a:t>
            </a:r>
          </a:p>
          <a:p>
            <a:pPr marL="457200" indent="-457200" algn="l" fontAlgn="base">
              <a:buBlip>
                <a:blip r:embed="rId4"/>
              </a:buBlip>
            </a:pPr>
            <a:endParaRPr lang="en-US" sz="3000" dirty="0">
              <a:solidFill>
                <a:srgbClr val="243D6B"/>
              </a:solidFill>
              <a:latin typeface="Montserrat Light" panose="00000400000000000000" pitchFamily="2" charset="0"/>
            </a:endParaRPr>
          </a:p>
          <a:p>
            <a:pPr algn="l" fontAlgn="base"/>
            <a:r>
              <a:rPr lang="en-US" sz="3000" dirty="0">
                <a:solidFill>
                  <a:srgbClr val="243D6B"/>
                </a:solidFill>
                <a:latin typeface="Montserrat SemiBold" panose="00000700000000000000" pitchFamily="2" charset="0"/>
              </a:rPr>
              <a:t>Together, our work helps ensure these statements are more than goals - they are reflected in the opportunities and impact we create every day.</a:t>
            </a:r>
          </a:p>
          <a:p>
            <a:pPr marL="457200" indent="-457200" algn="l" fontAlgn="base">
              <a:buBlip>
                <a:blip r:embed="rId4"/>
              </a:buBlip>
            </a:pPr>
            <a:endParaRPr lang="en-US" sz="3200" dirty="0">
              <a:solidFill>
                <a:srgbClr val="243D6B"/>
              </a:solidFill>
              <a:latin typeface="Montserrat Light" panose="00000400000000000000" pitchFamily="2" charset="0"/>
            </a:endParaRPr>
          </a:p>
          <a:p>
            <a:pPr lvl="0" algn="l" fontAlgn="base">
              <a:spcBef>
                <a:spcPts val="115"/>
              </a:spcBef>
            </a:pPr>
            <a:endParaRPr lang="en-US" sz="3600" dirty="0">
              <a:solidFill>
                <a:srgbClr val="083A70"/>
              </a:solidFill>
              <a:latin typeface="Montserrat ExtraBold" panose="00000900000000000000" pitchFamily="2" charset="0"/>
            </a:endParaRPr>
          </a:p>
          <a:p>
            <a:pPr lvl="0" algn="l" fontAlgn="base">
              <a:spcBef>
                <a:spcPts val="115"/>
              </a:spcBef>
            </a:pPr>
            <a:r>
              <a:rPr lang="en-US" sz="3600" dirty="0">
                <a:solidFill>
                  <a:srgbClr val="083A70"/>
                </a:solidFill>
                <a:latin typeface="Montserrat ExtraBold" panose="00000900000000000000" pitchFamily="2" charset="0"/>
              </a:rPr>
              <a:t> </a:t>
            </a:r>
          </a:p>
          <a:p>
            <a:pPr lvl="0" algn="l" fontAlgn="base">
              <a:spcBef>
                <a:spcPts val="115"/>
              </a:spcBef>
            </a:pPr>
            <a:br>
              <a:rPr lang="en-US" sz="3600" dirty="0">
                <a:solidFill>
                  <a:srgbClr val="083A70"/>
                </a:solidFill>
                <a:latin typeface="Montserrat ExtraBold" panose="00000900000000000000" pitchFamily="2" charset="0"/>
              </a:rPr>
            </a:br>
            <a:endParaRPr lang="en-US" sz="3600" dirty="0">
              <a:solidFill>
                <a:srgbClr val="083A70"/>
              </a:solidFill>
              <a:latin typeface="Montserrat ExtraBold" panose="000009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2895493"/>
      </p:ext>
    </p:extLst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A6E3B0-4E1D-DDC9-0372-A4D359E396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" name="STOCTextNoHead.png" descr="STOCTextNoHead.png">
            <a:extLst>
              <a:ext uri="{FF2B5EF4-FFF2-40B4-BE49-F238E27FC236}">
                <a16:creationId xmlns:a16="http://schemas.microsoft.com/office/drawing/2014/main" id="{F178C361-D055-8D44-C269-48ABDA6526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159" name="Monterrat Semibold">
            <a:extLst>
              <a:ext uri="{FF2B5EF4-FFF2-40B4-BE49-F238E27FC236}">
                <a16:creationId xmlns:a16="http://schemas.microsoft.com/office/drawing/2014/main" id="{C1A5334F-DCD4-E03D-36B8-9BDCF25DE6AA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12565225" y="4943501"/>
            <a:ext cx="9036439" cy="934780"/>
          </a:xfrm>
          <a:prstGeom prst="rect">
            <a:avLst/>
          </a:prstGeom>
        </p:spPr>
        <p:txBody>
          <a:bodyPr>
            <a:noAutofit/>
          </a:bodyPr>
          <a:lstStyle>
            <a:lvl1pPr defTabSz="2438337">
              <a:spcBef>
                <a:spcPts val="2400"/>
              </a:spcBef>
              <a:defRPr sz="4800" b="0">
                <a:solidFill>
                  <a:srgbClr val="15396A"/>
                </a:solidFill>
                <a:latin typeface="Montserrat Bold"/>
                <a:ea typeface="Montserrat Bold"/>
                <a:cs typeface="Montserrat Bold"/>
                <a:sym typeface="Montserrat Bold"/>
              </a:defRPr>
            </a:lvl1pPr>
          </a:lstStyle>
          <a:p>
            <a:r>
              <a:rPr lang="en-US" sz="10000" b="1" dirty="0"/>
              <a:t>Questions? </a:t>
            </a:r>
            <a:endParaRPr sz="10000" b="1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2E1BDC7-C2EE-C716-7BD9-65D13162A0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7183" y="2369427"/>
            <a:ext cx="7330255" cy="6082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146227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21_BasicWhite">
  <a:themeElements>
    <a:clrScheme name="21_BasicWhite">
      <a:dk1>
        <a:srgbClr val="5E5E5E"/>
      </a:dk1>
      <a:lt1>
        <a:srgbClr val="FFFFFF"/>
      </a:lt1>
      <a:dk2>
        <a:srgbClr val="A7A7A7"/>
      </a:dk2>
      <a:lt2>
        <a:srgbClr val="535353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21_BasicWhite">
  <a:themeElements>
    <a:clrScheme name="21_BasicWhi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3635</TotalTime>
  <Words>958</Words>
  <Application>Microsoft Office PowerPoint</Application>
  <PresentationFormat>Custom</PresentationFormat>
  <Paragraphs>60</Paragraphs>
  <Slides>17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Helvetica Neue</vt:lpstr>
      <vt:lpstr>Helvetica Neue Medium</vt:lpstr>
      <vt:lpstr>Montserrat</vt:lpstr>
      <vt:lpstr>Montserrat ExtraBold</vt:lpstr>
      <vt:lpstr>Montserrat Light</vt:lpstr>
      <vt:lpstr>Montserrat SemiBold</vt:lpstr>
      <vt:lpstr>21_BasicWhite</vt:lpstr>
      <vt:lpstr>PowerPoint Presentation</vt:lpstr>
      <vt:lpstr>Institutional Advancement </vt:lpstr>
      <vt:lpstr>PowerPoint Presentation</vt:lpstr>
      <vt:lpstr>Foundation FY26 Results</vt:lpstr>
      <vt:lpstr>Foundation FY26 Results</vt:lpstr>
      <vt:lpstr>Foundation FY27 Strategic Priorities</vt:lpstr>
      <vt:lpstr>Building Momentum for the Future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Student Ambassador Program</vt:lpstr>
      <vt:lpstr>PowerPoint Presentation</vt:lpstr>
      <vt:lpstr>PowerPoint Presentation</vt:lpstr>
      <vt:lpstr>End Statements – Closing Thoughts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Julie Melton</dc:creator>
  <cp:lastModifiedBy>Julie Melton</cp:lastModifiedBy>
  <cp:revision>107</cp:revision>
  <dcterms:modified xsi:type="dcterms:W3CDTF">2026-08-13T20:12:36Z</dcterms:modified>
</cp:coreProperties>
</file>