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9" r:id="rId5"/>
    <p:sldId id="263" r:id="rId6"/>
    <p:sldId id="264" r:id="rId7"/>
    <p:sldId id="266" r:id="rId8"/>
    <p:sldId id="262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9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705DC6-8BB9-334E-A068-D0D63A2AD074}" v="441" dt="2026-07-21T19:19:35.128"/>
    <p1510:client id="{E1D69940-8FF0-905B-F3F4-0A7F13DBB953}" v="4" dt="2026-07-21T20:47:53.3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2C331E-13B9-4B20-9FAC-B98BD3488F6F}" type="datetimeFigureOut"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23A70-5FD2-4EFC-A7FB-4D3013DD9FD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007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52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548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5062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3D15-2959-EE69-7561-16841E665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A2AC77-3D80-7114-0BA8-29AB308CEA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0A7C2-12A2-EC94-1F90-EFC55367F8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8C1D14-9527-344D-36AD-58AAD535C4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735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694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2527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6DD46-DE2A-CAE4-7DA0-A875489C1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33F810-ADBD-371F-14C1-5B2DD2C717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A3493-267A-9EBC-BDBD-1D9CA0861D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8B2F79-F8CB-28D3-7E2D-176B2C1E7D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23A70-5FD2-4EFC-A7FB-4D3013DD9FD9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8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02B96-C6B2-4624-AB2E-D40C28690F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5B65E9-2683-4386-9974-90648B8C1C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3E70B-0E82-43EC-A862-7D0E52EE7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DF9419-20DA-4A3C-AF10-3A8F6EC90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35777-1DEB-4055-847B-24EDFDA01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471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3FA3E-E981-4B7F-8C23-184AC52FE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19A59-3FB0-42DB-9EF4-66DC795AFE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6752A-8963-4379-B427-C84C49093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595699-EC34-4AA6-A696-70ED8255C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BFDA2-4AF4-4093-8A23-E17C8A9FA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16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D02AC-A224-4516-AB40-FA15F40C6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218C2-17C9-4F8E-AB94-2E87BFDB9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D3F0A-6143-48F6-8B4A-7AB4D2E2C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18A7C-F22A-448E-BCF9-5A656C1B0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4157A-B6AB-4AF0-B222-529E7F8E3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465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BE258-9393-472C-A3D6-08600AE1A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B1519-2124-498E-BB65-1BCCF96ACC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72AEA2-6858-4E40-B7DD-E102532BCB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F0F07C-0F6E-499F-970B-D2054E593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E9729F-9D31-471D-B9B0-A9AEB7B50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362430-9009-431A-A21F-04317A7E1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06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5DED-57F9-4017-87B0-814AD76D2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AAF4BD-556A-4500-A05C-3F4F658EC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A3E62B-9538-4BDD-BF4F-FB255DC12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D87576-ADE6-487C-9CF2-6724A90BFB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C83ECE-6AFD-483F-9BDA-9F30DB70BD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A4F3F8-35BB-4920-8BCE-F6B3DFE05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878A77-9336-437A-8F2B-F691BC30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95978A-11CC-405A-989F-1D471731E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1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5AC4B-4C1E-4353-9491-8AC9744C2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53E962-F7B3-450C-986F-926A1C38D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92978A-B17B-42FB-A1F3-E812BE48C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F0E73A-7E2A-42A8-A730-638E5B7B9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728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01DA8F-D284-4BE3-BFF1-AE2B418CE7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E744E9-6D3A-4BEF-8E37-7C26253BA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7F2822-59E7-47E4-95F8-377A06289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19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173BB-A32F-43CC-9D0E-6B1FA3A84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8A81C-B3E3-4EA9-94CF-4D3934344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23EA0C-F4EC-47CE-B706-1505C2FC8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5A114C-FF6F-4F61-AC96-1E3AB0520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563C30-3157-41FB-B964-BB0AC2187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69288B-F8E9-4C4C-9641-06E6CEB17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386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668B5-21BE-4C87-A22E-53B317EC0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394E57-E844-476A-8CE1-B101B7ACB7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348D14-4CD8-4AB1-9E6D-87A0A76CB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AC307-806D-4156-AC53-FD8AAFD9D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16F318-0DBD-4FAF-BABE-67AB1117F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8ED013-A51B-41E8-AB6D-DE903786C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660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4B2BC-8AA8-4A6C-9AD9-8FC31BC66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F7A6F3-474D-47E9-A3F7-E01987782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DF58C-8C94-4045-BE9C-32C5D6BB2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F1CBA-1E22-4798-9B45-3096CF03E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7AF4F-CEAA-441B-B558-A743620A9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071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49D0A2-32A6-4EFB-A208-DBF589A2C3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65EB5-D637-4A58-B4B9-F8AFB6F5C8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09578-8DA4-45BD-98A3-A302494BE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44507-FC3E-454B-9BA1-0640DB7AE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B33BA-13EA-4DB7-887D-EF3AF9769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222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10985500" cy="716582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0" y="1186481"/>
            <a:ext cx="10985500" cy="46739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654050" indent="-349250" defTabSz="412750">
              <a:lnSpc>
                <a:spcPct val="100000"/>
              </a:lnSpc>
              <a:spcBef>
                <a:spcPts val="0"/>
              </a:spcBef>
              <a:defRPr sz="2750" b="1"/>
            </a:lvl2pPr>
            <a:lvl3pPr marL="958850" indent="-349250" defTabSz="412750">
              <a:lnSpc>
                <a:spcPct val="100000"/>
              </a:lnSpc>
              <a:spcBef>
                <a:spcPts val="0"/>
              </a:spcBef>
              <a:defRPr sz="2750" b="1"/>
            </a:lvl3pPr>
            <a:lvl4pPr marL="1263650" indent="-349250" defTabSz="412750">
              <a:lnSpc>
                <a:spcPct val="100000"/>
              </a:lnSpc>
              <a:spcBef>
                <a:spcPts val="0"/>
              </a:spcBef>
              <a:defRPr sz="2750" b="1"/>
            </a:lvl4pPr>
            <a:lvl5pPr marL="1568450" indent="-349250" defTabSz="412750">
              <a:lnSpc>
                <a:spcPct val="100000"/>
              </a:lnSpc>
              <a:spcBef>
                <a:spcPts val="0"/>
              </a:spcBef>
              <a:defRPr sz="275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21" hasCustomPrompt="1"/>
          </p:nvPr>
        </p:nvSpPr>
        <p:spPr>
          <a:xfrm>
            <a:off x="603250" y="2124252"/>
            <a:ext cx="10985500" cy="4128007"/>
          </a:xfrm>
          <a:prstGeom prst="rect">
            <a:avLst/>
          </a:prstGeom>
        </p:spPr>
        <p:txBody>
          <a:bodyPr numCol="1" spcCol="38100"/>
          <a:lstStyle/>
          <a:p>
            <a:r>
              <a:t>Slide bullet text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19294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8084BC-5D57-44A4-BFF5-1163663B0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09A20-E616-4406-ADE9-29537A989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C966CE-3466-4C81-8489-A106AE811F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40A75-47EE-4A82-AE14-CD5A821C0593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EE086-D737-4D4C-B52D-6CC19422AB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8694C-5413-4A34-945E-2798E71A78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5A545-2EFD-43D6-BAA4-3718F9A21B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51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/>
          <p:cNvSpPr txBox="1">
            <a:spLocks noGrp="1"/>
          </p:cNvSpPr>
          <p:nvPr>
            <p:ph type="title"/>
          </p:nvPr>
        </p:nvSpPr>
        <p:spPr>
          <a:xfrm>
            <a:off x="1606208" y="761139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/>
              <a:t>Our Journey to Greatness</a:t>
            </a:r>
            <a:endParaRPr lang="en-US"/>
          </a:p>
        </p:txBody>
      </p:sp>
      <p:sp>
        <p:nvSpPr>
          <p:cNvPr id="155" name="MONTSERRAT BOLD"/>
          <p:cNvSpPr txBox="1">
            <a:spLocks noGrp="1"/>
          </p:cNvSpPr>
          <p:nvPr>
            <p:ph type="body" sz="quarter" idx="1"/>
          </p:nvPr>
        </p:nvSpPr>
        <p:spPr>
          <a:xfrm>
            <a:off x="1606208" y="1895061"/>
            <a:ext cx="9194314" cy="2796208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rmAutofit/>
          </a:bodyPr>
          <a:lstStyle>
            <a:lvl1pPr>
              <a:defRPr b="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rPr lang="en-US" sz="2800"/>
              <a:t>Institutional Effectiveness &amp; Planning Updates</a:t>
            </a:r>
            <a:br>
              <a:rPr lang="en-US" sz="2800" dirty="0"/>
            </a:br>
            <a:r>
              <a:rPr lang="en-US" sz="1800"/>
              <a:t>Prepared for the Board of Trustees, July 2026</a:t>
            </a:r>
          </a:p>
          <a:p>
            <a:pPr fontAlgn="base"/>
            <a:endParaRPr lang="en-US" sz="2800"/>
          </a:p>
          <a:p>
            <a:pPr marL="457200" indent="-457200">
              <a:buFont typeface="Arial"/>
              <a:buChar char="•"/>
            </a:pPr>
            <a:r>
              <a:rPr lang="en-US" b="1" dirty="0" err="1"/>
              <a:t>CliftonStrengths</a:t>
            </a:r>
          </a:p>
          <a:p>
            <a:pPr marL="457200" indent="-457200">
              <a:buFont typeface="Arial"/>
              <a:buChar char="•"/>
            </a:pPr>
            <a:r>
              <a:rPr lang="en-US" b="1"/>
              <a:t>Good to Great</a:t>
            </a:r>
            <a:endParaRPr lang="en-US" b="1" dirty="0"/>
          </a:p>
          <a:p>
            <a:pPr marL="457200" indent="-457200">
              <a:buFont typeface="Arial"/>
              <a:buChar char="•"/>
            </a:pPr>
            <a:r>
              <a:rPr lang="en-US" b="1" dirty="0" err="1"/>
              <a:t>AchieveIt</a:t>
            </a:r>
            <a:endParaRPr lang="en-US" b="1"/>
          </a:p>
          <a:p>
            <a:endParaRPr lang="en-US" b="1"/>
          </a:p>
          <a:p>
            <a:endParaRPr lang="en-US" b="1"/>
          </a:p>
          <a:p>
            <a:endParaRPr lang="en-US" b="1"/>
          </a:p>
        </p:txBody>
      </p:sp>
      <p:sp>
        <p:nvSpPr>
          <p:cNvPr id="4" name="MONTSERRAT BOLD">
            <a:extLst>
              <a:ext uri="{FF2B5EF4-FFF2-40B4-BE49-F238E27FC236}">
                <a16:creationId xmlns:a16="http://schemas.microsoft.com/office/drawing/2014/main" id="{EB74CA22-EC5B-F33F-54F6-1D8F67C87023}"/>
              </a:ext>
            </a:extLst>
          </p:cNvPr>
          <p:cNvSpPr txBox="1">
            <a:spLocks/>
          </p:cNvSpPr>
          <p:nvPr/>
        </p:nvSpPr>
        <p:spPr>
          <a:xfrm>
            <a:off x="1104729" y="2592805"/>
            <a:ext cx="10985501" cy="467390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rmAutofit/>
          </a:bodyPr>
          <a:lstStyle>
            <a:lvl1pPr marL="0" indent="0" algn="l" defTabSz="412750" rtl="0" eaLnBrk="1" latinLnBrk="0" hangingPunct="1">
              <a:lnSpc>
                <a:spcPct val="100000"/>
              </a:lnSpc>
              <a:spcBef>
                <a:spcPts val="0"/>
              </a:spcBef>
              <a:buSzTx/>
              <a:buFont typeface="Arial" panose="020B0604020202020204" pitchFamily="34" charset="0"/>
              <a:buNone/>
              <a:defRPr sz="2750" b="0" kern="120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6540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88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4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A36508-C1C8-A4CD-0BFE-B9CF90227C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4050" y="4070526"/>
            <a:ext cx="3143900" cy="137342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B6CA2-3F9A-ADE0-8730-EBBF48847C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>
            <a:extLst>
              <a:ext uri="{FF2B5EF4-FFF2-40B4-BE49-F238E27FC236}">
                <a16:creationId xmlns:a16="http://schemas.microsoft.com/office/drawing/2014/main" id="{999C013F-2DCD-FA34-CBF1-E6DA653AB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85887E11-D677-64E6-24EC-803C5D6A8E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6208" y="721383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/>
              <a:t>Institutional Commitment</a:t>
            </a:r>
            <a:endParaRPr lang="en-US"/>
          </a:p>
        </p:txBody>
      </p:sp>
      <p:sp>
        <p:nvSpPr>
          <p:cNvPr id="8" name="MONTSERRAT BOLD">
            <a:extLst>
              <a:ext uri="{FF2B5EF4-FFF2-40B4-BE49-F238E27FC236}">
                <a16:creationId xmlns:a16="http://schemas.microsoft.com/office/drawing/2014/main" id="{F2497874-EE9D-FEFD-1435-8B1C40BA902F}"/>
              </a:ext>
            </a:extLst>
          </p:cNvPr>
          <p:cNvSpPr txBox="1">
            <a:spLocks noGrp="1"/>
          </p:cNvSpPr>
          <p:nvPr/>
        </p:nvSpPr>
        <p:spPr>
          <a:xfrm>
            <a:off x="1151984" y="1828523"/>
            <a:ext cx="9355890" cy="1002937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Autofit/>
          </a:bodyPr>
          <a:lstStyle>
            <a:lvl1pPr marL="0" indent="0" algn="l" defTabSz="412750" rtl="0" eaLnBrk="1" latinLnBrk="0" hangingPunct="1">
              <a:lnSpc>
                <a:spcPct val="100000"/>
              </a:lnSpc>
              <a:spcBef>
                <a:spcPts val="0"/>
              </a:spcBef>
              <a:buSzTx/>
              <a:buFont typeface="Arial" panose="020B0604020202020204" pitchFamily="34" charset="0"/>
              <a:buNone/>
              <a:defRPr sz="2750" b="0" kern="120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6540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88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4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>
                <a:ea typeface="Roboto"/>
                <a:cs typeface="Roboto"/>
              </a:rPr>
              <a:t>Vision: To be the best and first choice for education</a:t>
            </a:r>
            <a:br>
              <a:rPr lang="en-US" sz="1800">
                <a:ea typeface="Roboto"/>
                <a:cs typeface="Roboto"/>
              </a:rPr>
            </a:br>
            <a:endParaRPr lang="en-US" sz="1800">
              <a:ea typeface="Roboto"/>
              <a:cs typeface="Roboto"/>
            </a:endParaRPr>
          </a:p>
          <a:p>
            <a:r>
              <a:rPr lang="en-US" sz="1800">
                <a:ea typeface="Roboto"/>
                <a:cs typeface="Roboto"/>
              </a:rPr>
              <a:t>Mission: To empower individuals through learning and to forge partnerships that grow communities.</a:t>
            </a:r>
            <a:endParaRPr lang="en-US" sz="1800"/>
          </a:p>
        </p:txBody>
      </p:sp>
      <p:sp>
        <p:nvSpPr>
          <p:cNvPr id="6" name="MONTSERRAT BOLD">
            <a:extLst>
              <a:ext uri="{FF2B5EF4-FFF2-40B4-BE49-F238E27FC236}">
                <a16:creationId xmlns:a16="http://schemas.microsoft.com/office/drawing/2014/main" id="{BAE60C1C-1B32-44C8-B80C-D8F5907A6BD3}"/>
              </a:ext>
            </a:extLst>
          </p:cNvPr>
          <p:cNvSpPr txBox="1">
            <a:spLocks noGrp="1"/>
          </p:cNvSpPr>
          <p:nvPr/>
        </p:nvSpPr>
        <p:spPr>
          <a:xfrm>
            <a:off x="1275356" y="3432351"/>
            <a:ext cx="4094463" cy="1975394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rmAutofit fontScale="92500" lnSpcReduction="20000"/>
          </a:bodyPr>
          <a:lstStyle>
            <a:lvl1pPr marL="0" indent="0" algn="l" defTabSz="412750" rtl="0" eaLnBrk="1" latinLnBrk="0" hangingPunct="1">
              <a:lnSpc>
                <a:spcPct val="100000"/>
              </a:lnSpc>
              <a:spcBef>
                <a:spcPts val="0"/>
              </a:spcBef>
              <a:buSzTx/>
              <a:buFont typeface="Arial" panose="020B0604020202020204" pitchFamily="34" charset="0"/>
              <a:buNone/>
              <a:defRPr sz="2750" b="0" kern="120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6540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88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4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u="sng">
                <a:ea typeface="Roboto"/>
                <a:cs typeface="Roboto"/>
              </a:rPr>
              <a:t>PEOPLE + CULTURE</a:t>
            </a:r>
          </a:p>
          <a:p>
            <a:pPr marL="285750" indent="-285750">
              <a:buChar char="•"/>
            </a:pPr>
            <a:endParaRPr lang="en-US" sz="1800">
              <a:ea typeface="Roboto"/>
              <a:cs typeface="Roboto"/>
            </a:endParaRPr>
          </a:p>
          <a:p>
            <a:pPr marL="285750" indent="-285750">
              <a:buChar char="•"/>
            </a:pPr>
            <a:r>
              <a:rPr lang="en-US" sz="1800">
                <a:ea typeface="Roboto"/>
                <a:cs typeface="Roboto"/>
              </a:rPr>
              <a:t>Build culture and belonging</a:t>
            </a:r>
            <a:br>
              <a:rPr lang="en-US" sz="1800">
                <a:ea typeface="Roboto"/>
                <a:cs typeface="Roboto"/>
              </a:rPr>
            </a:br>
            <a:endParaRPr lang="en-US" sz="1800">
              <a:ea typeface="Roboto"/>
              <a:cs typeface="Roboto"/>
            </a:endParaRPr>
          </a:p>
          <a:p>
            <a:pPr marL="285750" indent="-285750">
              <a:buChar char="•"/>
            </a:pPr>
            <a:r>
              <a:rPr lang="en-US" sz="1800">
                <a:ea typeface="Roboto"/>
                <a:cs typeface="Roboto"/>
              </a:rPr>
              <a:t>Recognize expertise and draw out strengths</a:t>
            </a:r>
            <a:br>
              <a:rPr lang="en-US" sz="1800">
                <a:ea typeface="Roboto"/>
                <a:cs typeface="Roboto"/>
              </a:rPr>
            </a:br>
            <a:endParaRPr lang="en-US" sz="1800">
              <a:ea typeface="Roboto"/>
              <a:cs typeface="Roboto"/>
            </a:endParaRPr>
          </a:p>
          <a:p>
            <a:pPr marL="285750" indent="-285750">
              <a:buChar char="•"/>
            </a:pPr>
            <a:r>
              <a:rPr lang="en-US" sz="1800">
                <a:ea typeface="Roboto"/>
                <a:cs typeface="Roboto"/>
              </a:rPr>
              <a:t>Connect people across the College</a:t>
            </a:r>
          </a:p>
          <a:p>
            <a:endParaRPr lang="en-US" sz="1800">
              <a:ea typeface="Roboto"/>
              <a:cs typeface="Roboto"/>
            </a:endParaRPr>
          </a:p>
        </p:txBody>
      </p:sp>
      <p:sp>
        <p:nvSpPr>
          <p:cNvPr id="9" name="MONTSERRAT BOLD">
            <a:extLst>
              <a:ext uri="{FF2B5EF4-FFF2-40B4-BE49-F238E27FC236}">
                <a16:creationId xmlns:a16="http://schemas.microsoft.com/office/drawing/2014/main" id="{329D800E-E2D3-F7A5-9FF6-9DB11E750DDE}"/>
              </a:ext>
            </a:extLst>
          </p:cNvPr>
          <p:cNvSpPr txBox="1">
            <a:spLocks noGrp="1"/>
          </p:cNvSpPr>
          <p:nvPr/>
        </p:nvSpPr>
        <p:spPr>
          <a:xfrm>
            <a:off x="6181184" y="3432351"/>
            <a:ext cx="4595205" cy="1975394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rmAutofit fontScale="92500"/>
          </a:bodyPr>
          <a:lstStyle>
            <a:lvl1pPr marL="0" indent="0" algn="l" defTabSz="412750" rtl="0" eaLnBrk="1" latinLnBrk="0" hangingPunct="1">
              <a:lnSpc>
                <a:spcPct val="100000"/>
              </a:lnSpc>
              <a:spcBef>
                <a:spcPts val="0"/>
              </a:spcBef>
              <a:buSzTx/>
              <a:buFont typeface="Arial" panose="020B0604020202020204" pitchFamily="34" charset="0"/>
              <a:buNone/>
              <a:defRPr sz="2750" b="0" kern="120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6540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88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4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u="sng">
                <a:ea typeface="Roboto"/>
                <a:cs typeface="Roboto"/>
              </a:rPr>
              <a:t>EVIDENCE + PLANNING</a:t>
            </a:r>
          </a:p>
          <a:p>
            <a:pPr marL="285750" indent="-285750">
              <a:buChar char="•"/>
            </a:pPr>
            <a:endParaRPr lang="en-US" sz="1800">
              <a:ea typeface="Roboto"/>
              <a:cs typeface="Roboto"/>
            </a:endParaRPr>
          </a:p>
          <a:p>
            <a:pPr marL="285750" indent="-285750">
              <a:buChar char="•"/>
            </a:pPr>
            <a:r>
              <a:rPr lang="en-US" sz="1800">
                <a:ea typeface="Roboto"/>
                <a:cs typeface="Roboto"/>
              </a:rPr>
              <a:t>Strengthen data-informed practices</a:t>
            </a:r>
          </a:p>
          <a:p>
            <a:pPr marL="285750" indent="-285750">
              <a:buChar char="•"/>
            </a:pPr>
            <a:endParaRPr lang="en-US" sz="1800">
              <a:ea typeface="Roboto"/>
              <a:cs typeface="Roboto"/>
            </a:endParaRPr>
          </a:p>
          <a:p>
            <a:pPr marL="285750" indent="-285750">
              <a:buChar char="•"/>
            </a:pPr>
            <a:r>
              <a:rPr lang="en-US" sz="1800">
                <a:ea typeface="Roboto"/>
                <a:cs typeface="Roboto"/>
              </a:rPr>
              <a:t>Align plans, measures, and resources</a:t>
            </a:r>
          </a:p>
          <a:p>
            <a:pPr marL="285750" indent="-285750">
              <a:buChar char="•"/>
            </a:pPr>
            <a:endParaRPr lang="en-US" sz="1800">
              <a:ea typeface="Roboto"/>
              <a:cs typeface="Roboto"/>
            </a:endParaRPr>
          </a:p>
          <a:p>
            <a:pPr marL="285750" indent="-285750">
              <a:buChar char="•"/>
            </a:pPr>
            <a:r>
              <a:rPr lang="en-US" sz="1800">
                <a:ea typeface="Roboto"/>
                <a:cs typeface="Roboto"/>
              </a:rPr>
              <a:t>Turn learning into improvement</a:t>
            </a:r>
          </a:p>
          <a:p>
            <a:endParaRPr lang="en-US" sz="1800"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60476502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E3D22-BBE4-297F-CAC1-7A3EDBF6F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>
            <a:extLst>
              <a:ext uri="{FF2B5EF4-FFF2-40B4-BE49-F238E27FC236}">
                <a16:creationId xmlns:a16="http://schemas.microsoft.com/office/drawing/2014/main" id="{EF0BDA1C-0439-FD87-2E45-821D53D13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BEC697BB-6396-2B0E-AA20-3F4BE71D91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6208" y="721383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/>
              <a:t>Living Our Core Values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4F04D6-B649-E992-7CEE-48109FCE452A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864507" y="5571395"/>
            <a:ext cx="10985500" cy="4128007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941544-C3A1-54A7-0C07-ADF3C89474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6490" y="2200275"/>
            <a:ext cx="8491764" cy="282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45127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E8450-C6F9-2435-F730-9C7E788B4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>
            <a:extLst>
              <a:ext uri="{FF2B5EF4-FFF2-40B4-BE49-F238E27FC236}">
                <a16:creationId xmlns:a16="http://schemas.microsoft.com/office/drawing/2014/main" id="{90D3CD47-08B6-1E90-ECEE-72714F7FBC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022A8C44-FA75-B7C9-4407-35AAABD394F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6208" y="721383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 dirty="0"/>
              <a:t>Gallup </a:t>
            </a:r>
            <a:r>
              <a:rPr lang="en-US" sz="3600" dirty="0" err="1"/>
              <a:t>CliftonStrengths</a:t>
            </a:r>
            <a:endParaRPr lang="en-US" dirty="0" err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DA3414-37D5-382A-295C-38F2B0B344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9720" r="-131" b="8716"/>
          <a:stretch>
            <a:fillRect/>
          </a:stretch>
        </p:blipFill>
        <p:spPr>
          <a:xfrm>
            <a:off x="3318328" y="1854653"/>
            <a:ext cx="5562609" cy="80033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C07C8C-9B99-170A-F37F-C00BDF77F75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917" t="7868" b="254"/>
          <a:stretch>
            <a:fillRect/>
          </a:stretch>
        </p:blipFill>
        <p:spPr>
          <a:xfrm>
            <a:off x="1255486" y="2652677"/>
            <a:ext cx="10160009" cy="283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50445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56799-E215-A972-17A2-B19F7321A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>
            <a:extLst>
              <a:ext uri="{FF2B5EF4-FFF2-40B4-BE49-F238E27FC236}">
                <a16:creationId xmlns:a16="http://schemas.microsoft.com/office/drawing/2014/main" id="{96962EC7-1B8B-3E01-3656-39AD9ACF2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ED3F4E5B-FEC9-4F94-F35D-ED5B1A4506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6208" y="761139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/>
              <a:t>Good to Great Framework</a:t>
            </a:r>
            <a:endParaRPr lang="en-US"/>
          </a:p>
        </p:txBody>
      </p:sp>
      <p:sp>
        <p:nvSpPr>
          <p:cNvPr id="155" name="MONTSERRAT BOLD">
            <a:extLst>
              <a:ext uri="{FF2B5EF4-FFF2-40B4-BE49-F238E27FC236}">
                <a16:creationId xmlns:a16="http://schemas.microsoft.com/office/drawing/2014/main" id="{26BF4700-9033-F1E6-8C77-C2C8C439CD5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1104729" y="1895061"/>
            <a:ext cx="9695793" cy="2796208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rmAutofit/>
          </a:bodyPr>
          <a:lstStyle>
            <a:lvl1pPr>
              <a:defRPr b="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endParaRPr lang="en-US" b="1"/>
          </a:p>
          <a:p>
            <a:endParaRPr lang="en-US" b="1"/>
          </a:p>
          <a:p>
            <a:endParaRPr lang="en-US" b="1"/>
          </a:p>
        </p:txBody>
      </p:sp>
      <p:sp>
        <p:nvSpPr>
          <p:cNvPr id="4" name="MONTSERRAT BOLD">
            <a:extLst>
              <a:ext uri="{FF2B5EF4-FFF2-40B4-BE49-F238E27FC236}">
                <a16:creationId xmlns:a16="http://schemas.microsoft.com/office/drawing/2014/main" id="{B1DC2D21-73C3-539B-49DF-F75B80F318F1}"/>
              </a:ext>
            </a:extLst>
          </p:cNvPr>
          <p:cNvSpPr txBox="1">
            <a:spLocks/>
          </p:cNvSpPr>
          <p:nvPr/>
        </p:nvSpPr>
        <p:spPr>
          <a:xfrm>
            <a:off x="1104729" y="2592805"/>
            <a:ext cx="10985501" cy="467390"/>
          </a:xfrm>
          <a:prstGeom prst="rect">
            <a:avLst/>
          </a:prstGeom>
        </p:spPr>
        <p:txBody>
          <a:bodyPr vert="horz" lIns="22859" tIns="22859" rIns="22859" bIns="22859" numCol="1" spcCol="38100" rtlCol="0" anchor="t">
            <a:normAutofit/>
          </a:bodyPr>
          <a:lstStyle>
            <a:lvl1pPr marL="0" indent="0" algn="l" defTabSz="412750" rtl="0" eaLnBrk="1" latinLnBrk="0" hangingPunct="1">
              <a:lnSpc>
                <a:spcPct val="100000"/>
              </a:lnSpc>
              <a:spcBef>
                <a:spcPts val="0"/>
              </a:spcBef>
              <a:buSzTx/>
              <a:buFont typeface="Arial" panose="020B0604020202020204" pitchFamily="34" charset="0"/>
              <a:buNone/>
              <a:defRPr sz="2750" b="0" kern="1200">
                <a:solidFill>
                  <a:srgbClr val="243D6B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6540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88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36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68450" indent="-349250" algn="l" defTabSz="41275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75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C572F2-CBC8-CEA1-2D0E-276988D89B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8756" y="2045606"/>
            <a:ext cx="6694715" cy="2832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44F505-0861-6077-A79F-B74A3FCC8E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6488" y="1896155"/>
            <a:ext cx="3142797" cy="313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42943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15707-7DCF-6600-9E25-6485F968F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>
            <a:extLst>
              <a:ext uri="{FF2B5EF4-FFF2-40B4-BE49-F238E27FC236}">
                <a16:creationId xmlns:a16="http://schemas.microsoft.com/office/drawing/2014/main" id="{7811646A-B452-1837-BD9B-8E998E3AD4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624595F0-AF0A-C5B8-81BE-0089C80D2A3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6208" y="721383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 dirty="0" err="1"/>
              <a:t>AchieveIt</a:t>
            </a:r>
            <a:r>
              <a:rPr lang="en-US" sz="3600" dirty="0"/>
              <a:t> Platform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ED9B31-F40E-CFFE-5333-E1CBF6601561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770164" y="5651223"/>
            <a:ext cx="10985500" cy="4128007"/>
          </a:xfrm>
        </p:spPr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A5B951-52D7-A6E7-17D8-54A39AD0F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829" y="3356429"/>
            <a:ext cx="9274629" cy="21190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23DBD5-F2C7-5A30-229B-C6D51D7E7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0146" y="1966232"/>
            <a:ext cx="7671708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47077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9CAD6-F879-B5B0-3CE8-EC2741CBB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TextHeader.jpg" descr="TextHeader.jpg">
            <a:extLst>
              <a:ext uri="{FF2B5EF4-FFF2-40B4-BE49-F238E27FC236}">
                <a16:creationId xmlns:a16="http://schemas.microsoft.com/office/drawing/2014/main" id="{B73AF67A-9729-0DE2-8CB6-CBF624D627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MONTSERRAT EXTRABOLD">
            <a:extLst>
              <a:ext uri="{FF2B5EF4-FFF2-40B4-BE49-F238E27FC236}">
                <a16:creationId xmlns:a16="http://schemas.microsoft.com/office/drawing/2014/main" id="{42AEC7AC-F592-298E-9714-575EB19D90C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06208" y="721383"/>
            <a:ext cx="8979583" cy="716582"/>
          </a:xfrm>
          <a:prstGeom prst="rect">
            <a:avLst/>
          </a:prstGeom>
        </p:spPr>
        <p:txBody>
          <a:bodyPr vert="horz" lIns="25400" tIns="25400" rIns="25400" bIns="25400" rtlCol="0" anchor="t">
            <a:normAutofit/>
          </a:bodyPr>
          <a:lstStyle>
            <a:lvl1pPr algn="ctr">
              <a:defRPr b="0" spc="-200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</a:lstStyle>
          <a:p>
            <a:r>
              <a:rPr lang="en-US" sz="3600"/>
              <a:t>Questions / Discussion</a:t>
            </a:r>
            <a:endParaRPr lang="en-US"/>
          </a:p>
        </p:txBody>
      </p:sp>
      <p:sp>
        <p:nvSpPr>
          <p:cNvPr id="156" name="Monterrat Semibold">
            <a:extLst>
              <a:ext uri="{FF2B5EF4-FFF2-40B4-BE49-F238E27FC236}">
                <a16:creationId xmlns:a16="http://schemas.microsoft.com/office/drawing/2014/main" id="{5D58568E-940F-46A7-95B1-3DF96E6CEFA8}"/>
              </a:ext>
            </a:extLst>
          </p:cNvPr>
          <p:cNvSpPr txBox="1">
            <a:spLocks noGrp="1"/>
          </p:cNvSpPr>
          <p:nvPr>
            <p:ph type="body" idx="21"/>
          </p:nvPr>
        </p:nvSpPr>
        <p:spPr>
          <a:xfrm>
            <a:off x="1273631" y="1885298"/>
            <a:ext cx="9601542" cy="3109678"/>
          </a:xfrm>
          <a:prstGeom prst="rect">
            <a:avLst/>
          </a:prstGeom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vert="horz" lIns="25400" tIns="25400" rIns="25400" bIns="25400" numCol="1" spcCol="38100" rtlCol="0" anchor="t">
            <a:normAutofit/>
          </a:bodyPr>
          <a:lstStyle>
            <a:lvl1pPr>
              <a:lnSpc>
                <a:spcPct val="100000"/>
              </a:lnSpc>
              <a:spcBef>
                <a:spcPts val="2400"/>
              </a:spcBef>
              <a:defRPr>
                <a:solidFill>
                  <a:srgbClr val="5F9A3F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</a:lstStyle>
          <a:p>
            <a:pPr marL="0" indent="0">
              <a:buNone/>
            </a:pPr>
            <a:endParaRPr lang="en-US" b="1"/>
          </a:p>
        </p:txBody>
      </p:sp>
      <p:pic>
        <p:nvPicPr>
          <p:cNvPr id="3" name="Picture 2" descr="A diagram of a diagram&#10;&#10;AI-generated content may be incorrect.">
            <a:extLst>
              <a:ext uri="{FF2B5EF4-FFF2-40B4-BE49-F238E27FC236}">
                <a16:creationId xmlns:a16="http://schemas.microsoft.com/office/drawing/2014/main" id="{6D85663B-8258-E2B7-967D-D0F2680080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5967" y="2525359"/>
            <a:ext cx="5715650" cy="248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9525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64d874e-e760-4f0b-b6de-05758ca0095e" xsi:nil="true"/>
    <lcf76f155ced4ddcb4097134ff3c332f xmlns="899f385e-3477-4cf4-80c6-d1ed8b3b87b4">
      <Terms xmlns="http://schemas.microsoft.com/office/infopath/2007/PartnerControls"/>
    </lcf76f155ced4ddcb4097134ff3c332f>
    <Priority xmlns="899f385e-3477-4cf4-80c6-d1ed8b3b87b4">Low</Priority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3D65284F54A14386116D8C65DB4613" ma:contentTypeVersion="13" ma:contentTypeDescription="Create a new document." ma:contentTypeScope="" ma:versionID="b7efcba2609be07cba72423ff791c194">
  <xsd:schema xmlns:xsd="http://www.w3.org/2001/XMLSchema" xmlns:xs="http://www.w3.org/2001/XMLSchema" xmlns:p="http://schemas.microsoft.com/office/2006/metadata/properties" xmlns:ns2="899f385e-3477-4cf4-80c6-d1ed8b3b87b4" xmlns:ns3="b64d874e-e760-4f0b-b6de-05758ca0095e" targetNamespace="http://schemas.microsoft.com/office/2006/metadata/properties" ma:root="true" ma:fieldsID="22f92ee74d39ef85556e6a6c66fdc89f" ns2:_="" ns3:_="">
    <xsd:import namespace="899f385e-3477-4cf4-80c6-d1ed8b3b87b4"/>
    <xsd:import namespace="b64d874e-e760-4f0b-b6de-05758ca009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Priority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9f385e-3477-4cf4-80c6-d1ed8b3b8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5708f0c3-3e4a-4eb1-b588-5ed03a441b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Priority" ma:index="18" nillable="true" ma:displayName="Priority" ma:default="Low" ma:description="high, medium, low" ma:format="Dropdown" ma:internalName="Priority">
      <xsd:simpleType>
        <xsd:restriction base="dms:Text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4d874e-e760-4f0b-b6de-05758ca0095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a4483a53-d8e1-44fc-afc7-c3b957251188}" ma:internalName="TaxCatchAll" ma:showField="CatchAllData" ma:web="b64d874e-e760-4f0b-b6de-05758ca0095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588166-7C45-42C3-A4A4-8ECA664D77CA}">
  <ds:schemaRefs>
    <ds:schemaRef ds:uri="12f0e196-7ea5-4029-a7cc-b7981ea55486"/>
    <ds:schemaRef ds:uri="74fd8db6-9ee0-43c6-a9f4-8ac98dd0c4c7"/>
    <ds:schemaRef ds:uri="899f385e-3477-4cf4-80c6-d1ed8b3b87b4"/>
    <ds:schemaRef ds:uri="b64d874e-e760-4f0b-b6de-05758ca0095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C2BB4AA-B1DD-4FB9-9417-9C1DCBACCE6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D5D0F1-312A-40B2-B32B-936079E8F59B}">
  <ds:schemaRefs>
    <ds:schemaRef ds:uri="899f385e-3477-4cf4-80c6-d1ed8b3b87b4"/>
    <ds:schemaRef ds:uri="b64d874e-e760-4f0b-b6de-05758ca0095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Widescreen</PresentationFormat>
  <Paragraphs>35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Office Theme</vt:lpstr>
      <vt:lpstr>Our Journey to Greatness</vt:lpstr>
      <vt:lpstr>Institutional Commitment</vt:lpstr>
      <vt:lpstr>Living Our Core Values</vt:lpstr>
      <vt:lpstr>Gallup CliftonStrengths</vt:lpstr>
      <vt:lpstr>Good to Great Framework</vt:lpstr>
      <vt:lpstr>AchieveIt Platform</vt:lpstr>
      <vt:lpstr>Questions / 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Monserrat EXTRABOLD</dc:title>
  <dc:creator>Teena Zindel-McWilliams</dc:creator>
  <cp:lastModifiedBy>Erin Spanberger</cp:lastModifiedBy>
  <cp:revision>174</cp:revision>
  <dcterms:created xsi:type="dcterms:W3CDTF">2024-12-17T15:12:19Z</dcterms:created>
  <dcterms:modified xsi:type="dcterms:W3CDTF">2026-07-22T18:24:18Z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0x0101000A3D65284F54A14386116D8C65DB4613</vt:lpwstr>
  </property>
  <property fmtid="{D5CDD505-2E9C-101B-9397-08002B2CF9AE}" pid="3" name="MediaServiceImageTags">
    <vt:lpwstr/>
  </property>
</Properties>
</file>