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12"/>
  </p:notesMasterIdLst>
  <p:sldIdLst>
    <p:sldId id="256" r:id="rId2"/>
    <p:sldId id="257" r:id="rId3"/>
    <p:sldId id="258" r:id="rId4"/>
    <p:sldId id="259" r:id="rId5"/>
    <p:sldId id="260" r:id="rId6"/>
    <p:sldId id="261" r:id="rId7"/>
    <p:sldId id="262" r:id="rId8"/>
    <p:sldId id="263" r:id="rId9"/>
    <p:sldId id="264" r:id="rId10"/>
    <p:sldId id="265" r:id="rId11"/>
  </p:sldIdLst>
  <p:sldSz cx="12192000" cy="6858000"/>
  <p:notesSz cx="6858000" cy="12192000"/>
  <p:defaultText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Monitoring Report" id="{65C289D2-7E08-3488-93A4-F012B1F48D2F}">
          <p14:sldIdLst>
            <p14:sldId id="256"/>
            <p14:sldId id="257"/>
            <p14:sldId id="258"/>
            <p14:sldId id="259"/>
            <p14:sldId id="260"/>
            <p14:sldId id="261"/>
            <p14:sldId id="262"/>
            <p14:sldId id="263"/>
            <p14:sldId id="264"/>
            <p14:sldId id="265"/>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11"/>
    <p:restoredTop sz="94610"/>
  </p:normalViewPr>
  <p:slideViewPr>
    <p:cSldViewPr snapToGrid="0" snapToObjects="1">
      <p:cViewPr varScale="1">
        <p:scale>
          <a:sx n="69" d="100"/>
          <a:sy n="69" d="100"/>
        </p:scale>
        <p:origin x="756" y="6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94466308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TIME: about 0:10.
Open with thanks to the Board. One sentence: "I am Justin Willis, Vice President of Student Success, and I will show how our work connects to the Board Ends."
TO CONFIRM: meeting date (October 20, 2026).</a:t>
            </a:r>
          </a:p>
        </p:txBody>
      </p:sp>
      <p:sp>
        <p:nvSpPr>
          <p:cNvPr id="4" name="Slide Number Placeholder 3"/>
          <p:cNvSpPr>
            <a:spLocks noGrp="1"/>
          </p:cNvSpPr>
          <p:nvPr>
            <p:ph type="sldNum" sz="quarter" idx="10"/>
          </p:nvPr>
        </p:nvSpPr>
        <p:spPr/>
        <p:txBody>
          <a:bodyPr/>
          <a:lstStyle/>
          <a:p>
            <a:fld id="{F7021451-1387-4CA6-816F-3879F97B5CBC}" type="slidenum">
              <a:rPr lang="en-US"/>
              <a:t>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TIME: about 0:30.
SAY: "The Ends sit between our Mission and Vision and the Strategic Plan. They say what students should gain because of Richland. Student Success contributes to four of them: Ends 3, 5, 6 and 9."
SOURCE: Board Policy 1.22 (last revised November 2025).</a:t>
            </a:r>
          </a:p>
        </p:txBody>
      </p:sp>
      <p:sp>
        <p:nvSpPr>
          <p:cNvPr id="4" name="Slide Number Placeholder 3"/>
          <p:cNvSpPr>
            <a:spLocks noGrp="1"/>
          </p:cNvSpPr>
          <p:nvPr>
            <p:ph type="sldNum" sz="quarter" idx="10"/>
          </p:nvPr>
        </p:nvSpPr>
        <p:spPr/>
        <p:txBody>
          <a:bodyPr/>
          <a:lstStyle/>
          <a:p>
            <a:fld id="{F7021451-1387-4CA6-816F-3879F97B5CBC}" type="slidenum">
              <a:rPr lang="en-US"/>
              <a:t>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TIME: about 0:40.
SAY: "Six areas work as one system to remove barriers between enrollment and completion."
TO CONFIRM: current area names and groupings (taken from the position description; adjust if the structure has changed).</a:t>
            </a:r>
          </a:p>
        </p:txBody>
      </p:sp>
      <p:sp>
        <p:nvSpPr>
          <p:cNvPr id="4" name="Slide Number Placeholder 3"/>
          <p:cNvSpPr>
            <a:spLocks noGrp="1"/>
          </p:cNvSpPr>
          <p:nvPr>
            <p:ph type="sldNum" sz="quarter" idx="10"/>
          </p:nvPr>
        </p:nvSpPr>
        <p:spPr/>
        <p:txBody>
          <a:bodyPr/>
          <a:lstStyle/>
          <a:p>
            <a:fld id="{F7021451-1387-4CA6-816F-3879F97B5CBC}" type="slidenum">
              <a:rPr lang="en-US"/>
              <a:t>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TIME: about 0:50.</a:t>
            </a:r>
          </a:p>
          <a:p>
            <a:r>
              <a:t>SAY: "Fall headcount is 2,348. We are still validating the data, including how programs are counted, so I will report trends once it is reliable."</a:t>
            </a:r>
          </a:p>
          <a:p>
            <a:r>
              <a:t>NO CAUSE and NO year-over-year comparison on purpose.</a:t>
            </a:r>
          </a:p>
          <a:p>
            <a:r>
              <a:t>IF ASKED WHY / HOW IT COMPARES: "Our data is not yet reliable enough to compare. Program changes between credit and non-credit may be one factor, but that is not confirmed." Do not give a number or a cause.</a:t>
            </a:r>
          </a:p>
          <a:p>
            <a:r>
              <a:t>TO CONFIRM (Erin/Julie): which headcount is official and its as-of date (the registration cycle file showed 2,566 on 8/17/2026); whether 2,348 includes or excludes the CDL program; how last year's figure was counted.</a:t>
            </a:r>
          </a:p>
        </p:txBody>
      </p:sp>
      <p:sp>
        <p:nvSpPr>
          <p:cNvPr id="4" name="Slide Number Placeholder 3"/>
          <p:cNvSpPr>
            <a:spLocks noGrp="1"/>
          </p:cNvSpPr>
          <p:nvPr>
            <p:ph type="sldNum" sz="quarter" idx="10"/>
          </p:nvPr>
        </p:nvSpPr>
        <p:spPr/>
        <p:txBody>
          <a:bodyPr/>
          <a:lstStyle/>
          <a:p>
            <a:fld id="{F7021451-1387-4CA6-816F-3879F97B5CBC}" type="slidenum">
              <a:rPr lang="en-US"/>
              <a:t>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TIME: about 0:40.</a:t>
            </a:r>
          </a:p>
          <a:p>
            <a:r>
              <a:t>SAY: "While we validate the data, we are reviewing enrollment by segment with Academic Services and Institutional Research, then using funnel data to target recruitment and re-enrollment. We are also reviewing Success Coaching and early alert so students get a faster response."</a:t>
            </a:r>
          </a:p>
          <a:p>
            <a:r>
              <a:t>NOTE: the biweekly funnel reporting is NOT underway yet, so the slide says "will guide once segments are aligned." Dual credit is intentionally left off: it is supported separately, currently within Academic Services.</a:t>
            </a:r>
          </a:p>
        </p:txBody>
      </p:sp>
      <p:sp>
        <p:nvSpPr>
          <p:cNvPr id="4" name="Slide Number Placeholder 3"/>
          <p:cNvSpPr>
            <a:spLocks noGrp="1"/>
          </p:cNvSpPr>
          <p:nvPr>
            <p:ph type="sldNum" sz="quarter" idx="10"/>
          </p:nvPr>
        </p:nvSpPr>
        <p:spPr/>
        <p:txBody>
          <a:bodyPr/>
          <a:lstStyle/>
          <a:p>
            <a:fld id="{F7021451-1387-4CA6-816F-3879F97B5CBC}" type="slidenum">
              <a:rPr lang="en-US"/>
              <a:t>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TIME: about 0:45.</a:t>
            </a:r>
          </a:p>
          <a:p>
            <a:r>
              <a:t>SAY: "Student Life gives students a voice and a civic role. We have ten active clubs, a Student Leadership Council with a student Trustee, and Rock the Vote information going out this fall. Students are excited to start, relaunch and lead clubs, and the organizations are growing stronger for it."</a:t>
            </a:r>
          </a:p>
          <a:p>
            <a:r>
              <a:t>TO CONFIRM: international student count (4) and how Richland defines it; whether Rock the Vote has gone out; Arianna can supply club participation numbers if you want to add them.</a:t>
            </a:r>
          </a:p>
          <a:p>
            <a:r>
              <a:t>OPTIONAL: name the student Trustee only if you have checked with them.</a:t>
            </a:r>
          </a:p>
        </p:txBody>
      </p:sp>
      <p:sp>
        <p:nvSpPr>
          <p:cNvPr id="4" name="Slide Number Placeholder 3"/>
          <p:cNvSpPr>
            <a:spLocks noGrp="1"/>
          </p:cNvSpPr>
          <p:nvPr>
            <p:ph type="sldNum" sz="quarter" idx="10"/>
          </p:nvPr>
        </p:nvSpPr>
        <p:spPr/>
        <p:txBody>
          <a:bodyPr/>
          <a:lstStyle/>
          <a:p>
            <a:fld id="{F7021451-1387-4CA6-816F-3879F97B5CBC}" type="slidenum">
              <a:rPr lang="en-US"/>
              <a:t>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TIME: about 0:50.
SAY: "Demand for wellness services has risen sharply: 113 sessions this year, and monthly use up 182 percent this fall. Ambassadors reached more than 100 students, and we are training campus members in Mental Health First Aid."
NOTE: 113 counts SESSIONS, not unique students. 182% compares the monthly rate since mid-August with the rate from January to mid-August.
TO CONFIRM (Joe Drew): number of Mental Health Ambassadors this fall (7 last fall); FY27 ICCB Strengthening Mental Health grant status (FY26 award was $106,200); TimelyCare usage; the seven scheduled programs by name.</a:t>
            </a:r>
          </a:p>
        </p:txBody>
      </p:sp>
      <p:sp>
        <p:nvSpPr>
          <p:cNvPr id="4" name="Slide Number Placeholder 3"/>
          <p:cNvSpPr>
            <a:spLocks noGrp="1"/>
          </p:cNvSpPr>
          <p:nvPr>
            <p:ph type="sldNum" sz="quarter" idx="10"/>
          </p:nvPr>
        </p:nvSpPr>
        <p:spPr/>
        <p:txBody>
          <a:bodyPr/>
          <a:lstStyle/>
          <a:p>
            <a:fld id="{F7021451-1387-4CA6-816F-3879F97B5CBC}" type="slidenum">
              <a:rPr lang="en-US"/>
              <a:t>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TIME: about 0:45.
SAY: "Cost is often what stands between a student and a credential. More than 2,700 students have submitted a FAFSA for this year, about 69 percent Pell eligible, and it remains open."
NOTE: 2,753 is unduplicated applicants who listed Richland; it includes people who are not enrolled, so do not present it as a share of the 2,348 enrolled students. "Pell eligible" is not Pell awarded.
TO CONFIRM (Jody Hall): a prior-year comparison at the same point; the FAFSA deadline; the $1.65M scholarship figure and its time period; the Navigator count (28 laptops, 7 bill pay, 15 earlier bill pay) and what window the earlier tab covers.</a:t>
            </a:r>
          </a:p>
        </p:txBody>
      </p:sp>
      <p:sp>
        <p:nvSpPr>
          <p:cNvPr id="4" name="Slide Number Placeholder 3"/>
          <p:cNvSpPr>
            <a:spLocks noGrp="1"/>
          </p:cNvSpPr>
          <p:nvPr>
            <p:ph type="sldNum" sz="quarter" idx="10"/>
          </p:nvPr>
        </p:nvSpPr>
        <p:spPr/>
        <p:txBody>
          <a:bodyPr/>
          <a:lstStyle/>
          <a:p>
            <a:fld id="{F7021451-1387-4CA6-816F-3879F97B5CBC}" type="slidenum">
              <a:rPr lang="en-US"/>
              <a:t>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TIME: about 0:45.</a:t>
            </a:r>
          </a:p>
          <a:p>
            <a:r>
              <a:t>SAY: "This is a baseline report. Much of our student services data lives in different departments and is not yet in one place. We are working with Institutional Research to bring it together so we can show trends, and so it feeds the strategic enrollment plan and a holistic retention plan."</a:t>
            </a:r>
          </a:p>
          <a:p>
            <a:r>
              <a:t>TO CONFIRM: run the wording by Erin Spanberger before the Board sees it. Full source list for questions (from her email) (TimelyCare, on-campus mental health services, food pantry, transportation links, housing resource links, student assistance fund, fitness center).</a:t>
            </a:r>
          </a:p>
        </p:txBody>
      </p:sp>
      <p:sp>
        <p:nvSpPr>
          <p:cNvPr id="4" name="Slide Number Placeholder 3"/>
          <p:cNvSpPr>
            <a:spLocks noGrp="1"/>
          </p:cNvSpPr>
          <p:nvPr>
            <p:ph type="sldNum" sz="quarter" idx="10"/>
          </p:nvPr>
        </p:nvSpPr>
        <p:spPr/>
        <p:txBody>
          <a:bodyPr/>
          <a:lstStyle/>
          <a:p>
            <a:fld id="{F7021451-1387-4CA6-816F-3879F97B5CBC}" type="slidenum">
              <a:rPr lang="en-US"/>
              <a:t>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TIME: about 0:30.
SAY the three takeaways in one breath, then invite questions. The Board holds questions until the end, so a minute or two over is fine.
TOTAL RUN TIME: about 6:25 without questions.</a:t>
            </a:r>
          </a:p>
        </p:txBody>
      </p:sp>
      <p:sp>
        <p:nvSpPr>
          <p:cNvPr id="4" name="Slide Number Placeholder 3"/>
          <p:cNvSpPr>
            <a:spLocks noGrp="1"/>
          </p:cNvSpPr>
          <p:nvPr>
            <p:ph type="sldNum" sz="quarter" idx="10"/>
          </p:nvPr>
        </p:nvSpPr>
        <p:spPr/>
        <p:txBody>
          <a:bodyPr/>
          <a:lstStyle/>
          <a:p>
            <a:fld id="{F7021451-1387-4CA6-816F-3879F97B5CBC}" type="slidenum">
              <a:rPr lang="en-US"/>
              <a:t>10</a:t>
            </a:fld>
            <a:endParaRPr lang="en-US"/>
          </a:p>
        </p:txBody>
      </p:sp>
    </p:spTree>
    <p:extLst>
      <p:ext uri="{BB962C8B-B14F-4D97-AF65-F5344CB8AC3E}">
        <p14:creationId xmlns:p14="http://schemas.microsoft.com/office/powerpoint/2010/main" val="10240869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DEFAULT">
    <p:bg>
      <p:bgRef idx="1001">
        <a:schemeClr val="bg1"/>
      </p:bgRef>
    </p:bg>
    <p:spTree>
      <p:nvGrpSpPr>
        <p:cNvPr id="1" name=""/>
        <p:cNvGrpSpPr/>
        <p:nvPr/>
      </p:nvGrpSpPr>
      <p:grpSpPr>
        <a:xfrm>
          <a:off x="0" y="0"/>
          <a:ext cx="0" cy="0"/>
          <a:chOff x="0" y="0"/>
          <a:chExt cx="0" cy="0"/>
        </a:xfrm>
      </p:grpSpPr>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RICHLAND_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ext 0"/>
          <p:cNvSpPr>
            <a:spLocks noGrp="1"/>
          </p:cNvSpPr>
          <p:nvPr>
            <p:ph type="title" idx="100" hasCustomPrompt="1"/>
          </p:nvPr>
        </p:nvSpPr>
        <p:spPr>
          <a:xfrm>
            <a:off x="1554480" y="566928"/>
            <a:ext cx="9052560" cy="868680"/>
          </a:xfrm>
          <a:prstGeom prst="rect">
            <a:avLst/>
          </a:prstGeom>
          <a:noFill/>
          <a:ln/>
        </p:spPr>
        <p:txBody>
          <a:bodyPr wrap="square" rtlCol="0"/>
          <a:lstStyle>
            <a:lvl1pPr marL="0" indent="0" algn="ctr">
              <a:buNone/>
              <a:defRPr lang="en-US" sz="3800" b="1" dirty="0">
                <a:solidFill>
                  <a:srgbClr val="FFFFFF"/>
                </a:solidFill>
                <a:latin typeface="Calibri" pitchFamily="34" charset="0"/>
                <a:ea typeface="Calibri" pitchFamily="34" charset="-122"/>
                <a:cs typeface="Calibri" pitchFamily="34" charset="-120"/>
              </a:defRPr>
            </a:lvl1pPr>
          </a:lstStyle>
          <a:p>
            <a:pPr marL="0" indent="0" algn="ctr">
              <a:buNone/>
            </a:pPr>
            <a:endParaRPr lang="en-US" sz="3800" dirty="0"/>
          </a:p>
        </p:txBody>
      </p:sp>
      <p:sp>
        <p:nvSpPr>
          <p:cNvPr id="25" name="Slide Number Placeholder 0"/>
          <p:cNvSpPr>
            <a:spLocks noGrp="1"/>
          </p:cNvSpPr>
          <p:nvPr>
            <p:ph type="sldNum" sz="quarter" idx="4294967295"/>
          </p:nvPr>
        </p:nvSpPr>
        <p:spPr>
          <a:xfrm>
            <a:off x="11109960" y="6419088"/>
            <a:ext cx="640080" cy="274320"/>
          </a:xfrm>
          <a:prstGeom prst="rect">
            <a:avLst/>
          </a:prstGeom>
          <a:extLst>
            <a:ext uri="{C572A759-6A51-4108-AA02-DFA0A04FC94B}">
              <ma14:wrappingTextBoxFlag xmlns="" xmlns:ma14="http://schemas.microsoft.com/office/mac/drawingml/2011/main" val="0"/>
            </a:ext>
          </a:extLst>
        </p:spPr>
        <p:txBody>
          <a:bodyPr/>
          <a:lstStyle>
            <a:lvl1pPr>
              <a:defRPr sz="1100">
                <a:solidFill>
                  <a:srgbClr val="FFFFFF"/>
                </a:solidFill>
                <a:latin typeface="Calibri"/>
                <a:ea typeface="Calibri"/>
                <a:cs typeface="Calibri"/>
              </a:defRPr>
            </a:lvl1pPr>
          </a:lstStyle>
          <a:p>
            <a:pPr algn="r"/>
            <a:fld id="{F7021451-1387-4CA6-816F-3879F97B5CBC}" type="slidenum">
              <a:rPr lang="en-US" b="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5" name="Slide Number Placeholder 0"/>
          <p:cNvSpPr>
            <a:spLocks noGrp="1"/>
          </p:cNvSpPr>
          <p:nvPr>
            <p:ph type="sldNum" sz="quarter" idx="4294967295"/>
          </p:nvPr>
        </p:nvSpPr>
        <p:spPr>
          <a:xfrm>
            <a:off x="11109960" y="6419088"/>
            <a:ext cx="640080" cy="274320"/>
          </a:xfrm>
          <a:prstGeom prst="rect">
            <a:avLst/>
          </a:prstGeom>
          <a:extLst>
            <a:ext uri="{C572A759-6A51-4108-AA02-DFA0A04FC94B}">
              <ma14:wrappingTextBoxFlag xmlns="" xmlns:ma14="http://schemas.microsoft.com/office/mac/drawingml/2011/main" val="0"/>
            </a:ext>
          </a:extLst>
        </p:spPr>
        <p:txBody>
          <a:bodyPr/>
          <a:lstStyle>
            <a:lvl1pPr>
              <a:defRPr sz="1100">
                <a:solidFill>
                  <a:srgbClr val="FFFFFF"/>
                </a:solidFill>
                <a:latin typeface="Calibri"/>
                <a:ea typeface="Calibri"/>
                <a:cs typeface="Calibri"/>
              </a:defRPr>
            </a:lvl1pPr>
          </a:lstStyle>
          <a:p>
            <a:pPr algn="r"/>
            <a:fld id="{F7021451-1387-4CA6-816F-3879F97B5CBC}" type="slidenum">
              <a:rPr lang="en-US" b="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Lst>
  <p:hf sldNum="0"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5.xml"/><Relationship Id="rId1" Type="http://schemas.openxmlformats.org/officeDocument/2006/relationships/slideLayout" Target="../slideLayouts/slideLayout2.xml"/><Relationship Id="rId5" Type="http://schemas.openxmlformats.org/officeDocument/2006/relationships/image" Target="../media/image10.png"/><Relationship Id="rId4" Type="http://schemas.openxmlformats.org/officeDocument/2006/relationships/image" Target="../media/image9.png"/></Relationships>
</file>

<file path=ppt/slides/_rels/slide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6.xml"/><Relationship Id="rId1" Type="http://schemas.openxmlformats.org/officeDocument/2006/relationships/slideLayout" Target="../slideLayouts/slideLayout2.xml"/><Relationship Id="rId5" Type="http://schemas.openxmlformats.org/officeDocument/2006/relationships/image" Target="../media/image12.png"/><Relationship Id="rId4" Type="http://schemas.openxmlformats.org/officeDocument/2006/relationships/image" Target="../media/image7.png"/></Relationships>
</file>

<file path=ppt/slides/_rels/slide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name="Slide 1">
    <p:spTree>
      <p:nvGrpSpPr>
        <p:cNvPr id="1" name=""/>
        <p:cNvGrpSpPr/>
        <p:nvPr/>
      </p:nvGrpSpPr>
      <p:grpSpPr>
        <a:xfrm>
          <a:off x="0" y="0"/>
          <a:ext cx="0" cy="0"/>
          <a:chOff x="0" y="0"/>
          <a:chExt cx="0" cy="0"/>
        </a:xfrm>
      </p:grpSpPr>
      <p:sp>
        <p:nvSpPr>
          <p:cNvPr id="2" name="Text 0"/>
          <p:cNvSpPr>
            <a:spLocks noGrp="1"/>
          </p:cNvSpPr>
          <p:nvPr>
            <p:ph type="title" idx="100" hasCustomPrompt="1"/>
          </p:nvPr>
        </p:nvSpPr>
        <p:spPr>
          <a:xfrm>
            <a:off x="1554480" y="566928"/>
            <a:ext cx="9052560" cy="868680"/>
          </a:xfrm>
          <a:prstGeom prst="rect">
            <a:avLst/>
          </a:prstGeom>
          <a:noFill/>
          <a:ln/>
        </p:spPr>
        <p:txBody>
          <a:bodyPr wrap="square" lIns="0" tIns="0" rIns="0" bIns="0" rtlCol="0" anchor="ctr"/>
          <a:lstStyle/>
          <a:p>
            <a:pPr marL="0" indent="0" algn="ctr">
              <a:buNone/>
            </a:pPr>
            <a:r>
              <a:rPr lang="en-US" sz="3800" b="1" dirty="0">
                <a:solidFill>
                  <a:srgbClr val="FFFFFF"/>
                </a:solidFill>
                <a:latin typeface="Calibri" pitchFamily="34" charset="0"/>
                <a:ea typeface="Calibri" pitchFamily="34" charset="-122"/>
                <a:cs typeface="Calibri" pitchFamily="34" charset="-120"/>
              </a:rPr>
              <a:t>Monitoring Report</a:t>
            </a:r>
            <a:endParaRPr lang="en-US" sz="3800" dirty="0"/>
          </a:p>
        </p:txBody>
      </p:sp>
      <p:sp>
        <p:nvSpPr>
          <p:cNvPr id="3" name="Subtitle"/>
          <p:cNvSpPr txBox="1"/>
          <p:nvPr/>
        </p:nvSpPr>
        <p:spPr>
          <a:xfrm>
            <a:off x="1097280" y="2011680"/>
            <a:ext cx="9966960" cy="731520"/>
          </a:xfrm>
          <a:prstGeom prst="rect">
            <a:avLst/>
          </a:prstGeom>
          <a:noFill/>
          <a:ln/>
        </p:spPr>
        <p:txBody>
          <a:bodyPr wrap="square" lIns="0" tIns="0" rIns="0" bIns="0" rtlCol="0" anchor="ctr"/>
          <a:lstStyle/>
          <a:p>
            <a:pPr marL="0" indent="0" algn="ctr">
              <a:buNone/>
            </a:pPr>
            <a:r>
              <a:rPr lang="en-US" sz="4000" b="1" dirty="0">
                <a:solidFill>
                  <a:schemeClr val="tx2"/>
                </a:solidFill>
                <a:latin typeface="Calibri" pitchFamily="34" charset="0"/>
                <a:ea typeface="Calibri" pitchFamily="34" charset="-122"/>
                <a:cs typeface="Calibri" pitchFamily="34" charset="-120"/>
              </a:rPr>
              <a:t>Student Services/Wellness</a:t>
            </a:r>
            <a:endParaRPr lang="en-US" sz="4000" dirty="0"/>
          </a:p>
        </p:txBody>
      </p:sp>
      <p:sp>
        <p:nvSpPr>
          <p:cNvPr id="4" name="Presenter"/>
          <p:cNvSpPr txBox="1"/>
          <p:nvPr/>
        </p:nvSpPr>
        <p:spPr>
          <a:xfrm>
            <a:off x="1097280" y="2926080"/>
            <a:ext cx="9966960" cy="914400"/>
          </a:xfrm>
          <a:prstGeom prst="rect">
            <a:avLst/>
          </a:prstGeom>
          <a:noFill/>
          <a:ln/>
        </p:spPr>
        <p:txBody>
          <a:bodyPr wrap="square" lIns="0" tIns="0" rIns="0" bIns="0" rtlCol="0" anchor="ctr"/>
          <a:lstStyle/>
          <a:p>
            <a:pPr marL="0" indent="0" algn="ctr">
              <a:buNone/>
            </a:pPr>
            <a:r>
              <a:rPr lang="en-US" sz="2400" b="1" dirty="0">
                <a:solidFill>
                  <a:schemeClr val="tx1"/>
                </a:solidFill>
                <a:latin typeface="Calibri" pitchFamily="34" charset="0"/>
                <a:ea typeface="Calibri" pitchFamily="34" charset="-122"/>
                <a:cs typeface="Calibri" pitchFamily="34" charset="-120"/>
              </a:rPr>
              <a:t>Justin Willis, Ed.D.</a:t>
            </a:r>
            <a:endParaRPr lang="en-US" sz="2400" dirty="0"/>
          </a:p>
          <a:p>
            <a:pPr marL="0" indent="0" algn="ctr">
              <a:buNone/>
            </a:pPr>
            <a:r>
              <a:rPr lang="en-US" sz="2400" dirty="0">
                <a:solidFill>
                  <a:schemeClr val="tx1"/>
                </a:solidFill>
                <a:latin typeface="Calibri" pitchFamily="34" charset="0"/>
                <a:ea typeface="Calibri" pitchFamily="34" charset="-122"/>
                <a:cs typeface="Calibri" pitchFamily="34" charset="-120"/>
              </a:rPr>
              <a:t>Vice President of Student Success</a:t>
            </a:r>
            <a:endParaRPr lang="en-US" sz="2400" dirty="0"/>
          </a:p>
        </p:txBody>
      </p:sp>
      <p:sp>
        <p:nvSpPr>
          <p:cNvPr id="5" name="Meeting"/>
          <p:cNvSpPr txBox="1"/>
          <p:nvPr/>
        </p:nvSpPr>
        <p:spPr>
          <a:xfrm>
            <a:off x="1097280" y="4160520"/>
            <a:ext cx="9966960" cy="457200"/>
          </a:xfrm>
          <a:prstGeom prst="rect">
            <a:avLst/>
          </a:prstGeom>
          <a:noFill/>
          <a:ln/>
        </p:spPr>
        <p:txBody>
          <a:bodyPr wrap="square" lIns="0" tIns="0" rIns="0" bIns="0" rtlCol="0" anchor="ctr"/>
          <a:lstStyle/>
          <a:p>
            <a:pPr marL="0" indent="0" algn="ctr">
              <a:buNone/>
            </a:pPr>
            <a:r>
              <a:rPr lang="en-US" sz="2000" dirty="0">
                <a:solidFill>
                  <a:schemeClr val="tx2"/>
                </a:solidFill>
                <a:latin typeface="Calibri" pitchFamily="34" charset="0"/>
                <a:ea typeface="Calibri" pitchFamily="34" charset="-122"/>
                <a:cs typeface="Calibri" pitchFamily="34" charset="-120"/>
              </a:rPr>
              <a:t>Board of Trustees  |  October 20, 2026</a:t>
            </a:r>
            <a:endParaRPr lang="en-US" sz="2000" dirty="0"/>
          </a:p>
        </p:txBody>
      </p:sp>
      <p:sp>
        <p:nvSpPr>
          <p:cNvPr id="25" name="Slide Number Placeholder 0"/>
          <p:cNvSpPr>
            <a:spLocks noGrp="1"/>
          </p:cNvSpPr>
          <p:nvPr>
            <p:ph type="sldNum" sz="quarter" idx="4294967295"/>
          </p:nvPr>
        </p:nvSpPr>
        <p:spPr>
          <a:xfrm>
            <a:off x="11109960" y="6419088"/>
            <a:ext cx="640080" cy="274320"/>
          </a:xfrm>
          <a:prstGeom prst="rect">
            <a:avLst/>
          </a:prstGeom>
          <a:extLst>
            <a:ext uri="{C572A759-6A51-4108-AA02-DFA0A04FC94B}">
              <ma14:wrappingTextBoxFlag xmlns="" xmlns:ma14="http://schemas.microsoft.com/office/mac/drawingml/2011/main" val="0"/>
            </a:ext>
          </a:extLst>
        </p:spPr>
        <p:txBody>
          <a:bodyPr/>
          <a:lstStyle>
            <a:lvl1pPr>
              <a:defRPr sz="1100">
                <a:solidFill>
                  <a:srgbClr val="FFFFFF"/>
                </a:solidFill>
                <a:latin typeface="Calibri"/>
                <a:ea typeface="Calibri"/>
                <a:cs typeface="Calibri"/>
              </a:defRPr>
            </a:lvl1pPr>
          </a:lstStyle>
          <a:p>
            <a:pPr algn="r"/>
            <a:fld id="{F7021451-1387-4CA6-816F-3879F97B5CBC}" type="slidenum">
              <a:rPr lang="en-US" b="0"/>
              <a:t>1</a:t>
            </a:fld>
            <a:endParaRPr lang="en-US"/>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name="Slide 2">
    <p:spTree>
      <p:nvGrpSpPr>
        <p:cNvPr id="1" name=""/>
        <p:cNvGrpSpPr/>
        <p:nvPr/>
      </p:nvGrpSpPr>
      <p:grpSpPr>
        <a:xfrm>
          <a:off x="0" y="0"/>
          <a:ext cx="0" cy="0"/>
          <a:chOff x="0" y="0"/>
          <a:chExt cx="0" cy="0"/>
        </a:xfrm>
      </p:grpSpPr>
      <p:sp>
        <p:nvSpPr>
          <p:cNvPr id="2" name="Text 0"/>
          <p:cNvSpPr>
            <a:spLocks noGrp="1"/>
          </p:cNvSpPr>
          <p:nvPr>
            <p:ph type="title" idx="100" hasCustomPrompt="1"/>
          </p:nvPr>
        </p:nvSpPr>
        <p:spPr>
          <a:xfrm>
            <a:off x="1554480" y="566928"/>
            <a:ext cx="9052560" cy="868680"/>
          </a:xfrm>
          <a:prstGeom prst="rect">
            <a:avLst/>
          </a:prstGeom>
          <a:noFill/>
          <a:ln/>
        </p:spPr>
        <p:txBody>
          <a:bodyPr wrap="square" lIns="0" tIns="0" rIns="0" bIns="0" rtlCol="0" anchor="ctr"/>
          <a:lstStyle/>
          <a:p>
            <a:pPr marL="0" indent="0" algn="ctr">
              <a:buNone/>
            </a:pPr>
            <a:r>
              <a:rPr lang="en-US" sz="3800" b="1" dirty="0">
                <a:solidFill>
                  <a:srgbClr val="FFFFFF"/>
                </a:solidFill>
                <a:latin typeface="Calibri" pitchFamily="34" charset="0"/>
                <a:ea typeface="Calibri" pitchFamily="34" charset="-122"/>
                <a:cs typeface="Calibri" pitchFamily="34" charset="-120"/>
              </a:rPr>
              <a:t>Where the Ends Sit</a:t>
            </a:r>
            <a:endParaRPr lang="en-US" sz="3800" dirty="0"/>
          </a:p>
        </p:txBody>
      </p:sp>
      <p:sp>
        <p:nvSpPr>
          <p:cNvPr id="3" name="Mission and Vision box"/>
          <p:cNvSpPr/>
          <p:nvPr/>
        </p:nvSpPr>
        <p:spPr>
          <a:xfrm>
            <a:off x="1097280" y="1874520"/>
            <a:ext cx="2834640" cy="914400"/>
          </a:xfrm>
          <a:prstGeom prst="roundRect">
            <a:avLst>
              <a:gd name="adj" fmla="val 12000"/>
            </a:avLst>
          </a:prstGeom>
          <a:solidFill>
            <a:schemeClr val="bg2"/>
          </a:solidFill>
          <a:ln w="12700">
            <a:solidFill>
              <a:schemeClr val="bg2"/>
            </a:solidFill>
            <a:prstDash val="solid"/>
          </a:ln>
        </p:spPr>
        <p:txBody>
          <a:bodyPr/>
          <a:lstStyle/>
          <a:p>
            <a:endParaRPr lang="en-US"/>
          </a:p>
        </p:txBody>
      </p:sp>
      <p:sp>
        <p:nvSpPr>
          <p:cNvPr id="4" name="Mission and Vision label"/>
          <p:cNvSpPr txBox="1"/>
          <p:nvPr/>
        </p:nvSpPr>
        <p:spPr>
          <a:xfrm>
            <a:off x="1097280" y="1874520"/>
            <a:ext cx="2834640" cy="914400"/>
          </a:xfrm>
          <a:prstGeom prst="rect">
            <a:avLst/>
          </a:prstGeom>
          <a:noFill/>
          <a:ln/>
        </p:spPr>
        <p:txBody>
          <a:bodyPr wrap="square" lIns="0" tIns="0" rIns="0" bIns="0" rtlCol="0" anchor="ctr"/>
          <a:lstStyle/>
          <a:p>
            <a:pPr marL="0" indent="0" algn="ctr">
              <a:buNone/>
            </a:pPr>
            <a:r>
              <a:rPr lang="en-US" sz="2400" b="1" dirty="0">
                <a:solidFill>
                  <a:schemeClr val="tx2"/>
                </a:solidFill>
                <a:latin typeface="Calibri" pitchFamily="34" charset="0"/>
                <a:ea typeface="Calibri" pitchFamily="34" charset="-122"/>
                <a:cs typeface="Calibri" pitchFamily="34" charset="-120"/>
              </a:rPr>
              <a:t>Mission and Vision</a:t>
            </a:r>
            <a:endParaRPr lang="en-US" sz="2400" dirty="0"/>
          </a:p>
        </p:txBody>
      </p:sp>
      <p:sp>
        <p:nvSpPr>
          <p:cNvPr id="5" name="Mission and Vision caption"/>
          <p:cNvSpPr txBox="1"/>
          <p:nvPr/>
        </p:nvSpPr>
        <p:spPr>
          <a:xfrm>
            <a:off x="1005840" y="2834640"/>
            <a:ext cx="3017520" cy="365760"/>
          </a:xfrm>
          <a:prstGeom prst="rect">
            <a:avLst/>
          </a:prstGeom>
          <a:noFill/>
          <a:ln/>
        </p:spPr>
        <p:txBody>
          <a:bodyPr wrap="square" lIns="0" tIns="0" rIns="0" bIns="0" rtlCol="0" anchor="ctr"/>
          <a:lstStyle/>
          <a:p>
            <a:pPr marL="0" indent="0" algn="ctr">
              <a:buNone/>
            </a:pPr>
            <a:r>
              <a:rPr lang="en-US" sz="1400" dirty="0">
                <a:solidFill>
                  <a:schemeClr val="tx1"/>
                </a:solidFill>
                <a:latin typeface="Calibri" pitchFamily="34" charset="0"/>
                <a:ea typeface="Calibri" pitchFamily="34" charset="-122"/>
                <a:cs typeface="Calibri" pitchFamily="34" charset="-120"/>
              </a:rPr>
              <a:t>Why Richland exists</a:t>
            </a:r>
            <a:endParaRPr lang="en-US" sz="1400" dirty="0"/>
          </a:p>
        </p:txBody>
      </p:sp>
      <p:sp>
        <p:nvSpPr>
          <p:cNvPr id="6" name="Board Ends box"/>
          <p:cNvSpPr/>
          <p:nvPr/>
        </p:nvSpPr>
        <p:spPr>
          <a:xfrm>
            <a:off x="4663440" y="1874520"/>
            <a:ext cx="2834640" cy="914400"/>
          </a:xfrm>
          <a:prstGeom prst="roundRect">
            <a:avLst>
              <a:gd name="adj" fmla="val 12000"/>
            </a:avLst>
          </a:prstGeom>
          <a:solidFill>
            <a:schemeClr val="tx2"/>
          </a:solidFill>
          <a:ln w="12700">
            <a:solidFill>
              <a:schemeClr val="tx2"/>
            </a:solidFill>
            <a:prstDash val="solid"/>
          </a:ln>
        </p:spPr>
        <p:txBody>
          <a:bodyPr/>
          <a:lstStyle/>
          <a:p>
            <a:endParaRPr lang="en-US"/>
          </a:p>
        </p:txBody>
      </p:sp>
      <p:sp>
        <p:nvSpPr>
          <p:cNvPr id="7" name="Board Ends label"/>
          <p:cNvSpPr txBox="1"/>
          <p:nvPr/>
        </p:nvSpPr>
        <p:spPr>
          <a:xfrm>
            <a:off x="4663440" y="1874520"/>
            <a:ext cx="2834640" cy="914400"/>
          </a:xfrm>
          <a:prstGeom prst="rect">
            <a:avLst/>
          </a:prstGeom>
          <a:noFill/>
          <a:ln/>
        </p:spPr>
        <p:txBody>
          <a:bodyPr wrap="square" lIns="0" tIns="0" rIns="0" bIns="0" rtlCol="0" anchor="ctr"/>
          <a:lstStyle/>
          <a:p>
            <a:pPr marL="0" indent="0" algn="ctr">
              <a:buNone/>
            </a:pPr>
            <a:r>
              <a:rPr lang="en-US" sz="2400" b="1" dirty="0">
                <a:solidFill>
                  <a:schemeClr val="bg1"/>
                </a:solidFill>
                <a:latin typeface="Calibri" pitchFamily="34" charset="0"/>
                <a:ea typeface="Calibri" pitchFamily="34" charset="-122"/>
                <a:cs typeface="Calibri" pitchFamily="34" charset="-120"/>
              </a:rPr>
              <a:t>Board Ends</a:t>
            </a:r>
            <a:endParaRPr lang="en-US" sz="2400" dirty="0"/>
          </a:p>
        </p:txBody>
      </p:sp>
      <p:sp>
        <p:nvSpPr>
          <p:cNvPr id="8" name="Board Ends caption"/>
          <p:cNvSpPr txBox="1"/>
          <p:nvPr/>
        </p:nvSpPr>
        <p:spPr>
          <a:xfrm>
            <a:off x="4572000" y="2834640"/>
            <a:ext cx="3017520" cy="365760"/>
          </a:xfrm>
          <a:prstGeom prst="rect">
            <a:avLst/>
          </a:prstGeom>
          <a:noFill/>
          <a:ln/>
        </p:spPr>
        <p:txBody>
          <a:bodyPr wrap="square" lIns="0" tIns="0" rIns="0" bIns="0" rtlCol="0" anchor="ctr"/>
          <a:lstStyle/>
          <a:p>
            <a:pPr marL="0" indent="0" algn="ctr">
              <a:buNone/>
            </a:pPr>
            <a:r>
              <a:rPr lang="en-US" sz="1400" dirty="0">
                <a:solidFill>
                  <a:schemeClr val="tx1"/>
                </a:solidFill>
                <a:latin typeface="Calibri" pitchFamily="34" charset="0"/>
                <a:ea typeface="Calibri" pitchFamily="34" charset="-122"/>
                <a:cs typeface="Calibri" pitchFamily="34" charset="-120"/>
              </a:rPr>
              <a:t>What students gain because of Richland</a:t>
            </a:r>
            <a:endParaRPr lang="en-US" sz="1400" dirty="0"/>
          </a:p>
        </p:txBody>
      </p:sp>
      <p:sp>
        <p:nvSpPr>
          <p:cNvPr id="9" name="Strategic Plan box"/>
          <p:cNvSpPr/>
          <p:nvPr/>
        </p:nvSpPr>
        <p:spPr>
          <a:xfrm>
            <a:off x="8229600" y="1874520"/>
            <a:ext cx="2834640" cy="914400"/>
          </a:xfrm>
          <a:prstGeom prst="roundRect">
            <a:avLst>
              <a:gd name="adj" fmla="val 12000"/>
            </a:avLst>
          </a:prstGeom>
          <a:solidFill>
            <a:schemeClr val="bg2"/>
          </a:solidFill>
          <a:ln w="12700">
            <a:solidFill>
              <a:schemeClr val="bg2"/>
            </a:solidFill>
            <a:prstDash val="solid"/>
          </a:ln>
        </p:spPr>
        <p:txBody>
          <a:bodyPr/>
          <a:lstStyle/>
          <a:p>
            <a:endParaRPr lang="en-US"/>
          </a:p>
        </p:txBody>
      </p:sp>
      <p:sp>
        <p:nvSpPr>
          <p:cNvPr id="10" name="Strategic Plan label"/>
          <p:cNvSpPr txBox="1"/>
          <p:nvPr/>
        </p:nvSpPr>
        <p:spPr>
          <a:xfrm>
            <a:off x="8229600" y="1874520"/>
            <a:ext cx="2834640" cy="914400"/>
          </a:xfrm>
          <a:prstGeom prst="rect">
            <a:avLst/>
          </a:prstGeom>
          <a:noFill/>
          <a:ln/>
        </p:spPr>
        <p:txBody>
          <a:bodyPr wrap="square" lIns="0" tIns="0" rIns="0" bIns="0" rtlCol="0" anchor="ctr"/>
          <a:lstStyle/>
          <a:p>
            <a:pPr marL="0" indent="0" algn="ctr">
              <a:buNone/>
            </a:pPr>
            <a:r>
              <a:rPr lang="en-US" sz="2400" b="1" dirty="0">
                <a:solidFill>
                  <a:schemeClr val="tx2"/>
                </a:solidFill>
                <a:latin typeface="Calibri" pitchFamily="34" charset="0"/>
                <a:ea typeface="Calibri" pitchFamily="34" charset="-122"/>
                <a:cs typeface="Calibri" pitchFamily="34" charset="-120"/>
              </a:rPr>
              <a:t>Strategic Plan</a:t>
            </a:r>
            <a:endParaRPr lang="en-US" sz="2400" dirty="0"/>
          </a:p>
        </p:txBody>
      </p:sp>
      <p:sp>
        <p:nvSpPr>
          <p:cNvPr id="11" name="Strategic Plan caption"/>
          <p:cNvSpPr txBox="1"/>
          <p:nvPr/>
        </p:nvSpPr>
        <p:spPr>
          <a:xfrm>
            <a:off x="8138160" y="2834640"/>
            <a:ext cx="3017520" cy="365760"/>
          </a:xfrm>
          <a:prstGeom prst="rect">
            <a:avLst/>
          </a:prstGeom>
          <a:noFill/>
          <a:ln/>
        </p:spPr>
        <p:txBody>
          <a:bodyPr wrap="square" lIns="0" tIns="0" rIns="0" bIns="0" rtlCol="0" anchor="ctr"/>
          <a:lstStyle/>
          <a:p>
            <a:pPr marL="0" indent="0" algn="ctr">
              <a:buNone/>
            </a:pPr>
            <a:r>
              <a:rPr lang="en-US" sz="1400" dirty="0">
                <a:solidFill>
                  <a:schemeClr val="tx1"/>
                </a:solidFill>
                <a:latin typeface="Calibri" pitchFamily="34" charset="0"/>
                <a:ea typeface="Calibri" pitchFamily="34" charset="-122"/>
                <a:cs typeface="Calibri" pitchFamily="34" charset="-120"/>
              </a:rPr>
              <a:t>How the college gets there</a:t>
            </a:r>
            <a:endParaRPr lang="en-US" sz="1400" dirty="0"/>
          </a:p>
        </p:txBody>
      </p:sp>
      <p:sp>
        <p:nvSpPr>
          <p:cNvPr id="12" name="Arrow 1"/>
          <p:cNvSpPr/>
          <p:nvPr/>
        </p:nvSpPr>
        <p:spPr>
          <a:xfrm>
            <a:off x="3931920" y="2176272"/>
            <a:ext cx="640080" cy="310896"/>
          </a:xfrm>
          <a:prstGeom prst="rightArrow">
            <a:avLst/>
          </a:prstGeom>
          <a:solidFill>
            <a:srgbClr val="5A9A3A"/>
          </a:solidFill>
          <a:ln w="12700">
            <a:solidFill>
              <a:srgbClr val="5A9A3A"/>
            </a:solidFill>
            <a:prstDash val="solid"/>
          </a:ln>
        </p:spPr>
        <p:txBody>
          <a:bodyPr/>
          <a:lstStyle/>
          <a:p>
            <a:endParaRPr lang="en-US"/>
          </a:p>
        </p:txBody>
      </p:sp>
      <p:sp>
        <p:nvSpPr>
          <p:cNvPr id="13" name="Arrow 2"/>
          <p:cNvSpPr/>
          <p:nvPr/>
        </p:nvSpPr>
        <p:spPr>
          <a:xfrm>
            <a:off x="7498080" y="2176272"/>
            <a:ext cx="640080" cy="310896"/>
          </a:xfrm>
          <a:prstGeom prst="rightArrow">
            <a:avLst/>
          </a:prstGeom>
          <a:solidFill>
            <a:srgbClr val="5A9A3A"/>
          </a:solidFill>
          <a:ln w="12700">
            <a:solidFill>
              <a:srgbClr val="5A9A3A"/>
            </a:solidFill>
            <a:prstDash val="solid"/>
          </a:ln>
        </p:spPr>
        <p:txBody>
          <a:bodyPr/>
          <a:lstStyle/>
          <a:p>
            <a:endParaRPr lang="en-US"/>
          </a:p>
        </p:txBody>
      </p:sp>
      <p:sp>
        <p:nvSpPr>
          <p:cNvPr id="14" name="Ends heading"/>
          <p:cNvSpPr txBox="1"/>
          <p:nvPr/>
        </p:nvSpPr>
        <p:spPr>
          <a:xfrm>
            <a:off x="1097280" y="3383280"/>
            <a:ext cx="9966960" cy="365760"/>
          </a:xfrm>
          <a:prstGeom prst="rect">
            <a:avLst/>
          </a:prstGeom>
          <a:noFill/>
          <a:ln/>
        </p:spPr>
        <p:txBody>
          <a:bodyPr wrap="square" lIns="0" tIns="0" rIns="0" bIns="0" rtlCol="0" anchor="ctr"/>
          <a:lstStyle/>
          <a:p>
            <a:pPr marL="0" indent="0">
              <a:buNone/>
            </a:pPr>
            <a:r>
              <a:rPr lang="en-US" sz="1800" b="1" dirty="0">
                <a:solidFill>
                  <a:schemeClr val="tx2"/>
                </a:solidFill>
                <a:latin typeface="Calibri" pitchFamily="34" charset="0"/>
                <a:ea typeface="Calibri" pitchFamily="34" charset="-122"/>
                <a:cs typeface="Calibri" pitchFamily="34" charset="-120"/>
              </a:rPr>
              <a:t>Student Success advances four Ends</a:t>
            </a:r>
            <a:endParaRPr lang="en-US" sz="1800" dirty="0"/>
          </a:p>
        </p:txBody>
      </p:sp>
      <p:sp>
        <p:nvSpPr>
          <p:cNvPr id="15" name="End 3 card"/>
          <p:cNvSpPr/>
          <p:nvPr/>
        </p:nvSpPr>
        <p:spPr>
          <a:xfrm>
            <a:off x="1097280" y="3840480"/>
            <a:ext cx="2286000" cy="1280160"/>
          </a:xfrm>
          <a:prstGeom prst="roundRect">
            <a:avLst>
              <a:gd name="adj" fmla="val 8571"/>
            </a:avLst>
          </a:prstGeom>
          <a:solidFill>
            <a:schemeClr val="bg2"/>
          </a:solidFill>
          <a:ln w="12700">
            <a:solidFill>
              <a:schemeClr val="bg2"/>
            </a:solidFill>
            <a:prstDash val="solid"/>
          </a:ln>
        </p:spPr>
        <p:txBody>
          <a:bodyPr/>
          <a:lstStyle/>
          <a:p>
            <a:endParaRPr lang="en-US"/>
          </a:p>
        </p:txBody>
      </p:sp>
      <p:sp>
        <p:nvSpPr>
          <p:cNvPr id="16" name="End 3 text"/>
          <p:cNvSpPr txBox="1"/>
          <p:nvPr/>
        </p:nvSpPr>
        <p:spPr>
          <a:xfrm>
            <a:off x="1234440" y="3931920"/>
            <a:ext cx="2011680" cy="1188720"/>
          </a:xfrm>
          <a:prstGeom prst="rect">
            <a:avLst/>
          </a:prstGeom>
          <a:noFill/>
          <a:ln/>
        </p:spPr>
        <p:txBody>
          <a:bodyPr wrap="square" lIns="0" tIns="0" rIns="0" bIns="0" rtlCol="0" anchor="t"/>
          <a:lstStyle/>
          <a:p>
            <a:pPr marL="0" indent="0">
              <a:buNone/>
            </a:pPr>
            <a:r>
              <a:rPr lang="en-US" sz="2000" b="1" dirty="0">
                <a:solidFill>
                  <a:srgbClr val="5A9A3A"/>
                </a:solidFill>
                <a:latin typeface="Calibri" pitchFamily="34" charset="0"/>
                <a:ea typeface="Calibri" pitchFamily="34" charset="-122"/>
                <a:cs typeface="Calibri" pitchFamily="34" charset="-120"/>
              </a:rPr>
              <a:t>End 3</a:t>
            </a:r>
            <a:endParaRPr lang="en-US" sz="2000" dirty="0"/>
          </a:p>
          <a:p>
            <a:pPr marL="0" indent="0">
              <a:buNone/>
            </a:pPr>
            <a:r>
              <a:rPr lang="en-US" sz="1400" dirty="0">
                <a:solidFill>
                  <a:schemeClr val="tx1"/>
                </a:solidFill>
                <a:latin typeface="Calibri" pitchFamily="34" charset="0"/>
                <a:ea typeface="Calibri" pitchFamily="34" charset="-122"/>
                <a:cs typeface="Calibri" pitchFamily="34" charset="-120"/>
              </a:rPr>
              <a:t>Opportunities to pursue education at and beyond Richland</a:t>
            </a:r>
            <a:endParaRPr lang="en-US" sz="2000" dirty="0"/>
          </a:p>
        </p:txBody>
      </p:sp>
      <p:sp>
        <p:nvSpPr>
          <p:cNvPr id="17" name="End 5 card"/>
          <p:cNvSpPr/>
          <p:nvPr/>
        </p:nvSpPr>
        <p:spPr>
          <a:xfrm>
            <a:off x="3657600" y="3840480"/>
            <a:ext cx="2286000" cy="1280160"/>
          </a:xfrm>
          <a:prstGeom prst="roundRect">
            <a:avLst>
              <a:gd name="adj" fmla="val 8571"/>
            </a:avLst>
          </a:prstGeom>
          <a:solidFill>
            <a:schemeClr val="bg2"/>
          </a:solidFill>
          <a:ln w="12700">
            <a:solidFill>
              <a:schemeClr val="bg2"/>
            </a:solidFill>
            <a:prstDash val="solid"/>
          </a:ln>
        </p:spPr>
        <p:txBody>
          <a:bodyPr/>
          <a:lstStyle/>
          <a:p>
            <a:endParaRPr lang="en-US"/>
          </a:p>
        </p:txBody>
      </p:sp>
      <p:sp>
        <p:nvSpPr>
          <p:cNvPr id="18" name="End 5 text"/>
          <p:cNvSpPr txBox="1"/>
          <p:nvPr/>
        </p:nvSpPr>
        <p:spPr>
          <a:xfrm>
            <a:off x="3794760" y="3931920"/>
            <a:ext cx="2011680" cy="1188720"/>
          </a:xfrm>
          <a:prstGeom prst="rect">
            <a:avLst/>
          </a:prstGeom>
          <a:noFill/>
          <a:ln/>
        </p:spPr>
        <p:txBody>
          <a:bodyPr wrap="square" lIns="0" tIns="0" rIns="0" bIns="0" rtlCol="0" anchor="t"/>
          <a:lstStyle/>
          <a:p>
            <a:pPr marL="0" indent="0">
              <a:buNone/>
            </a:pPr>
            <a:r>
              <a:rPr lang="en-US" sz="2000" b="1" dirty="0">
                <a:solidFill>
                  <a:srgbClr val="5A9A3A"/>
                </a:solidFill>
                <a:latin typeface="Calibri" pitchFamily="34" charset="0"/>
                <a:ea typeface="Calibri" pitchFamily="34" charset="-122"/>
                <a:cs typeface="Calibri" pitchFamily="34" charset="-120"/>
              </a:rPr>
              <a:t>End 5</a:t>
            </a:r>
            <a:endParaRPr lang="en-US" sz="2000" dirty="0"/>
          </a:p>
          <a:p>
            <a:pPr marL="0" indent="0">
              <a:buNone/>
            </a:pPr>
            <a:r>
              <a:rPr lang="en-US" sz="1400" dirty="0">
                <a:solidFill>
                  <a:schemeClr val="tx1"/>
                </a:solidFill>
                <a:latin typeface="Calibri" pitchFamily="34" charset="0"/>
                <a:ea typeface="Calibri" pitchFamily="34" charset="-122"/>
                <a:cs typeface="Calibri" pitchFamily="34" charset="-120"/>
              </a:rPr>
              <a:t>Success in a diverse and global community</a:t>
            </a:r>
            <a:endParaRPr lang="en-US" sz="2000" dirty="0"/>
          </a:p>
        </p:txBody>
      </p:sp>
      <p:sp>
        <p:nvSpPr>
          <p:cNvPr id="19" name="End 6 card"/>
          <p:cNvSpPr/>
          <p:nvPr/>
        </p:nvSpPr>
        <p:spPr>
          <a:xfrm>
            <a:off x="6217920" y="3840480"/>
            <a:ext cx="2286000" cy="1280160"/>
          </a:xfrm>
          <a:prstGeom prst="roundRect">
            <a:avLst>
              <a:gd name="adj" fmla="val 8571"/>
            </a:avLst>
          </a:prstGeom>
          <a:solidFill>
            <a:schemeClr val="bg2"/>
          </a:solidFill>
          <a:ln w="12700">
            <a:solidFill>
              <a:schemeClr val="bg2"/>
            </a:solidFill>
            <a:prstDash val="solid"/>
          </a:ln>
        </p:spPr>
        <p:txBody>
          <a:bodyPr/>
          <a:lstStyle/>
          <a:p>
            <a:endParaRPr lang="en-US"/>
          </a:p>
        </p:txBody>
      </p:sp>
      <p:sp>
        <p:nvSpPr>
          <p:cNvPr id="20" name="End 6 text"/>
          <p:cNvSpPr txBox="1"/>
          <p:nvPr/>
        </p:nvSpPr>
        <p:spPr>
          <a:xfrm>
            <a:off x="6355080" y="3931920"/>
            <a:ext cx="2011680" cy="1188720"/>
          </a:xfrm>
          <a:prstGeom prst="rect">
            <a:avLst/>
          </a:prstGeom>
          <a:noFill/>
          <a:ln/>
        </p:spPr>
        <p:txBody>
          <a:bodyPr wrap="square" lIns="0" tIns="0" rIns="0" bIns="0" rtlCol="0" anchor="t"/>
          <a:lstStyle/>
          <a:p>
            <a:pPr marL="0" indent="0">
              <a:buNone/>
            </a:pPr>
            <a:r>
              <a:rPr lang="en-US" sz="2000" b="1" dirty="0">
                <a:solidFill>
                  <a:srgbClr val="5A9A3A"/>
                </a:solidFill>
                <a:latin typeface="Calibri" pitchFamily="34" charset="0"/>
                <a:ea typeface="Calibri" pitchFamily="34" charset="-122"/>
                <a:cs typeface="Calibri" pitchFamily="34" charset="-120"/>
              </a:rPr>
              <a:t>End 6</a:t>
            </a:r>
            <a:endParaRPr lang="en-US" sz="2000" dirty="0"/>
          </a:p>
          <a:p>
            <a:pPr marL="0" indent="0">
              <a:buNone/>
            </a:pPr>
            <a:r>
              <a:rPr lang="en-US" sz="1400" dirty="0">
                <a:solidFill>
                  <a:schemeClr val="tx1"/>
                </a:solidFill>
                <a:latin typeface="Calibri" pitchFamily="34" charset="0"/>
                <a:ea typeface="Calibri" pitchFamily="34" charset="-122"/>
                <a:cs typeface="Calibri" pitchFamily="34" charset="-120"/>
              </a:rPr>
              <a:t>Access to wellness</a:t>
            </a:r>
            <a:endParaRPr lang="en-US" sz="2000" dirty="0"/>
          </a:p>
        </p:txBody>
      </p:sp>
      <p:sp>
        <p:nvSpPr>
          <p:cNvPr id="21" name="End 9 card"/>
          <p:cNvSpPr/>
          <p:nvPr/>
        </p:nvSpPr>
        <p:spPr>
          <a:xfrm>
            <a:off x="8778240" y="3840480"/>
            <a:ext cx="2286000" cy="1280160"/>
          </a:xfrm>
          <a:prstGeom prst="roundRect">
            <a:avLst>
              <a:gd name="adj" fmla="val 8571"/>
            </a:avLst>
          </a:prstGeom>
          <a:solidFill>
            <a:schemeClr val="bg2"/>
          </a:solidFill>
          <a:ln w="12700">
            <a:solidFill>
              <a:schemeClr val="bg2"/>
            </a:solidFill>
            <a:prstDash val="solid"/>
          </a:ln>
        </p:spPr>
        <p:txBody>
          <a:bodyPr/>
          <a:lstStyle/>
          <a:p>
            <a:endParaRPr lang="en-US"/>
          </a:p>
        </p:txBody>
      </p:sp>
      <p:sp>
        <p:nvSpPr>
          <p:cNvPr id="22" name="End 9 text"/>
          <p:cNvSpPr txBox="1"/>
          <p:nvPr/>
        </p:nvSpPr>
        <p:spPr>
          <a:xfrm>
            <a:off x="8915400" y="3931920"/>
            <a:ext cx="2011680" cy="1188720"/>
          </a:xfrm>
          <a:prstGeom prst="rect">
            <a:avLst/>
          </a:prstGeom>
          <a:noFill/>
          <a:ln/>
        </p:spPr>
        <p:txBody>
          <a:bodyPr wrap="square" lIns="0" tIns="0" rIns="0" bIns="0" rtlCol="0" anchor="t"/>
          <a:lstStyle/>
          <a:p>
            <a:pPr marL="0" indent="0">
              <a:buNone/>
            </a:pPr>
            <a:r>
              <a:rPr lang="en-US" sz="2000" b="1" dirty="0">
                <a:solidFill>
                  <a:srgbClr val="5A9A3A"/>
                </a:solidFill>
                <a:latin typeface="Calibri" pitchFamily="34" charset="0"/>
                <a:ea typeface="Calibri" pitchFamily="34" charset="-122"/>
                <a:cs typeface="Calibri" pitchFamily="34" charset="-120"/>
              </a:rPr>
              <a:t>End 9</a:t>
            </a:r>
            <a:endParaRPr lang="en-US" sz="2000" dirty="0"/>
          </a:p>
          <a:p>
            <a:pPr marL="0" indent="0">
              <a:buNone/>
            </a:pPr>
            <a:r>
              <a:rPr lang="en-US" sz="1400" dirty="0">
                <a:solidFill>
                  <a:schemeClr val="tx1"/>
                </a:solidFill>
                <a:latin typeface="Calibri" pitchFamily="34" charset="0"/>
                <a:ea typeface="Calibri" pitchFamily="34" charset="-122"/>
                <a:cs typeface="Calibri" pitchFamily="34" charset="-120"/>
              </a:rPr>
              <a:t>Affordability and reduced financial barriers</a:t>
            </a:r>
            <a:endParaRPr lang="en-US" sz="2000" dirty="0"/>
          </a:p>
        </p:txBody>
      </p:sp>
      <p:sp>
        <p:nvSpPr>
          <p:cNvPr id="25" name="Slide Number Placeholder 0"/>
          <p:cNvSpPr>
            <a:spLocks noGrp="1"/>
          </p:cNvSpPr>
          <p:nvPr>
            <p:ph type="sldNum" sz="quarter" idx="4294967295"/>
          </p:nvPr>
        </p:nvSpPr>
        <p:spPr>
          <a:xfrm>
            <a:off x="11109960" y="6419088"/>
            <a:ext cx="640080" cy="274320"/>
          </a:xfrm>
          <a:prstGeom prst="rect">
            <a:avLst/>
          </a:prstGeom>
          <a:extLst>
            <a:ext uri="{C572A759-6A51-4108-AA02-DFA0A04FC94B}">
              <ma14:wrappingTextBoxFlag xmlns="" xmlns:ma14="http://schemas.microsoft.com/office/mac/drawingml/2011/main" val="0"/>
            </a:ext>
          </a:extLst>
        </p:spPr>
        <p:txBody>
          <a:bodyPr/>
          <a:lstStyle>
            <a:lvl1pPr>
              <a:defRPr sz="1100">
                <a:solidFill>
                  <a:srgbClr val="FFFFFF"/>
                </a:solidFill>
                <a:latin typeface="Calibri"/>
                <a:ea typeface="Calibri"/>
                <a:cs typeface="Calibri"/>
              </a:defRPr>
            </a:lvl1pPr>
          </a:lstStyle>
          <a:p>
            <a:pPr algn="r"/>
            <a:fld id="{F7021451-1387-4CA6-816F-3879F97B5CBC}" type="slidenum">
              <a:rPr lang="en-US" b="0"/>
              <a:t>2</a:t>
            </a:fld>
            <a:endParaRPr lang="en-US"/>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 3">
    <p:spTree>
      <p:nvGrpSpPr>
        <p:cNvPr id="1" name=""/>
        <p:cNvGrpSpPr/>
        <p:nvPr/>
      </p:nvGrpSpPr>
      <p:grpSpPr>
        <a:xfrm>
          <a:off x="0" y="0"/>
          <a:ext cx="0" cy="0"/>
          <a:chOff x="0" y="0"/>
          <a:chExt cx="0" cy="0"/>
        </a:xfrm>
      </p:grpSpPr>
      <p:sp>
        <p:nvSpPr>
          <p:cNvPr id="2" name="Text 0"/>
          <p:cNvSpPr>
            <a:spLocks noGrp="1"/>
          </p:cNvSpPr>
          <p:nvPr>
            <p:ph type="title" idx="100" hasCustomPrompt="1"/>
          </p:nvPr>
        </p:nvSpPr>
        <p:spPr>
          <a:xfrm>
            <a:off x="1554480" y="566928"/>
            <a:ext cx="9052560" cy="868680"/>
          </a:xfrm>
          <a:prstGeom prst="rect">
            <a:avLst/>
          </a:prstGeom>
          <a:noFill/>
          <a:ln/>
        </p:spPr>
        <p:txBody>
          <a:bodyPr wrap="square" lIns="0" tIns="0" rIns="0" bIns="0" rtlCol="0" anchor="ctr"/>
          <a:lstStyle/>
          <a:p>
            <a:pPr marL="0" indent="0" algn="ctr">
              <a:buNone/>
            </a:pPr>
            <a:r>
              <a:rPr lang="en-US" sz="3800" b="1" dirty="0">
                <a:solidFill>
                  <a:srgbClr val="FFFFFF"/>
                </a:solidFill>
                <a:latin typeface="Calibri" pitchFamily="34" charset="0"/>
                <a:ea typeface="Calibri" pitchFamily="34" charset="-122"/>
                <a:cs typeface="Calibri" pitchFamily="34" charset="-120"/>
              </a:rPr>
              <a:t>Who We Are</a:t>
            </a:r>
            <a:endParaRPr lang="en-US" sz="3800" dirty="0"/>
          </a:p>
        </p:txBody>
      </p:sp>
      <p:sp>
        <p:nvSpPr>
          <p:cNvPr id="3" name="Admissions and Registration card"/>
          <p:cNvSpPr/>
          <p:nvPr/>
        </p:nvSpPr>
        <p:spPr>
          <a:xfrm>
            <a:off x="1097280" y="1874520"/>
            <a:ext cx="3200400" cy="1600200"/>
          </a:xfrm>
          <a:prstGeom prst="roundRect">
            <a:avLst>
              <a:gd name="adj" fmla="val 6857"/>
            </a:avLst>
          </a:prstGeom>
          <a:solidFill>
            <a:schemeClr val="bg2"/>
          </a:solidFill>
          <a:ln w="12700">
            <a:solidFill>
              <a:schemeClr val="bg2"/>
            </a:solidFill>
            <a:prstDash val="solid"/>
          </a:ln>
        </p:spPr>
        <p:txBody>
          <a:bodyPr/>
          <a:lstStyle/>
          <a:p>
            <a:endParaRPr lang="en-US"/>
          </a:p>
        </p:txBody>
      </p:sp>
      <p:sp>
        <p:nvSpPr>
          <p:cNvPr id="4" name="Admissions and Registration circle"/>
          <p:cNvSpPr/>
          <p:nvPr/>
        </p:nvSpPr>
        <p:spPr>
          <a:xfrm>
            <a:off x="1280160" y="2057400"/>
            <a:ext cx="685800" cy="685800"/>
          </a:xfrm>
          <a:prstGeom prst="ellipse">
            <a:avLst/>
          </a:prstGeom>
          <a:solidFill>
            <a:schemeClr val="tx2"/>
          </a:solidFill>
          <a:ln w="12700">
            <a:solidFill>
              <a:schemeClr val="tx2"/>
            </a:solidFill>
            <a:prstDash val="solid"/>
          </a:ln>
        </p:spPr>
        <p:txBody>
          <a:bodyPr/>
          <a:lstStyle/>
          <a:p>
            <a:endParaRPr lang="en-US"/>
          </a:p>
        </p:txBody>
      </p:sp>
      <p:pic>
        <p:nvPicPr>
          <p:cNvPr id="5" name="Admissions and Registration icon" descr="Admissions and Registration"/>
          <p:cNvPicPr>
            <a:picLocks noChangeAspect="1"/>
          </p:cNvPicPr>
          <p:nvPr/>
        </p:nvPicPr>
        <p:blipFill>
          <a:blip r:embed="rId3"/>
          <a:stretch>
            <a:fillRect/>
          </a:stretch>
        </p:blipFill>
        <p:spPr>
          <a:xfrm>
            <a:off x="1451610" y="2228850"/>
            <a:ext cx="342900" cy="342900"/>
          </a:xfrm>
          <a:prstGeom prst="rect">
            <a:avLst/>
          </a:prstGeom>
        </p:spPr>
      </p:pic>
      <p:sp>
        <p:nvSpPr>
          <p:cNvPr id="6" name="Admissions and Registration text"/>
          <p:cNvSpPr txBox="1"/>
          <p:nvPr/>
        </p:nvSpPr>
        <p:spPr>
          <a:xfrm>
            <a:off x="2103120" y="2148840"/>
            <a:ext cx="2084832" cy="1188720"/>
          </a:xfrm>
          <a:prstGeom prst="rect">
            <a:avLst/>
          </a:prstGeom>
          <a:noFill/>
          <a:ln/>
        </p:spPr>
        <p:txBody>
          <a:bodyPr wrap="square" lIns="0" tIns="0" rIns="0" bIns="0" rtlCol="0" anchor="t"/>
          <a:lstStyle/>
          <a:p>
            <a:pPr marL="0" indent="0">
              <a:buNone/>
            </a:pPr>
            <a:r>
              <a:rPr lang="en-US" sz="1600" b="1" dirty="0">
                <a:solidFill>
                  <a:schemeClr val="tx2"/>
                </a:solidFill>
                <a:latin typeface="Calibri" pitchFamily="34" charset="0"/>
                <a:ea typeface="Calibri" pitchFamily="34" charset="-122"/>
                <a:cs typeface="Calibri" pitchFamily="34" charset="-120"/>
              </a:rPr>
              <a:t>Admissions and Registration</a:t>
            </a:r>
            <a:endParaRPr lang="en-US" sz="1600" dirty="0"/>
          </a:p>
          <a:p>
            <a:pPr marL="0" indent="0">
              <a:buNone/>
            </a:pPr>
            <a:r>
              <a:rPr lang="en-US" sz="1400" dirty="0">
                <a:solidFill>
                  <a:schemeClr val="tx1"/>
                </a:solidFill>
                <a:latin typeface="Calibri" pitchFamily="34" charset="0"/>
                <a:ea typeface="Calibri" pitchFamily="34" charset="-122"/>
                <a:cs typeface="Calibri" pitchFamily="34" charset="-120"/>
              </a:rPr>
              <a:t>From application to enrollment</a:t>
            </a:r>
            <a:endParaRPr lang="en-US" sz="1600" dirty="0"/>
          </a:p>
        </p:txBody>
      </p:sp>
      <p:sp>
        <p:nvSpPr>
          <p:cNvPr id="7" name="Financial Aid and Veterans card"/>
          <p:cNvSpPr/>
          <p:nvPr/>
        </p:nvSpPr>
        <p:spPr>
          <a:xfrm>
            <a:off x="4480560" y="1874520"/>
            <a:ext cx="3200400" cy="1600200"/>
          </a:xfrm>
          <a:prstGeom prst="roundRect">
            <a:avLst>
              <a:gd name="adj" fmla="val 6857"/>
            </a:avLst>
          </a:prstGeom>
          <a:solidFill>
            <a:schemeClr val="bg2"/>
          </a:solidFill>
          <a:ln w="12700">
            <a:solidFill>
              <a:schemeClr val="bg2"/>
            </a:solidFill>
            <a:prstDash val="solid"/>
          </a:ln>
        </p:spPr>
        <p:txBody>
          <a:bodyPr/>
          <a:lstStyle/>
          <a:p>
            <a:endParaRPr lang="en-US"/>
          </a:p>
        </p:txBody>
      </p:sp>
      <p:sp>
        <p:nvSpPr>
          <p:cNvPr id="8" name="Financial Aid and Veterans circle"/>
          <p:cNvSpPr/>
          <p:nvPr/>
        </p:nvSpPr>
        <p:spPr>
          <a:xfrm>
            <a:off x="4663440" y="2057400"/>
            <a:ext cx="685800" cy="685800"/>
          </a:xfrm>
          <a:prstGeom prst="ellipse">
            <a:avLst/>
          </a:prstGeom>
          <a:solidFill>
            <a:schemeClr val="tx2"/>
          </a:solidFill>
          <a:ln w="12700">
            <a:solidFill>
              <a:schemeClr val="tx2"/>
            </a:solidFill>
            <a:prstDash val="solid"/>
          </a:ln>
        </p:spPr>
        <p:txBody>
          <a:bodyPr/>
          <a:lstStyle/>
          <a:p>
            <a:endParaRPr lang="en-US"/>
          </a:p>
        </p:txBody>
      </p:sp>
      <p:pic>
        <p:nvPicPr>
          <p:cNvPr id="9" name="Financial Aid and Veterans icon" descr="Financial Aid and Veterans"/>
          <p:cNvPicPr>
            <a:picLocks noChangeAspect="1"/>
          </p:cNvPicPr>
          <p:nvPr/>
        </p:nvPicPr>
        <p:blipFill>
          <a:blip r:embed="rId4"/>
          <a:stretch>
            <a:fillRect/>
          </a:stretch>
        </p:blipFill>
        <p:spPr>
          <a:xfrm>
            <a:off x="4834890" y="2228850"/>
            <a:ext cx="342900" cy="342900"/>
          </a:xfrm>
          <a:prstGeom prst="rect">
            <a:avLst/>
          </a:prstGeom>
        </p:spPr>
      </p:pic>
      <p:sp>
        <p:nvSpPr>
          <p:cNvPr id="10" name="Financial Aid and Veterans text"/>
          <p:cNvSpPr txBox="1"/>
          <p:nvPr/>
        </p:nvSpPr>
        <p:spPr>
          <a:xfrm>
            <a:off x="5486400" y="2148840"/>
            <a:ext cx="2084832" cy="1188720"/>
          </a:xfrm>
          <a:prstGeom prst="rect">
            <a:avLst/>
          </a:prstGeom>
          <a:noFill/>
          <a:ln/>
        </p:spPr>
        <p:txBody>
          <a:bodyPr wrap="square" lIns="0" tIns="0" rIns="0" bIns="0" rtlCol="0" anchor="t"/>
          <a:lstStyle/>
          <a:p>
            <a:pPr marL="0" indent="0">
              <a:buNone/>
            </a:pPr>
            <a:r>
              <a:rPr lang="en-US" sz="1600" b="1" dirty="0">
                <a:solidFill>
                  <a:schemeClr val="tx2"/>
                </a:solidFill>
                <a:latin typeface="Calibri" pitchFamily="34" charset="0"/>
                <a:ea typeface="Calibri" pitchFamily="34" charset="-122"/>
                <a:cs typeface="Calibri" pitchFamily="34" charset="-120"/>
              </a:rPr>
              <a:t>Financial Aid</a:t>
            </a:r>
            <a:endParaRPr lang="en-US" sz="1600" dirty="0"/>
          </a:p>
          <a:p>
            <a:pPr marL="0" indent="0">
              <a:buNone/>
            </a:pPr>
            <a:r>
              <a:rPr lang="en-US" sz="1400" dirty="0">
                <a:solidFill>
                  <a:schemeClr val="tx1"/>
                </a:solidFill>
                <a:latin typeface="Calibri" pitchFamily="34" charset="0"/>
                <a:ea typeface="Calibri" pitchFamily="34" charset="-122"/>
                <a:cs typeface="Calibri" pitchFamily="34" charset="-120"/>
              </a:rPr>
              <a:t>FAFSA, scholarships and veterans benefits</a:t>
            </a:r>
            <a:endParaRPr lang="en-US" sz="1600" dirty="0"/>
          </a:p>
        </p:txBody>
      </p:sp>
      <p:sp>
        <p:nvSpPr>
          <p:cNvPr id="11" name="Student Success card"/>
          <p:cNvSpPr/>
          <p:nvPr/>
        </p:nvSpPr>
        <p:spPr>
          <a:xfrm>
            <a:off x="7863840" y="1874520"/>
            <a:ext cx="3200400" cy="1600200"/>
          </a:xfrm>
          <a:prstGeom prst="roundRect">
            <a:avLst>
              <a:gd name="adj" fmla="val 6857"/>
            </a:avLst>
          </a:prstGeom>
          <a:solidFill>
            <a:schemeClr val="bg2"/>
          </a:solidFill>
          <a:ln w="12700">
            <a:solidFill>
              <a:schemeClr val="bg2"/>
            </a:solidFill>
            <a:prstDash val="solid"/>
          </a:ln>
        </p:spPr>
        <p:txBody>
          <a:bodyPr/>
          <a:lstStyle/>
          <a:p>
            <a:endParaRPr lang="en-US"/>
          </a:p>
        </p:txBody>
      </p:sp>
      <p:sp>
        <p:nvSpPr>
          <p:cNvPr id="12" name="Student Success circle"/>
          <p:cNvSpPr/>
          <p:nvPr/>
        </p:nvSpPr>
        <p:spPr>
          <a:xfrm>
            <a:off x="8046720" y="2057400"/>
            <a:ext cx="685800" cy="685800"/>
          </a:xfrm>
          <a:prstGeom prst="ellipse">
            <a:avLst/>
          </a:prstGeom>
          <a:solidFill>
            <a:schemeClr val="tx2"/>
          </a:solidFill>
          <a:ln w="12700">
            <a:solidFill>
              <a:schemeClr val="tx2"/>
            </a:solidFill>
            <a:prstDash val="solid"/>
          </a:ln>
        </p:spPr>
        <p:txBody>
          <a:bodyPr/>
          <a:lstStyle/>
          <a:p>
            <a:endParaRPr lang="en-US"/>
          </a:p>
        </p:txBody>
      </p:sp>
      <p:pic>
        <p:nvPicPr>
          <p:cNvPr id="13" name="Student Success icon" descr="Student Success"/>
          <p:cNvPicPr>
            <a:picLocks noChangeAspect="1"/>
          </p:cNvPicPr>
          <p:nvPr/>
        </p:nvPicPr>
        <p:blipFill>
          <a:blip r:embed="rId5"/>
          <a:stretch>
            <a:fillRect/>
          </a:stretch>
        </p:blipFill>
        <p:spPr>
          <a:xfrm>
            <a:off x="8218170" y="2228850"/>
            <a:ext cx="342900" cy="342900"/>
          </a:xfrm>
          <a:prstGeom prst="rect">
            <a:avLst/>
          </a:prstGeom>
        </p:spPr>
      </p:pic>
      <p:sp>
        <p:nvSpPr>
          <p:cNvPr id="14" name="Student Success text"/>
          <p:cNvSpPr txBox="1"/>
          <p:nvPr/>
        </p:nvSpPr>
        <p:spPr>
          <a:xfrm>
            <a:off x="8869680" y="2148840"/>
            <a:ext cx="2084832" cy="1188720"/>
          </a:xfrm>
          <a:prstGeom prst="rect">
            <a:avLst/>
          </a:prstGeom>
          <a:noFill/>
          <a:ln/>
        </p:spPr>
        <p:txBody>
          <a:bodyPr wrap="square" lIns="0" tIns="0" rIns="0" bIns="0" rtlCol="0" anchor="t"/>
          <a:lstStyle/>
          <a:p>
            <a:pPr marL="0" indent="0">
              <a:buNone/>
            </a:pPr>
            <a:r>
              <a:rPr lang="en-US" sz="1600" b="1" dirty="0">
                <a:solidFill>
                  <a:schemeClr val="tx2"/>
                </a:solidFill>
                <a:latin typeface="Calibri" pitchFamily="34" charset="0"/>
                <a:ea typeface="Calibri" pitchFamily="34" charset="-122"/>
                <a:cs typeface="Calibri" pitchFamily="34" charset="-120"/>
              </a:rPr>
              <a:t>Student Success</a:t>
            </a:r>
            <a:endParaRPr lang="en-US" sz="1600" dirty="0"/>
          </a:p>
          <a:p>
            <a:pPr marL="0" indent="0">
              <a:buNone/>
            </a:pPr>
            <a:r>
              <a:rPr lang="en-US" sz="1400" dirty="0">
                <a:solidFill>
                  <a:schemeClr val="tx1"/>
                </a:solidFill>
                <a:latin typeface="Calibri" pitchFamily="34" charset="0"/>
                <a:ea typeface="Calibri" pitchFamily="34" charset="-122"/>
                <a:cs typeface="Calibri" pitchFamily="34" charset="-120"/>
              </a:rPr>
              <a:t>Success coaching and early alert</a:t>
            </a:r>
            <a:endParaRPr lang="en-US" sz="1600" dirty="0"/>
          </a:p>
        </p:txBody>
      </p:sp>
      <p:sp>
        <p:nvSpPr>
          <p:cNvPr id="15" name="Academic Success Center card"/>
          <p:cNvSpPr/>
          <p:nvPr/>
        </p:nvSpPr>
        <p:spPr>
          <a:xfrm>
            <a:off x="1097280" y="3657600"/>
            <a:ext cx="3200400" cy="1600200"/>
          </a:xfrm>
          <a:prstGeom prst="roundRect">
            <a:avLst>
              <a:gd name="adj" fmla="val 6857"/>
            </a:avLst>
          </a:prstGeom>
          <a:solidFill>
            <a:schemeClr val="bg2"/>
          </a:solidFill>
          <a:ln w="12700">
            <a:solidFill>
              <a:schemeClr val="bg2"/>
            </a:solidFill>
            <a:prstDash val="solid"/>
          </a:ln>
        </p:spPr>
        <p:txBody>
          <a:bodyPr/>
          <a:lstStyle/>
          <a:p>
            <a:endParaRPr lang="en-US"/>
          </a:p>
        </p:txBody>
      </p:sp>
      <p:sp>
        <p:nvSpPr>
          <p:cNvPr id="16" name="Academic Success Center circle"/>
          <p:cNvSpPr/>
          <p:nvPr/>
        </p:nvSpPr>
        <p:spPr>
          <a:xfrm>
            <a:off x="1280160" y="3840480"/>
            <a:ext cx="685800" cy="685800"/>
          </a:xfrm>
          <a:prstGeom prst="ellipse">
            <a:avLst/>
          </a:prstGeom>
          <a:solidFill>
            <a:schemeClr val="tx2"/>
          </a:solidFill>
          <a:ln w="12700">
            <a:solidFill>
              <a:schemeClr val="tx2"/>
            </a:solidFill>
            <a:prstDash val="solid"/>
          </a:ln>
        </p:spPr>
        <p:txBody>
          <a:bodyPr/>
          <a:lstStyle/>
          <a:p>
            <a:endParaRPr lang="en-US"/>
          </a:p>
        </p:txBody>
      </p:sp>
      <p:pic>
        <p:nvPicPr>
          <p:cNvPr id="17" name="Academic Success Center icon" descr="Academic Success Center"/>
          <p:cNvPicPr>
            <a:picLocks noChangeAspect="1"/>
          </p:cNvPicPr>
          <p:nvPr/>
        </p:nvPicPr>
        <p:blipFill>
          <a:blip r:embed="rId6"/>
          <a:stretch>
            <a:fillRect/>
          </a:stretch>
        </p:blipFill>
        <p:spPr>
          <a:xfrm>
            <a:off x="1451610" y="4011930"/>
            <a:ext cx="342900" cy="342900"/>
          </a:xfrm>
          <a:prstGeom prst="rect">
            <a:avLst/>
          </a:prstGeom>
        </p:spPr>
      </p:pic>
      <p:sp>
        <p:nvSpPr>
          <p:cNvPr id="18" name="Academic Success Center text"/>
          <p:cNvSpPr txBox="1"/>
          <p:nvPr/>
        </p:nvSpPr>
        <p:spPr>
          <a:xfrm>
            <a:off x="2103120" y="3931920"/>
            <a:ext cx="2084832" cy="1188720"/>
          </a:xfrm>
          <a:prstGeom prst="rect">
            <a:avLst/>
          </a:prstGeom>
          <a:noFill/>
          <a:ln/>
        </p:spPr>
        <p:txBody>
          <a:bodyPr wrap="square" lIns="0" tIns="0" rIns="0" bIns="0" rtlCol="0" anchor="t"/>
          <a:lstStyle/>
          <a:p>
            <a:pPr marL="0" indent="0">
              <a:buNone/>
            </a:pPr>
            <a:r>
              <a:rPr lang="en-US" sz="1600" b="1" dirty="0">
                <a:solidFill>
                  <a:schemeClr val="tx2"/>
                </a:solidFill>
                <a:latin typeface="Calibri" pitchFamily="34" charset="0"/>
                <a:ea typeface="Calibri" pitchFamily="34" charset="-122"/>
                <a:cs typeface="Calibri" pitchFamily="34" charset="-120"/>
              </a:rPr>
              <a:t>Academic Success Center</a:t>
            </a:r>
            <a:endParaRPr lang="en-US" sz="1600" dirty="0"/>
          </a:p>
          <a:p>
            <a:pPr marL="0" indent="0">
              <a:buNone/>
            </a:pPr>
            <a:r>
              <a:rPr lang="en-US" sz="1400" dirty="0">
                <a:solidFill>
                  <a:schemeClr val="tx1"/>
                </a:solidFill>
                <a:latin typeface="Calibri" pitchFamily="34" charset="0"/>
                <a:ea typeface="Calibri" pitchFamily="34" charset="-122"/>
                <a:cs typeface="Calibri" pitchFamily="34" charset="-120"/>
              </a:rPr>
              <a:t>Tutoring, testing and accessibility</a:t>
            </a:r>
            <a:endParaRPr lang="en-US" sz="1600" dirty="0"/>
          </a:p>
        </p:txBody>
      </p:sp>
      <p:sp>
        <p:nvSpPr>
          <p:cNvPr id="19" name="Wellness card"/>
          <p:cNvSpPr/>
          <p:nvPr/>
        </p:nvSpPr>
        <p:spPr>
          <a:xfrm>
            <a:off x="4480560" y="3657600"/>
            <a:ext cx="3200400" cy="1600200"/>
          </a:xfrm>
          <a:prstGeom prst="roundRect">
            <a:avLst>
              <a:gd name="adj" fmla="val 6857"/>
            </a:avLst>
          </a:prstGeom>
          <a:solidFill>
            <a:schemeClr val="bg2"/>
          </a:solidFill>
          <a:ln w="12700">
            <a:solidFill>
              <a:schemeClr val="bg2"/>
            </a:solidFill>
            <a:prstDash val="solid"/>
          </a:ln>
        </p:spPr>
        <p:txBody>
          <a:bodyPr/>
          <a:lstStyle/>
          <a:p>
            <a:endParaRPr lang="en-US"/>
          </a:p>
        </p:txBody>
      </p:sp>
      <p:sp>
        <p:nvSpPr>
          <p:cNvPr id="20" name="Wellness circle"/>
          <p:cNvSpPr/>
          <p:nvPr/>
        </p:nvSpPr>
        <p:spPr>
          <a:xfrm>
            <a:off x="4663440" y="3840480"/>
            <a:ext cx="685800" cy="685800"/>
          </a:xfrm>
          <a:prstGeom prst="ellipse">
            <a:avLst/>
          </a:prstGeom>
          <a:solidFill>
            <a:schemeClr val="tx2"/>
          </a:solidFill>
          <a:ln w="12700">
            <a:solidFill>
              <a:schemeClr val="tx2"/>
            </a:solidFill>
            <a:prstDash val="solid"/>
          </a:ln>
        </p:spPr>
        <p:txBody>
          <a:bodyPr/>
          <a:lstStyle/>
          <a:p>
            <a:endParaRPr lang="en-US"/>
          </a:p>
        </p:txBody>
      </p:sp>
      <p:pic>
        <p:nvPicPr>
          <p:cNvPr id="21" name="Wellness icon" descr="Wellness"/>
          <p:cNvPicPr>
            <a:picLocks noChangeAspect="1"/>
          </p:cNvPicPr>
          <p:nvPr/>
        </p:nvPicPr>
        <p:blipFill>
          <a:blip r:embed="rId7"/>
          <a:stretch>
            <a:fillRect/>
          </a:stretch>
        </p:blipFill>
        <p:spPr>
          <a:xfrm>
            <a:off x="4834890" y="4011930"/>
            <a:ext cx="342900" cy="342900"/>
          </a:xfrm>
          <a:prstGeom prst="rect">
            <a:avLst/>
          </a:prstGeom>
        </p:spPr>
      </p:pic>
      <p:sp>
        <p:nvSpPr>
          <p:cNvPr id="22" name="Wellness text"/>
          <p:cNvSpPr txBox="1"/>
          <p:nvPr/>
        </p:nvSpPr>
        <p:spPr>
          <a:xfrm>
            <a:off x="5486400" y="3931920"/>
            <a:ext cx="2084832" cy="1188720"/>
          </a:xfrm>
          <a:prstGeom prst="rect">
            <a:avLst/>
          </a:prstGeom>
          <a:noFill/>
          <a:ln/>
        </p:spPr>
        <p:txBody>
          <a:bodyPr wrap="square" lIns="0" tIns="0" rIns="0" bIns="0" rtlCol="0" anchor="t"/>
          <a:lstStyle/>
          <a:p>
            <a:pPr marL="0" indent="0">
              <a:buNone/>
            </a:pPr>
            <a:r>
              <a:rPr lang="en-US" sz="1600" b="1" dirty="0">
                <a:solidFill>
                  <a:schemeClr val="tx2"/>
                </a:solidFill>
                <a:latin typeface="Calibri" pitchFamily="34" charset="0"/>
                <a:ea typeface="Calibri" pitchFamily="34" charset="-122"/>
                <a:cs typeface="Calibri" pitchFamily="34" charset="-120"/>
              </a:rPr>
              <a:t>Wellness</a:t>
            </a:r>
            <a:endParaRPr lang="en-US" sz="1600" dirty="0"/>
          </a:p>
          <a:p>
            <a:pPr marL="0" indent="0">
              <a:buNone/>
            </a:pPr>
            <a:r>
              <a:rPr lang="en-US" sz="1400" dirty="0">
                <a:solidFill>
                  <a:schemeClr val="tx1"/>
                </a:solidFill>
                <a:latin typeface="Calibri" pitchFamily="34" charset="0"/>
                <a:ea typeface="Calibri" pitchFamily="34" charset="-122"/>
                <a:cs typeface="Calibri" pitchFamily="34" charset="-120"/>
              </a:rPr>
              <a:t>Counseling, coaching and workshops</a:t>
            </a:r>
            <a:endParaRPr lang="en-US" sz="1600" dirty="0"/>
          </a:p>
        </p:txBody>
      </p:sp>
      <p:sp>
        <p:nvSpPr>
          <p:cNvPr id="23" name="Culture, Connection and Student Life card"/>
          <p:cNvSpPr/>
          <p:nvPr/>
        </p:nvSpPr>
        <p:spPr>
          <a:xfrm>
            <a:off x="7863840" y="3657600"/>
            <a:ext cx="3200400" cy="1600200"/>
          </a:xfrm>
          <a:prstGeom prst="roundRect">
            <a:avLst>
              <a:gd name="adj" fmla="val 6857"/>
            </a:avLst>
          </a:prstGeom>
          <a:solidFill>
            <a:schemeClr val="bg2"/>
          </a:solidFill>
          <a:ln w="12700">
            <a:solidFill>
              <a:schemeClr val="bg2"/>
            </a:solidFill>
            <a:prstDash val="solid"/>
          </a:ln>
        </p:spPr>
        <p:txBody>
          <a:bodyPr/>
          <a:lstStyle/>
          <a:p>
            <a:endParaRPr lang="en-US"/>
          </a:p>
        </p:txBody>
      </p:sp>
      <p:sp>
        <p:nvSpPr>
          <p:cNvPr id="24" name="Culture, Connection and Student Life circle"/>
          <p:cNvSpPr/>
          <p:nvPr/>
        </p:nvSpPr>
        <p:spPr>
          <a:xfrm>
            <a:off x="8046720" y="3840480"/>
            <a:ext cx="685800" cy="685800"/>
          </a:xfrm>
          <a:prstGeom prst="ellipse">
            <a:avLst/>
          </a:prstGeom>
          <a:solidFill>
            <a:schemeClr val="tx2"/>
          </a:solidFill>
          <a:ln w="12700">
            <a:solidFill>
              <a:schemeClr val="tx2"/>
            </a:solidFill>
            <a:prstDash val="solid"/>
          </a:ln>
        </p:spPr>
        <p:txBody>
          <a:bodyPr/>
          <a:lstStyle/>
          <a:p>
            <a:endParaRPr lang="en-US"/>
          </a:p>
        </p:txBody>
      </p:sp>
      <p:pic>
        <p:nvPicPr>
          <p:cNvPr id="25" name="Culture, Connection and Student Life icon" descr="Culture, Connection and Student Life"/>
          <p:cNvPicPr>
            <a:picLocks noChangeAspect="1"/>
          </p:cNvPicPr>
          <p:nvPr/>
        </p:nvPicPr>
        <p:blipFill>
          <a:blip r:embed="rId8"/>
          <a:stretch>
            <a:fillRect/>
          </a:stretch>
        </p:blipFill>
        <p:spPr>
          <a:xfrm>
            <a:off x="8218170" y="4011930"/>
            <a:ext cx="342900" cy="342900"/>
          </a:xfrm>
          <a:prstGeom prst="rect">
            <a:avLst/>
          </a:prstGeom>
        </p:spPr>
      </p:pic>
      <p:sp>
        <p:nvSpPr>
          <p:cNvPr id="26" name="Culture, Connection and Student Life text"/>
          <p:cNvSpPr txBox="1"/>
          <p:nvPr/>
        </p:nvSpPr>
        <p:spPr>
          <a:xfrm>
            <a:off x="8869680" y="3931920"/>
            <a:ext cx="2084832" cy="1188720"/>
          </a:xfrm>
          <a:prstGeom prst="rect">
            <a:avLst/>
          </a:prstGeom>
          <a:noFill/>
          <a:ln/>
        </p:spPr>
        <p:txBody>
          <a:bodyPr wrap="square" lIns="0" tIns="0" rIns="0" bIns="0" rtlCol="0" anchor="t"/>
          <a:lstStyle/>
          <a:p>
            <a:pPr marL="0" indent="0">
              <a:buNone/>
            </a:pPr>
            <a:r>
              <a:rPr lang="en-US" sz="1600" b="1" dirty="0">
                <a:solidFill>
                  <a:schemeClr val="tx2"/>
                </a:solidFill>
                <a:latin typeface="Calibri" pitchFamily="34" charset="0"/>
                <a:ea typeface="Calibri" pitchFamily="34" charset="-122"/>
                <a:cs typeface="Calibri" pitchFamily="34" charset="-120"/>
              </a:rPr>
              <a:t>Culture, Connection and Student Life</a:t>
            </a:r>
            <a:endParaRPr lang="en-US" sz="1600" dirty="0"/>
          </a:p>
          <a:p>
            <a:pPr marL="0" indent="0">
              <a:buNone/>
            </a:pPr>
            <a:r>
              <a:rPr lang="en-US" sz="1400" dirty="0">
                <a:solidFill>
                  <a:schemeClr val="tx1"/>
                </a:solidFill>
                <a:latin typeface="Calibri" pitchFamily="34" charset="0"/>
                <a:ea typeface="Calibri" pitchFamily="34" charset="-122"/>
                <a:cs typeface="Calibri" pitchFamily="34" charset="-120"/>
              </a:rPr>
              <a:t>Clubs, leadership and civic engagement</a:t>
            </a:r>
            <a:endParaRPr lang="en-US" sz="1600" dirty="0"/>
          </a:p>
        </p:txBody>
      </p:sp>
      <p:sp>
        <p:nvSpPr>
          <p:cNvPr id="27" name="Slide Number Placeholder 0"/>
          <p:cNvSpPr>
            <a:spLocks noGrp="1"/>
          </p:cNvSpPr>
          <p:nvPr>
            <p:ph type="sldNum" sz="quarter" idx="4294967295"/>
          </p:nvPr>
        </p:nvSpPr>
        <p:spPr>
          <a:xfrm>
            <a:off x="11109960" y="6419088"/>
            <a:ext cx="640080" cy="274320"/>
          </a:xfrm>
          <a:prstGeom prst="rect">
            <a:avLst/>
          </a:prstGeom>
          <a:extLst>
            <a:ext uri="{C572A759-6A51-4108-AA02-DFA0A04FC94B}">
              <ma14:wrappingTextBoxFlag xmlns="" xmlns:ma14="http://schemas.microsoft.com/office/mac/drawingml/2011/main" val="0"/>
            </a:ext>
          </a:extLst>
        </p:spPr>
        <p:txBody>
          <a:bodyPr/>
          <a:lstStyle>
            <a:lvl1pPr>
              <a:defRPr sz="1100">
                <a:solidFill>
                  <a:srgbClr val="FFFFFF"/>
                </a:solidFill>
                <a:latin typeface="Calibri"/>
                <a:ea typeface="Calibri"/>
                <a:cs typeface="Calibri"/>
              </a:defRPr>
            </a:lvl1pPr>
          </a:lstStyle>
          <a:p>
            <a:pPr algn="r"/>
            <a:fld id="{F7021451-1387-4CA6-816F-3879F97B5CBC}" type="slidenum">
              <a:rPr lang="en-US" b="0"/>
              <a:t>3</a:t>
            </a:fld>
            <a:endParaRPr lang="en-US"/>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 4">
    <p:spTree>
      <p:nvGrpSpPr>
        <p:cNvPr id="1" name=""/>
        <p:cNvGrpSpPr/>
        <p:nvPr/>
      </p:nvGrpSpPr>
      <p:grpSpPr>
        <a:xfrm>
          <a:off x="0" y="0"/>
          <a:ext cx="0" cy="0"/>
          <a:chOff x="0" y="0"/>
          <a:chExt cx="0" cy="0"/>
        </a:xfrm>
      </p:grpSpPr>
      <p:sp>
        <p:nvSpPr>
          <p:cNvPr id="2" name="Text 0"/>
          <p:cNvSpPr>
            <a:spLocks noGrp="1"/>
          </p:cNvSpPr>
          <p:nvPr>
            <p:ph type="title" idx="100" hasCustomPrompt="1"/>
          </p:nvPr>
        </p:nvSpPr>
        <p:spPr>
          <a:xfrm>
            <a:off x="1554480" y="566928"/>
            <a:ext cx="9052560" cy="868680"/>
          </a:xfrm>
          <a:prstGeom prst="rect">
            <a:avLst/>
          </a:prstGeom>
          <a:noFill/>
          <a:ln/>
        </p:spPr>
        <p:txBody>
          <a:bodyPr wrap="square" lIns="0" tIns="0" rIns="0" bIns="0" rtlCol="0" anchor="ctr"/>
          <a:lstStyle/>
          <a:p>
            <a:pPr marL="0" indent="0" algn="ctr">
              <a:buNone/>
            </a:pPr>
            <a:r>
              <a:rPr lang="en-US" sz="3800" b="1" dirty="0">
                <a:solidFill>
                  <a:srgbClr val="FFFFFF"/>
                </a:solidFill>
                <a:latin typeface="Calibri" pitchFamily="34" charset="0"/>
                <a:ea typeface="Calibri" pitchFamily="34" charset="-122"/>
                <a:cs typeface="Calibri" pitchFamily="34" charset="-120"/>
              </a:rPr>
              <a:t>Ends 3: Enrollment</a:t>
            </a:r>
            <a:endParaRPr lang="en-US" sz="3800" dirty="0"/>
          </a:p>
        </p:txBody>
      </p:sp>
      <p:sp>
        <p:nvSpPr>
          <p:cNvPr id="5" name="Number card"/>
          <p:cNvSpPr/>
          <p:nvPr/>
        </p:nvSpPr>
        <p:spPr>
          <a:xfrm>
            <a:off x="1097280" y="1874520"/>
            <a:ext cx="4297680" cy="3337560"/>
          </a:xfrm>
          <a:prstGeom prst="roundRect">
            <a:avLst>
              <a:gd name="adj" fmla="val 3288"/>
            </a:avLst>
          </a:prstGeom>
          <a:solidFill>
            <a:schemeClr val="bg2"/>
          </a:solidFill>
          <a:ln w="12700">
            <a:solidFill>
              <a:schemeClr val="bg2"/>
            </a:solidFill>
            <a:prstDash val="solid"/>
          </a:ln>
        </p:spPr>
        <p:txBody>
          <a:bodyPr/>
          <a:lstStyle/>
          <a:p>
            <a:endParaRPr lang="en-US"/>
          </a:p>
        </p:txBody>
      </p:sp>
      <p:sp>
        <p:nvSpPr>
          <p:cNvPr id="3" name="Change card"/>
          <p:cNvSpPr/>
          <p:nvPr/>
        </p:nvSpPr>
        <p:spPr>
          <a:xfrm>
            <a:off x="5715000" y="1874520"/>
            <a:ext cx="5349240" cy="3337560"/>
          </a:xfrm>
          <a:prstGeom prst="roundRect">
            <a:avLst>
              <a:gd name="adj" fmla="val 3288"/>
            </a:avLst>
          </a:prstGeom>
          <a:solidFill>
            <a:schemeClr val="bg2"/>
          </a:solidFill>
          <a:ln w="12700">
            <a:solidFill>
              <a:schemeClr val="bg2"/>
            </a:solidFill>
            <a:prstDash val="solid"/>
          </a:ln>
        </p:spPr>
        <p:txBody>
          <a:bodyPr/>
          <a:lstStyle/>
          <a:p>
            <a:endParaRPr lang="en-US"/>
          </a:p>
        </p:txBody>
      </p:sp>
      <p:sp>
        <p:nvSpPr>
          <p:cNvPr id="6" name="Change number"/>
          <p:cNvSpPr txBox="1"/>
          <p:nvPr/>
        </p:nvSpPr>
        <p:spPr>
          <a:xfrm>
            <a:off x="1097280" y="2377440"/>
            <a:ext cx="4297680" cy="1051560"/>
          </a:xfrm>
          <a:prstGeom prst="rect">
            <a:avLst/>
          </a:prstGeom>
          <a:noFill/>
          <a:ln/>
        </p:spPr>
        <p:txBody>
          <a:bodyPr wrap="square" lIns="0" tIns="0" rIns="0" bIns="0" rtlCol="0" anchor="ctr"/>
          <a:lstStyle/>
          <a:p>
            <a:pPr marL="0" indent="0" algn="ctr">
              <a:buNone/>
            </a:pPr>
            <a:r>
              <a:rPr lang="en-US" sz="6600" b="1" dirty="0">
                <a:solidFill>
                  <a:schemeClr val="tx2"/>
                </a:solidFill>
                <a:latin typeface="Calibri" pitchFamily="34" charset="0"/>
                <a:ea typeface="Calibri" pitchFamily="34" charset="-122"/>
                <a:cs typeface="Calibri" pitchFamily="34" charset="-120"/>
              </a:rPr>
              <a:t>2,348</a:t>
            </a:r>
            <a:endParaRPr lang="en-US" sz="4400" dirty="0"/>
          </a:p>
        </p:txBody>
      </p:sp>
      <p:sp>
        <p:nvSpPr>
          <p:cNvPr id="7" name="Change detail"/>
          <p:cNvSpPr txBox="1"/>
          <p:nvPr/>
        </p:nvSpPr>
        <p:spPr>
          <a:xfrm>
            <a:off x="1097280" y="3566160"/>
            <a:ext cx="4297680" cy="731520"/>
          </a:xfrm>
          <a:prstGeom prst="rect">
            <a:avLst/>
          </a:prstGeom>
          <a:noFill/>
          <a:ln/>
        </p:spPr>
        <p:txBody>
          <a:bodyPr wrap="square" lIns="0" tIns="0" rIns="0" bIns="0" rtlCol="0" anchor="t"/>
          <a:lstStyle/>
          <a:p>
            <a:pPr marL="0" indent="0" algn="ctr">
              <a:buNone/>
            </a:pPr>
            <a:r>
              <a:rPr lang="en-US" sz="2200" b="1" dirty="0">
                <a:solidFill>
                  <a:schemeClr val="tx1"/>
                </a:solidFill>
                <a:latin typeface="Calibri" pitchFamily="34" charset="0"/>
                <a:ea typeface="Calibri" pitchFamily="34" charset="-122"/>
                <a:cs typeface="Calibri" pitchFamily="34" charset="-120"/>
              </a:rPr>
              <a:t>Fall 2026 headcount</a:t>
            </a:r>
            <a:endParaRPr lang="en-US" sz="2200" dirty="0"/>
          </a:p>
        </p:txBody>
      </p:sp>
      <p:sp>
        <p:nvSpPr>
          <p:cNvPr id="4" name="Validation message"/>
          <p:cNvSpPr txBox="1"/>
          <p:nvPr/>
        </p:nvSpPr>
        <p:spPr>
          <a:xfrm>
            <a:off x="6035040" y="2103120"/>
            <a:ext cx="4709160" cy="2880360"/>
          </a:xfrm>
          <a:prstGeom prst="rect">
            <a:avLst/>
          </a:prstGeom>
          <a:noFill/>
          <a:ln/>
        </p:spPr>
        <p:txBody>
          <a:bodyPr wrap="square" lIns="0" tIns="0" rIns="0" bIns="0" rtlCol="0" anchor="ctr"/>
          <a:lstStyle/>
          <a:p>
            <a:pPr marL="0" indent="0" algn="ctr">
              <a:buNone/>
            </a:pPr>
            <a:r>
              <a:rPr lang="en-US" sz="2800" b="0" dirty="0">
                <a:solidFill>
                  <a:schemeClr val="tx1"/>
                </a:solidFill>
                <a:latin typeface="Calibri" pitchFamily="34" charset="0"/>
                <a:ea typeface="Calibri" pitchFamily="34" charset="-122"/>
                <a:cs typeface="Calibri" pitchFamily="34" charset="-120"/>
              </a:rPr>
              <a:t>We are still validating the data, including how programs and enrollment segments are counted, before we report year-over-year trends.</a:t>
            </a:r>
            <a:endParaRPr lang="en-US" sz="2200" dirty="0"/>
          </a:p>
        </p:txBody>
      </p:sp>
      <p:sp>
        <p:nvSpPr>
          <p:cNvPr id="25" name="Slide Number Placeholder 0"/>
          <p:cNvSpPr>
            <a:spLocks noGrp="1"/>
          </p:cNvSpPr>
          <p:nvPr>
            <p:ph type="sldNum" sz="quarter" idx="4294967295"/>
          </p:nvPr>
        </p:nvSpPr>
        <p:spPr>
          <a:xfrm>
            <a:off x="11109960" y="6419088"/>
            <a:ext cx="640080" cy="274320"/>
          </a:xfrm>
          <a:prstGeom prst="rect">
            <a:avLst/>
          </a:prstGeom>
          <a:extLst>
            <a:ext uri="{C572A759-6A51-4108-AA02-DFA0A04FC94B}">
              <ma14:wrappingTextBoxFlag xmlns="" xmlns:ma14="http://schemas.microsoft.com/office/mac/drawingml/2011/main" val="0"/>
            </a:ext>
          </a:extLst>
        </p:spPr>
        <p:txBody>
          <a:bodyPr/>
          <a:lstStyle>
            <a:lvl1pPr>
              <a:defRPr sz="1100">
                <a:solidFill>
                  <a:srgbClr val="FFFFFF"/>
                </a:solidFill>
                <a:latin typeface="Calibri"/>
                <a:ea typeface="Calibri"/>
                <a:cs typeface="Calibri"/>
              </a:defRPr>
            </a:lvl1pPr>
          </a:lstStyle>
          <a:p>
            <a:pPr algn="r"/>
            <a:fld id="{F7021451-1387-4CA6-816F-3879F97B5CBC}" type="slidenum">
              <a:rPr lang="en-US" b="0"/>
              <a:t>4</a:t>
            </a:fld>
            <a:endParaRPr lang="en-US"/>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 5">
    <p:spTree>
      <p:nvGrpSpPr>
        <p:cNvPr id="1" name=""/>
        <p:cNvGrpSpPr/>
        <p:nvPr/>
      </p:nvGrpSpPr>
      <p:grpSpPr>
        <a:xfrm>
          <a:off x="0" y="0"/>
          <a:ext cx="0" cy="0"/>
          <a:chOff x="0" y="0"/>
          <a:chExt cx="0" cy="0"/>
        </a:xfrm>
      </p:grpSpPr>
      <p:sp>
        <p:nvSpPr>
          <p:cNvPr id="2" name="Text 0"/>
          <p:cNvSpPr>
            <a:spLocks noGrp="1"/>
          </p:cNvSpPr>
          <p:nvPr>
            <p:ph type="title" idx="100" hasCustomPrompt="1"/>
          </p:nvPr>
        </p:nvSpPr>
        <p:spPr>
          <a:xfrm>
            <a:off x="1554480" y="566928"/>
            <a:ext cx="9052560" cy="868680"/>
          </a:xfrm>
          <a:prstGeom prst="rect">
            <a:avLst/>
          </a:prstGeom>
          <a:noFill/>
          <a:ln/>
        </p:spPr>
        <p:txBody>
          <a:bodyPr wrap="square" lIns="0" tIns="0" rIns="0" bIns="0" rtlCol="0" anchor="ctr"/>
          <a:lstStyle/>
          <a:p>
            <a:pPr marL="0" indent="0" algn="ctr">
              <a:buNone/>
            </a:pPr>
            <a:r>
              <a:rPr lang="en-US" sz="3800" b="1" dirty="0">
                <a:solidFill>
                  <a:srgbClr val="FFFFFF"/>
                </a:solidFill>
                <a:latin typeface="Calibri" pitchFamily="34" charset="0"/>
                <a:ea typeface="Calibri" pitchFamily="34" charset="-122"/>
                <a:cs typeface="Calibri" pitchFamily="34" charset="-120"/>
              </a:rPr>
              <a:t>Ends 3: Our Approach</a:t>
            </a:r>
            <a:endParaRPr lang="en-US" sz="3800" dirty="0"/>
          </a:p>
        </p:txBody>
      </p:sp>
      <p:sp>
        <p:nvSpPr>
          <p:cNvPr id="6" name="Review enrollment by segment card"/>
          <p:cNvSpPr/>
          <p:nvPr/>
        </p:nvSpPr>
        <p:spPr>
          <a:xfrm>
            <a:off x="1097280" y="1874520"/>
            <a:ext cx="9966960" cy="1005840"/>
          </a:xfrm>
          <a:prstGeom prst="roundRect">
            <a:avLst>
              <a:gd name="adj" fmla="val 10909"/>
            </a:avLst>
          </a:prstGeom>
          <a:solidFill>
            <a:schemeClr val="bg2"/>
          </a:solidFill>
          <a:ln w="12700">
            <a:solidFill>
              <a:schemeClr val="bg2"/>
            </a:solidFill>
            <a:prstDash val="solid"/>
          </a:ln>
        </p:spPr>
        <p:txBody>
          <a:bodyPr/>
          <a:lstStyle/>
          <a:p>
            <a:endParaRPr lang="en-US"/>
          </a:p>
        </p:txBody>
      </p:sp>
      <p:sp>
        <p:nvSpPr>
          <p:cNvPr id="7" name="Review enrollment by segment circle"/>
          <p:cNvSpPr/>
          <p:nvPr/>
        </p:nvSpPr>
        <p:spPr>
          <a:xfrm>
            <a:off x="1280160" y="2029968"/>
            <a:ext cx="694944" cy="694944"/>
          </a:xfrm>
          <a:prstGeom prst="ellipse">
            <a:avLst/>
          </a:prstGeom>
          <a:solidFill>
            <a:schemeClr val="tx2"/>
          </a:solidFill>
          <a:ln w="12700">
            <a:solidFill>
              <a:schemeClr val="tx2"/>
            </a:solidFill>
            <a:prstDash val="solid"/>
          </a:ln>
        </p:spPr>
        <p:txBody>
          <a:bodyPr/>
          <a:lstStyle/>
          <a:p>
            <a:endParaRPr lang="en-US"/>
          </a:p>
        </p:txBody>
      </p:sp>
      <p:pic>
        <p:nvPicPr>
          <p:cNvPr id="8" name="Review enrollment by segment icon" descr="Review enrollment by segment"/>
          <p:cNvPicPr>
            <a:picLocks noChangeAspect="1"/>
          </p:cNvPicPr>
          <p:nvPr/>
        </p:nvPicPr>
        <p:blipFill>
          <a:blip r:embed="rId3"/>
          <a:stretch>
            <a:fillRect/>
          </a:stretch>
        </p:blipFill>
        <p:spPr>
          <a:xfrm>
            <a:off x="1453896" y="2203704"/>
            <a:ext cx="347472" cy="347472"/>
          </a:xfrm>
          <a:prstGeom prst="rect">
            <a:avLst/>
          </a:prstGeom>
        </p:spPr>
      </p:pic>
      <p:sp>
        <p:nvSpPr>
          <p:cNvPr id="9" name="Review enrollment by segment text"/>
          <p:cNvSpPr txBox="1"/>
          <p:nvPr/>
        </p:nvSpPr>
        <p:spPr>
          <a:xfrm>
            <a:off x="2103120" y="1920240"/>
            <a:ext cx="8823960" cy="914400"/>
          </a:xfrm>
          <a:prstGeom prst="rect">
            <a:avLst/>
          </a:prstGeom>
          <a:noFill/>
          <a:ln/>
        </p:spPr>
        <p:txBody>
          <a:bodyPr wrap="square" lIns="0" tIns="0" rIns="0" bIns="0" rtlCol="0" anchor="ctr"/>
          <a:lstStyle/>
          <a:p>
            <a:pPr marL="0" indent="0">
              <a:buNone/>
            </a:pPr>
            <a:r>
              <a:rPr lang="en-US" sz="1800" b="1" dirty="0">
                <a:solidFill>
                  <a:schemeClr val="tx2"/>
                </a:solidFill>
                <a:latin typeface="Calibri" pitchFamily="34" charset="0"/>
                <a:ea typeface="Calibri" pitchFamily="34" charset="-122"/>
                <a:cs typeface="Calibri" pitchFamily="34" charset="-120"/>
              </a:rPr>
              <a:t>Review enrollment by segment</a:t>
            </a:r>
            <a:endParaRPr lang="en-US" sz="1800" dirty="0"/>
          </a:p>
          <a:p>
            <a:pPr marL="0" indent="0">
              <a:buNone/>
            </a:pPr>
            <a:r>
              <a:rPr lang="en-US" sz="1400" dirty="0">
                <a:solidFill>
                  <a:schemeClr val="tx1"/>
                </a:solidFill>
                <a:latin typeface="Calibri" pitchFamily="34" charset="0"/>
                <a:ea typeface="Calibri" pitchFamily="34" charset="-122"/>
                <a:cs typeface="Calibri" pitchFamily="34" charset="-120"/>
              </a:rPr>
              <a:t>New, continuing, returning and stop-out students, with collaboration from Academic Services and Institutional Research</a:t>
            </a:r>
            <a:endParaRPr lang="en-US" sz="1800" dirty="0"/>
          </a:p>
        </p:txBody>
      </p:sp>
      <p:sp>
        <p:nvSpPr>
          <p:cNvPr id="10" name="Target recruitment and re-enrollment card"/>
          <p:cNvSpPr/>
          <p:nvPr/>
        </p:nvSpPr>
        <p:spPr>
          <a:xfrm>
            <a:off x="1097280" y="3044952"/>
            <a:ext cx="9966960" cy="1005840"/>
          </a:xfrm>
          <a:prstGeom prst="roundRect">
            <a:avLst>
              <a:gd name="adj" fmla="val 10909"/>
            </a:avLst>
          </a:prstGeom>
          <a:solidFill>
            <a:schemeClr val="bg2"/>
          </a:solidFill>
          <a:ln w="12700">
            <a:solidFill>
              <a:schemeClr val="bg2"/>
            </a:solidFill>
            <a:prstDash val="solid"/>
          </a:ln>
        </p:spPr>
        <p:txBody>
          <a:bodyPr/>
          <a:lstStyle/>
          <a:p>
            <a:endParaRPr lang="en-US"/>
          </a:p>
        </p:txBody>
      </p:sp>
      <p:sp>
        <p:nvSpPr>
          <p:cNvPr id="11" name="Target recruitment and re-enrollment circle"/>
          <p:cNvSpPr/>
          <p:nvPr/>
        </p:nvSpPr>
        <p:spPr>
          <a:xfrm>
            <a:off x="1280160" y="3200400"/>
            <a:ext cx="694944" cy="694944"/>
          </a:xfrm>
          <a:prstGeom prst="ellipse">
            <a:avLst/>
          </a:prstGeom>
          <a:solidFill>
            <a:schemeClr val="tx2"/>
          </a:solidFill>
          <a:ln w="12700">
            <a:solidFill>
              <a:schemeClr val="tx2"/>
            </a:solidFill>
            <a:prstDash val="solid"/>
          </a:ln>
        </p:spPr>
        <p:txBody>
          <a:bodyPr/>
          <a:lstStyle/>
          <a:p>
            <a:endParaRPr lang="en-US"/>
          </a:p>
        </p:txBody>
      </p:sp>
      <p:pic>
        <p:nvPicPr>
          <p:cNvPr id="12" name="Target recruitment and re-enrollment icon" descr="Target recruitment and re-enrollment"/>
          <p:cNvPicPr>
            <a:picLocks noChangeAspect="1"/>
          </p:cNvPicPr>
          <p:nvPr/>
        </p:nvPicPr>
        <p:blipFill>
          <a:blip r:embed="rId4"/>
          <a:stretch>
            <a:fillRect/>
          </a:stretch>
        </p:blipFill>
        <p:spPr>
          <a:xfrm>
            <a:off x="1453896" y="3374136"/>
            <a:ext cx="347472" cy="347472"/>
          </a:xfrm>
          <a:prstGeom prst="rect">
            <a:avLst/>
          </a:prstGeom>
        </p:spPr>
      </p:pic>
      <p:sp>
        <p:nvSpPr>
          <p:cNvPr id="13" name="Target recruitment and re-enrollment text"/>
          <p:cNvSpPr txBox="1"/>
          <p:nvPr/>
        </p:nvSpPr>
        <p:spPr>
          <a:xfrm>
            <a:off x="2103120" y="3090672"/>
            <a:ext cx="8823960" cy="914400"/>
          </a:xfrm>
          <a:prstGeom prst="rect">
            <a:avLst/>
          </a:prstGeom>
          <a:noFill/>
          <a:ln/>
        </p:spPr>
        <p:txBody>
          <a:bodyPr wrap="square" lIns="0" tIns="0" rIns="0" bIns="0" rtlCol="0" anchor="ctr"/>
          <a:lstStyle/>
          <a:p>
            <a:pPr marL="0" indent="0">
              <a:buNone/>
            </a:pPr>
            <a:r>
              <a:rPr lang="en-US" sz="1800" b="1" dirty="0">
                <a:solidFill>
                  <a:schemeClr val="tx2"/>
                </a:solidFill>
                <a:latin typeface="Calibri" pitchFamily="34" charset="0"/>
                <a:ea typeface="Calibri" pitchFamily="34" charset="-122"/>
                <a:cs typeface="Calibri" pitchFamily="34" charset="-120"/>
              </a:rPr>
              <a:t>Target recruitment and re-enrollment</a:t>
            </a:r>
            <a:endParaRPr lang="en-US" sz="1800" dirty="0"/>
          </a:p>
          <a:p>
            <a:pPr marL="0" indent="0">
              <a:buNone/>
            </a:pPr>
            <a:r>
              <a:rPr lang="en-US" sz="1400" dirty="0">
                <a:solidFill>
                  <a:schemeClr val="tx1"/>
                </a:solidFill>
                <a:latin typeface="Calibri" pitchFamily="34" charset="0"/>
                <a:ea typeface="Calibri" pitchFamily="34" charset="-122"/>
                <a:cs typeface="Calibri" pitchFamily="34" charset="-120"/>
              </a:rPr>
              <a:t>Funnel data will guide outreach once the segments are aligned</a:t>
            </a:r>
            <a:endParaRPr lang="en-US" sz="1800" dirty="0"/>
          </a:p>
        </p:txBody>
      </p:sp>
      <p:sp>
        <p:nvSpPr>
          <p:cNvPr id="14" name="Speed up early alert response card"/>
          <p:cNvSpPr/>
          <p:nvPr/>
        </p:nvSpPr>
        <p:spPr>
          <a:xfrm>
            <a:off x="1097280" y="4215384"/>
            <a:ext cx="9966960" cy="1005840"/>
          </a:xfrm>
          <a:prstGeom prst="roundRect">
            <a:avLst>
              <a:gd name="adj" fmla="val 10909"/>
            </a:avLst>
          </a:prstGeom>
          <a:solidFill>
            <a:schemeClr val="bg2"/>
          </a:solidFill>
          <a:ln w="12700">
            <a:solidFill>
              <a:schemeClr val="bg2"/>
            </a:solidFill>
            <a:prstDash val="solid"/>
          </a:ln>
        </p:spPr>
        <p:txBody>
          <a:bodyPr/>
          <a:lstStyle/>
          <a:p>
            <a:endParaRPr lang="en-US"/>
          </a:p>
        </p:txBody>
      </p:sp>
      <p:sp>
        <p:nvSpPr>
          <p:cNvPr id="15" name="Speed up early alert response circle"/>
          <p:cNvSpPr/>
          <p:nvPr/>
        </p:nvSpPr>
        <p:spPr>
          <a:xfrm>
            <a:off x="1280160" y="4370832"/>
            <a:ext cx="694944" cy="694944"/>
          </a:xfrm>
          <a:prstGeom prst="ellipse">
            <a:avLst/>
          </a:prstGeom>
          <a:solidFill>
            <a:schemeClr val="tx2"/>
          </a:solidFill>
          <a:ln w="12700">
            <a:solidFill>
              <a:schemeClr val="tx2"/>
            </a:solidFill>
            <a:prstDash val="solid"/>
          </a:ln>
        </p:spPr>
        <p:txBody>
          <a:bodyPr/>
          <a:lstStyle/>
          <a:p>
            <a:endParaRPr lang="en-US"/>
          </a:p>
        </p:txBody>
      </p:sp>
      <p:pic>
        <p:nvPicPr>
          <p:cNvPr id="16" name="Speed up early alert response icon" descr="Speed up early alert response"/>
          <p:cNvPicPr>
            <a:picLocks noChangeAspect="1"/>
          </p:cNvPicPr>
          <p:nvPr/>
        </p:nvPicPr>
        <p:blipFill>
          <a:blip r:embed="rId5"/>
          <a:stretch>
            <a:fillRect/>
          </a:stretch>
        </p:blipFill>
        <p:spPr>
          <a:xfrm>
            <a:off x="1453896" y="4544568"/>
            <a:ext cx="347472" cy="347472"/>
          </a:xfrm>
          <a:prstGeom prst="rect">
            <a:avLst/>
          </a:prstGeom>
        </p:spPr>
      </p:pic>
      <p:sp>
        <p:nvSpPr>
          <p:cNvPr id="17" name="Speed up early alert response text"/>
          <p:cNvSpPr txBox="1"/>
          <p:nvPr/>
        </p:nvSpPr>
        <p:spPr>
          <a:xfrm>
            <a:off x="2103120" y="4261104"/>
            <a:ext cx="8823960" cy="914400"/>
          </a:xfrm>
          <a:prstGeom prst="rect">
            <a:avLst/>
          </a:prstGeom>
          <a:noFill/>
          <a:ln/>
        </p:spPr>
        <p:txBody>
          <a:bodyPr wrap="square" lIns="0" tIns="0" rIns="0" bIns="0" rtlCol="0" anchor="ctr"/>
          <a:lstStyle/>
          <a:p>
            <a:pPr marL="0" indent="0">
              <a:buNone/>
            </a:pPr>
            <a:r>
              <a:rPr lang="en-US" sz="1800" b="1" dirty="0">
                <a:solidFill>
                  <a:schemeClr val="tx2"/>
                </a:solidFill>
                <a:latin typeface="Calibri" pitchFamily="34" charset="0"/>
                <a:ea typeface="Calibri" pitchFamily="34" charset="-122"/>
                <a:cs typeface="Calibri" pitchFamily="34" charset="-120"/>
              </a:rPr>
              <a:t>Speed up early alert response</a:t>
            </a:r>
            <a:endParaRPr lang="en-US" sz="1800" dirty="0"/>
          </a:p>
          <a:p>
            <a:pPr marL="0" indent="0">
              <a:buNone/>
            </a:pPr>
            <a:r>
              <a:rPr lang="en-US" sz="1400" dirty="0">
                <a:solidFill>
                  <a:schemeClr val="tx1"/>
                </a:solidFill>
                <a:latin typeface="Calibri" pitchFamily="34" charset="0"/>
                <a:ea typeface="Calibri" pitchFamily="34" charset="-122"/>
                <a:cs typeface="Calibri" pitchFamily="34" charset="-120"/>
              </a:rPr>
              <a:t>Reviewing how Success Coaching and early alerts (THRIVE) work together so students get help sooner</a:t>
            </a:r>
            <a:endParaRPr lang="en-US" sz="1800" dirty="0"/>
          </a:p>
        </p:txBody>
      </p:sp>
      <p:sp>
        <p:nvSpPr>
          <p:cNvPr id="25" name="Slide Number Placeholder 0"/>
          <p:cNvSpPr>
            <a:spLocks noGrp="1"/>
          </p:cNvSpPr>
          <p:nvPr>
            <p:ph type="sldNum" sz="quarter" idx="4294967295"/>
          </p:nvPr>
        </p:nvSpPr>
        <p:spPr>
          <a:xfrm>
            <a:off x="11109960" y="6419088"/>
            <a:ext cx="640080" cy="274320"/>
          </a:xfrm>
          <a:prstGeom prst="rect">
            <a:avLst/>
          </a:prstGeom>
          <a:extLst>
            <a:ext uri="{C572A759-6A51-4108-AA02-DFA0A04FC94B}">
              <ma14:wrappingTextBoxFlag xmlns="" xmlns:ma14="http://schemas.microsoft.com/office/mac/drawingml/2011/main" val="0"/>
            </a:ext>
          </a:extLst>
        </p:spPr>
        <p:txBody>
          <a:bodyPr/>
          <a:lstStyle>
            <a:lvl1pPr>
              <a:defRPr sz="1100">
                <a:solidFill>
                  <a:srgbClr val="FFFFFF"/>
                </a:solidFill>
                <a:latin typeface="Calibri"/>
                <a:ea typeface="Calibri"/>
                <a:cs typeface="Calibri"/>
              </a:defRPr>
            </a:lvl1pPr>
          </a:lstStyle>
          <a:p>
            <a:pPr algn="r"/>
            <a:fld id="{F7021451-1387-4CA6-816F-3879F97B5CBC}" type="slidenum">
              <a:rPr lang="en-US" b="0"/>
              <a:t>5</a:t>
            </a:fld>
            <a:endParaRPr lang="en-US"/>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 6">
    <p:spTree>
      <p:nvGrpSpPr>
        <p:cNvPr id="1" name=""/>
        <p:cNvGrpSpPr/>
        <p:nvPr/>
      </p:nvGrpSpPr>
      <p:grpSpPr>
        <a:xfrm>
          <a:off x="0" y="0"/>
          <a:ext cx="0" cy="0"/>
          <a:chOff x="0" y="0"/>
          <a:chExt cx="0" cy="0"/>
        </a:xfrm>
      </p:grpSpPr>
      <p:sp>
        <p:nvSpPr>
          <p:cNvPr id="2" name="Text 0"/>
          <p:cNvSpPr>
            <a:spLocks noGrp="1"/>
          </p:cNvSpPr>
          <p:nvPr>
            <p:ph type="title" idx="100" hasCustomPrompt="1"/>
          </p:nvPr>
        </p:nvSpPr>
        <p:spPr>
          <a:xfrm>
            <a:off x="1554480" y="566928"/>
            <a:ext cx="9052560" cy="868680"/>
          </a:xfrm>
          <a:prstGeom prst="rect">
            <a:avLst/>
          </a:prstGeom>
          <a:noFill/>
          <a:ln/>
        </p:spPr>
        <p:txBody>
          <a:bodyPr wrap="square" lIns="0" tIns="0" rIns="0" bIns="0" rtlCol="0" anchor="ctr"/>
          <a:lstStyle/>
          <a:p>
            <a:pPr marL="0" indent="0" algn="ctr">
              <a:buNone/>
            </a:pPr>
            <a:r>
              <a:rPr lang="en-US" sz="3800" b="1" dirty="0">
                <a:solidFill>
                  <a:srgbClr val="FFFFFF"/>
                </a:solidFill>
                <a:latin typeface="Calibri" pitchFamily="34" charset="0"/>
                <a:ea typeface="Calibri" pitchFamily="34" charset="-122"/>
                <a:cs typeface="Calibri" pitchFamily="34" charset="-120"/>
              </a:rPr>
              <a:t>Ends 5: Diverse and Global Community</a:t>
            </a:r>
            <a:endParaRPr lang="en-US" sz="3800" dirty="0"/>
          </a:p>
        </p:txBody>
      </p:sp>
      <p:sp>
        <p:nvSpPr>
          <p:cNvPr id="3" name="Clubs card"/>
          <p:cNvSpPr/>
          <p:nvPr/>
        </p:nvSpPr>
        <p:spPr>
          <a:xfrm>
            <a:off x="1097280" y="1874520"/>
            <a:ext cx="3017520" cy="1600200"/>
          </a:xfrm>
          <a:prstGeom prst="roundRect">
            <a:avLst>
              <a:gd name="adj" fmla="val 6857"/>
            </a:avLst>
          </a:prstGeom>
          <a:solidFill>
            <a:schemeClr val="bg2"/>
          </a:solidFill>
          <a:ln w="12700">
            <a:solidFill>
              <a:schemeClr val="bg2"/>
            </a:solidFill>
            <a:prstDash val="solid"/>
          </a:ln>
        </p:spPr>
        <p:txBody>
          <a:bodyPr/>
          <a:lstStyle/>
          <a:p>
            <a:endParaRPr lang="en-US"/>
          </a:p>
        </p:txBody>
      </p:sp>
      <p:sp>
        <p:nvSpPr>
          <p:cNvPr id="4" name="Clubs number"/>
          <p:cNvSpPr txBox="1"/>
          <p:nvPr/>
        </p:nvSpPr>
        <p:spPr>
          <a:xfrm>
            <a:off x="1234440" y="2167128"/>
            <a:ext cx="2743200" cy="777240"/>
          </a:xfrm>
          <a:prstGeom prst="rect">
            <a:avLst/>
          </a:prstGeom>
          <a:noFill/>
          <a:ln/>
        </p:spPr>
        <p:txBody>
          <a:bodyPr wrap="square" lIns="0" tIns="0" rIns="0" bIns="0" rtlCol="0" anchor="ctr"/>
          <a:lstStyle/>
          <a:p>
            <a:pPr marL="0" indent="0" algn="ctr">
              <a:buNone/>
            </a:pPr>
            <a:r>
              <a:rPr lang="en-US" sz="4800" b="1" dirty="0">
                <a:solidFill>
                  <a:schemeClr val="tx2"/>
                </a:solidFill>
                <a:latin typeface="Calibri" pitchFamily="34" charset="0"/>
                <a:ea typeface="Calibri" pitchFamily="34" charset="-122"/>
                <a:cs typeface="Calibri" pitchFamily="34" charset="-120"/>
              </a:rPr>
              <a:t>10</a:t>
            </a:r>
            <a:endParaRPr lang="en-US" sz="4800" dirty="0"/>
          </a:p>
        </p:txBody>
      </p:sp>
      <p:sp>
        <p:nvSpPr>
          <p:cNvPr id="5" name="Clubs label"/>
          <p:cNvSpPr txBox="1"/>
          <p:nvPr/>
        </p:nvSpPr>
        <p:spPr>
          <a:xfrm>
            <a:off x="1280160" y="2971800"/>
            <a:ext cx="2651760" cy="365760"/>
          </a:xfrm>
          <a:prstGeom prst="rect">
            <a:avLst/>
          </a:prstGeom>
          <a:noFill/>
          <a:ln/>
        </p:spPr>
        <p:txBody>
          <a:bodyPr wrap="square" lIns="0" tIns="0" rIns="0" bIns="0" rtlCol="0" anchor="t"/>
          <a:lstStyle/>
          <a:p>
            <a:pPr marL="0" indent="0" algn="ctr">
              <a:buNone/>
            </a:pPr>
            <a:r>
              <a:rPr lang="en-US" sz="1600" dirty="0">
                <a:solidFill>
                  <a:schemeClr val="tx1"/>
                </a:solidFill>
                <a:latin typeface="Calibri" pitchFamily="34" charset="0"/>
                <a:ea typeface="Calibri" pitchFamily="34" charset="-122"/>
                <a:cs typeface="Calibri" pitchFamily="34" charset="-120"/>
              </a:rPr>
              <a:t>active clubs and organizations</a:t>
            </a:r>
            <a:endParaRPr lang="en-US" sz="1600" dirty="0"/>
          </a:p>
        </p:txBody>
      </p:sp>
      <p:sp>
        <p:nvSpPr>
          <p:cNvPr id="6" name="International card"/>
          <p:cNvSpPr/>
          <p:nvPr/>
        </p:nvSpPr>
        <p:spPr>
          <a:xfrm>
            <a:off x="1097280" y="3611880"/>
            <a:ext cx="3017520" cy="1600200"/>
          </a:xfrm>
          <a:prstGeom prst="roundRect">
            <a:avLst>
              <a:gd name="adj" fmla="val 6857"/>
            </a:avLst>
          </a:prstGeom>
          <a:solidFill>
            <a:schemeClr val="bg2"/>
          </a:solidFill>
          <a:ln w="12700">
            <a:solidFill>
              <a:schemeClr val="bg2"/>
            </a:solidFill>
            <a:prstDash val="solid"/>
          </a:ln>
        </p:spPr>
        <p:txBody>
          <a:bodyPr/>
          <a:lstStyle/>
          <a:p>
            <a:endParaRPr lang="en-US"/>
          </a:p>
        </p:txBody>
      </p:sp>
      <p:sp>
        <p:nvSpPr>
          <p:cNvPr id="7" name="International number"/>
          <p:cNvSpPr txBox="1"/>
          <p:nvPr/>
        </p:nvSpPr>
        <p:spPr>
          <a:xfrm>
            <a:off x="1234440" y="3904488"/>
            <a:ext cx="2743200" cy="777240"/>
          </a:xfrm>
          <a:prstGeom prst="rect">
            <a:avLst/>
          </a:prstGeom>
          <a:noFill/>
          <a:ln/>
        </p:spPr>
        <p:txBody>
          <a:bodyPr wrap="square" lIns="0" tIns="0" rIns="0" bIns="0" rtlCol="0" anchor="ctr"/>
          <a:lstStyle/>
          <a:p>
            <a:pPr marL="0" indent="0" algn="ctr">
              <a:buNone/>
            </a:pPr>
            <a:r>
              <a:rPr lang="en-US" sz="4800" b="1" dirty="0">
                <a:solidFill>
                  <a:schemeClr val="tx2"/>
                </a:solidFill>
                <a:latin typeface="Calibri" pitchFamily="34" charset="0"/>
                <a:ea typeface="Calibri" pitchFamily="34" charset="-122"/>
                <a:cs typeface="Calibri" pitchFamily="34" charset="-120"/>
              </a:rPr>
              <a:t>4</a:t>
            </a:r>
            <a:endParaRPr lang="en-US" sz="4800" dirty="0"/>
          </a:p>
        </p:txBody>
      </p:sp>
      <p:sp>
        <p:nvSpPr>
          <p:cNvPr id="8" name="International label"/>
          <p:cNvSpPr txBox="1"/>
          <p:nvPr/>
        </p:nvSpPr>
        <p:spPr>
          <a:xfrm>
            <a:off x="1280160" y="4709160"/>
            <a:ext cx="2651760" cy="365760"/>
          </a:xfrm>
          <a:prstGeom prst="rect">
            <a:avLst/>
          </a:prstGeom>
          <a:noFill/>
          <a:ln/>
        </p:spPr>
        <p:txBody>
          <a:bodyPr wrap="square" lIns="0" tIns="0" rIns="0" bIns="0" rtlCol="0" anchor="t"/>
          <a:lstStyle/>
          <a:p>
            <a:pPr marL="0" indent="0" algn="ctr">
              <a:buNone/>
            </a:pPr>
            <a:r>
              <a:rPr lang="en-US" sz="1600" dirty="0">
                <a:solidFill>
                  <a:schemeClr val="tx1"/>
                </a:solidFill>
                <a:latin typeface="Calibri" pitchFamily="34" charset="0"/>
                <a:ea typeface="Calibri" pitchFamily="34" charset="-122"/>
                <a:cs typeface="Calibri" pitchFamily="34" charset="-120"/>
              </a:rPr>
              <a:t>international students</a:t>
            </a:r>
            <a:endParaRPr lang="en-US" sz="1600" dirty="0"/>
          </a:p>
        </p:txBody>
      </p:sp>
      <p:sp>
        <p:nvSpPr>
          <p:cNvPr id="9" name="Civic engagement and leadership card"/>
          <p:cNvSpPr/>
          <p:nvPr/>
        </p:nvSpPr>
        <p:spPr>
          <a:xfrm>
            <a:off x="4389120" y="1874520"/>
            <a:ext cx="6675120" cy="1005840"/>
          </a:xfrm>
          <a:prstGeom prst="roundRect">
            <a:avLst>
              <a:gd name="adj" fmla="val 10909"/>
            </a:avLst>
          </a:prstGeom>
          <a:solidFill>
            <a:schemeClr val="bg2"/>
          </a:solidFill>
          <a:ln w="12700">
            <a:solidFill>
              <a:schemeClr val="bg2"/>
            </a:solidFill>
            <a:prstDash val="solid"/>
          </a:ln>
        </p:spPr>
        <p:txBody>
          <a:bodyPr/>
          <a:lstStyle/>
          <a:p>
            <a:endParaRPr lang="en-US"/>
          </a:p>
        </p:txBody>
      </p:sp>
      <p:sp>
        <p:nvSpPr>
          <p:cNvPr id="10" name="Civic engagement and leadership circle"/>
          <p:cNvSpPr/>
          <p:nvPr/>
        </p:nvSpPr>
        <p:spPr>
          <a:xfrm>
            <a:off x="4572000" y="2029968"/>
            <a:ext cx="694944" cy="694944"/>
          </a:xfrm>
          <a:prstGeom prst="ellipse">
            <a:avLst/>
          </a:prstGeom>
          <a:solidFill>
            <a:schemeClr val="tx2"/>
          </a:solidFill>
          <a:ln w="12700">
            <a:solidFill>
              <a:schemeClr val="tx2"/>
            </a:solidFill>
            <a:prstDash val="solid"/>
          </a:ln>
        </p:spPr>
        <p:txBody>
          <a:bodyPr/>
          <a:lstStyle/>
          <a:p>
            <a:endParaRPr lang="en-US"/>
          </a:p>
        </p:txBody>
      </p:sp>
      <p:pic>
        <p:nvPicPr>
          <p:cNvPr id="11" name="Civic engagement and leadership icon" descr="Civic engagement and leadership"/>
          <p:cNvPicPr>
            <a:picLocks noChangeAspect="1"/>
          </p:cNvPicPr>
          <p:nvPr/>
        </p:nvPicPr>
        <p:blipFill>
          <a:blip r:embed="rId3"/>
          <a:stretch>
            <a:fillRect/>
          </a:stretch>
        </p:blipFill>
        <p:spPr>
          <a:xfrm>
            <a:off x="4745736" y="2203704"/>
            <a:ext cx="347472" cy="347472"/>
          </a:xfrm>
          <a:prstGeom prst="rect">
            <a:avLst/>
          </a:prstGeom>
        </p:spPr>
      </p:pic>
      <p:sp>
        <p:nvSpPr>
          <p:cNvPr id="12" name="Civic engagement and leadership text"/>
          <p:cNvSpPr txBox="1"/>
          <p:nvPr/>
        </p:nvSpPr>
        <p:spPr>
          <a:xfrm>
            <a:off x="5394960" y="1920240"/>
            <a:ext cx="5577840" cy="914400"/>
          </a:xfrm>
          <a:prstGeom prst="rect">
            <a:avLst/>
          </a:prstGeom>
          <a:noFill/>
          <a:ln/>
        </p:spPr>
        <p:txBody>
          <a:bodyPr wrap="square" lIns="0" tIns="0" rIns="0" bIns="0" rtlCol="0" anchor="ctr"/>
          <a:lstStyle/>
          <a:p>
            <a:pPr marL="0" indent="0">
              <a:buNone/>
            </a:pPr>
            <a:r>
              <a:rPr lang="en-US" sz="1800" b="1" dirty="0">
                <a:solidFill>
                  <a:schemeClr val="tx2"/>
                </a:solidFill>
                <a:latin typeface="Calibri" pitchFamily="34" charset="0"/>
                <a:ea typeface="Calibri" pitchFamily="34" charset="-122"/>
                <a:cs typeface="Calibri" pitchFamily="34" charset="-120"/>
              </a:rPr>
              <a:t>Civic engagement and leadership</a:t>
            </a:r>
            <a:endParaRPr lang="en-US" sz="1800" dirty="0"/>
          </a:p>
          <a:p>
            <a:pPr marL="0" indent="0">
              <a:buNone/>
            </a:pPr>
            <a:r>
              <a:rPr lang="en-US" sz="1400" dirty="0">
                <a:solidFill>
                  <a:schemeClr val="tx1"/>
                </a:solidFill>
                <a:latin typeface="Calibri" pitchFamily="34" charset="0"/>
                <a:ea typeface="Calibri" pitchFamily="34" charset="-122"/>
                <a:cs typeface="Calibri" pitchFamily="34" charset="-120"/>
              </a:rPr>
              <a:t>Student Leadership Council, Rock the Vote at RCC, Domesti</a:t>
            </a:r>
            <a:r>
              <a:rPr lang="en-US" sz="1400" dirty="0">
                <a:latin typeface="Calibri" pitchFamily="34" charset="0"/>
                <a:ea typeface="Calibri" pitchFamily="34" charset="-122"/>
                <a:cs typeface="Calibri" pitchFamily="34" charset="-120"/>
              </a:rPr>
              <a:t>c Violence Awareness programming, Veterans Day Collaboration</a:t>
            </a:r>
            <a:r>
              <a:rPr lang="en-US" sz="1400" dirty="0">
                <a:solidFill>
                  <a:schemeClr val="tx1"/>
                </a:solidFill>
                <a:latin typeface="Calibri" pitchFamily="34" charset="0"/>
                <a:ea typeface="Calibri" pitchFamily="34" charset="-122"/>
                <a:cs typeface="Calibri" pitchFamily="34" charset="-120"/>
              </a:rPr>
              <a:t>.</a:t>
            </a:r>
            <a:endParaRPr lang="en-US" sz="1800" dirty="0"/>
          </a:p>
        </p:txBody>
      </p:sp>
      <p:sp>
        <p:nvSpPr>
          <p:cNvPr id="13" name="Momentum in student organizations card"/>
          <p:cNvSpPr/>
          <p:nvPr/>
        </p:nvSpPr>
        <p:spPr>
          <a:xfrm>
            <a:off x="4389120" y="3044952"/>
            <a:ext cx="6675120" cy="1005840"/>
          </a:xfrm>
          <a:prstGeom prst="roundRect">
            <a:avLst>
              <a:gd name="adj" fmla="val 10909"/>
            </a:avLst>
          </a:prstGeom>
          <a:solidFill>
            <a:schemeClr val="bg2"/>
          </a:solidFill>
          <a:ln w="12700">
            <a:solidFill>
              <a:schemeClr val="bg2"/>
            </a:solidFill>
            <a:prstDash val="solid"/>
          </a:ln>
        </p:spPr>
        <p:txBody>
          <a:bodyPr/>
          <a:lstStyle/>
          <a:p>
            <a:endParaRPr lang="en-US"/>
          </a:p>
        </p:txBody>
      </p:sp>
      <p:sp>
        <p:nvSpPr>
          <p:cNvPr id="14" name="Momentum in student organizations circle"/>
          <p:cNvSpPr/>
          <p:nvPr/>
        </p:nvSpPr>
        <p:spPr>
          <a:xfrm>
            <a:off x="4572000" y="3200400"/>
            <a:ext cx="694944" cy="694944"/>
          </a:xfrm>
          <a:prstGeom prst="ellipse">
            <a:avLst/>
          </a:prstGeom>
          <a:solidFill>
            <a:schemeClr val="tx2"/>
          </a:solidFill>
          <a:ln w="12700">
            <a:solidFill>
              <a:schemeClr val="tx2"/>
            </a:solidFill>
            <a:prstDash val="solid"/>
          </a:ln>
        </p:spPr>
        <p:txBody>
          <a:bodyPr/>
          <a:lstStyle/>
          <a:p>
            <a:endParaRPr lang="en-US"/>
          </a:p>
        </p:txBody>
      </p:sp>
      <p:pic>
        <p:nvPicPr>
          <p:cNvPr id="15" name="Momentum in student organizations icon" descr="Momentum in student organizations"/>
          <p:cNvPicPr>
            <a:picLocks noChangeAspect="1"/>
          </p:cNvPicPr>
          <p:nvPr/>
        </p:nvPicPr>
        <p:blipFill>
          <a:blip r:embed="rId4"/>
          <a:stretch>
            <a:fillRect/>
          </a:stretch>
        </p:blipFill>
        <p:spPr>
          <a:xfrm>
            <a:off x="4745736" y="3374136"/>
            <a:ext cx="347472" cy="347472"/>
          </a:xfrm>
          <a:prstGeom prst="rect">
            <a:avLst/>
          </a:prstGeom>
        </p:spPr>
      </p:pic>
      <p:sp>
        <p:nvSpPr>
          <p:cNvPr id="16" name="Momentum in student organizations text"/>
          <p:cNvSpPr txBox="1"/>
          <p:nvPr/>
        </p:nvSpPr>
        <p:spPr>
          <a:xfrm>
            <a:off x="5394960" y="3090672"/>
            <a:ext cx="5577840" cy="914400"/>
          </a:xfrm>
          <a:prstGeom prst="rect">
            <a:avLst/>
          </a:prstGeom>
          <a:noFill/>
          <a:ln/>
        </p:spPr>
        <p:txBody>
          <a:bodyPr wrap="square" lIns="0" tIns="0" rIns="0" bIns="0" rtlCol="0" anchor="ctr"/>
          <a:lstStyle/>
          <a:p>
            <a:pPr marL="0" indent="0">
              <a:buNone/>
            </a:pPr>
            <a:r>
              <a:rPr lang="en-US" sz="1800" b="1" dirty="0">
                <a:solidFill>
                  <a:schemeClr val="tx2"/>
                </a:solidFill>
                <a:latin typeface="Calibri" pitchFamily="34" charset="0"/>
                <a:ea typeface="Calibri" pitchFamily="34" charset="-122"/>
                <a:cs typeface="Calibri" pitchFamily="34" charset="-120"/>
              </a:rPr>
              <a:t>Momentum in student organizations</a:t>
            </a:r>
            <a:endParaRPr lang="en-US" sz="1800" dirty="0"/>
          </a:p>
          <a:p>
            <a:pPr marL="0" indent="0">
              <a:buNone/>
            </a:pPr>
            <a:r>
              <a:rPr lang="en-US" sz="1400" dirty="0">
                <a:solidFill>
                  <a:schemeClr val="tx1"/>
                </a:solidFill>
                <a:latin typeface="Calibri" pitchFamily="34" charset="0"/>
                <a:ea typeface="Calibri" pitchFamily="34" charset="-122"/>
                <a:cs typeface="Calibri" pitchFamily="34" charset="-120"/>
              </a:rPr>
              <a:t>New and relaunched clubs this fall show students are eager to connect and get more involved at RCC.</a:t>
            </a:r>
            <a:endParaRPr lang="en-US" sz="1800" dirty="0"/>
          </a:p>
          <a:p>
            <a:pPr marL="0" indent="0">
              <a:buNone/>
            </a:pPr>
            <a:endParaRPr lang="en-US" sz="1800" dirty="0"/>
          </a:p>
        </p:txBody>
      </p:sp>
      <p:sp>
        <p:nvSpPr>
          <p:cNvPr id="17" name="Support for undocumented students card"/>
          <p:cNvSpPr/>
          <p:nvPr/>
        </p:nvSpPr>
        <p:spPr>
          <a:xfrm>
            <a:off x="4389120" y="4215384"/>
            <a:ext cx="6675120" cy="1005840"/>
          </a:xfrm>
          <a:prstGeom prst="roundRect">
            <a:avLst>
              <a:gd name="adj" fmla="val 10909"/>
            </a:avLst>
          </a:prstGeom>
          <a:solidFill>
            <a:schemeClr val="bg2"/>
          </a:solidFill>
          <a:ln w="12700">
            <a:solidFill>
              <a:schemeClr val="bg2"/>
            </a:solidFill>
            <a:prstDash val="solid"/>
          </a:ln>
        </p:spPr>
        <p:txBody>
          <a:bodyPr/>
          <a:lstStyle/>
          <a:p>
            <a:endParaRPr lang="en-US"/>
          </a:p>
        </p:txBody>
      </p:sp>
      <p:sp>
        <p:nvSpPr>
          <p:cNvPr id="18" name="Support for undocumented students circle"/>
          <p:cNvSpPr/>
          <p:nvPr/>
        </p:nvSpPr>
        <p:spPr>
          <a:xfrm>
            <a:off x="4572000" y="4370832"/>
            <a:ext cx="694944" cy="694944"/>
          </a:xfrm>
          <a:prstGeom prst="ellipse">
            <a:avLst/>
          </a:prstGeom>
          <a:solidFill>
            <a:schemeClr val="tx2"/>
          </a:solidFill>
          <a:ln w="12700">
            <a:solidFill>
              <a:schemeClr val="tx2"/>
            </a:solidFill>
            <a:prstDash val="solid"/>
          </a:ln>
        </p:spPr>
        <p:txBody>
          <a:bodyPr/>
          <a:lstStyle/>
          <a:p>
            <a:endParaRPr lang="en-US"/>
          </a:p>
        </p:txBody>
      </p:sp>
      <p:pic>
        <p:nvPicPr>
          <p:cNvPr id="19" name="Support for undocumented students icon" descr="Support for undocumented students"/>
          <p:cNvPicPr>
            <a:picLocks noChangeAspect="1"/>
          </p:cNvPicPr>
          <p:nvPr/>
        </p:nvPicPr>
        <p:blipFill>
          <a:blip r:embed="rId5"/>
          <a:stretch>
            <a:fillRect/>
          </a:stretch>
        </p:blipFill>
        <p:spPr>
          <a:xfrm>
            <a:off x="4745736" y="4544568"/>
            <a:ext cx="347472" cy="347472"/>
          </a:xfrm>
          <a:prstGeom prst="rect">
            <a:avLst/>
          </a:prstGeom>
        </p:spPr>
      </p:pic>
      <p:sp>
        <p:nvSpPr>
          <p:cNvPr id="20" name="Support for undocumented students text"/>
          <p:cNvSpPr txBox="1"/>
          <p:nvPr/>
        </p:nvSpPr>
        <p:spPr>
          <a:xfrm>
            <a:off x="5394960" y="4261104"/>
            <a:ext cx="5577840" cy="914400"/>
          </a:xfrm>
          <a:prstGeom prst="rect">
            <a:avLst/>
          </a:prstGeom>
          <a:noFill/>
          <a:ln/>
        </p:spPr>
        <p:txBody>
          <a:bodyPr wrap="square" lIns="0" tIns="0" rIns="0" bIns="0" rtlCol="0" anchor="ctr"/>
          <a:lstStyle/>
          <a:p>
            <a:pPr marL="0" indent="0">
              <a:buNone/>
            </a:pPr>
            <a:r>
              <a:rPr lang="en-US" b="1" dirty="0">
                <a:solidFill>
                  <a:schemeClr val="tx2"/>
                </a:solidFill>
                <a:latin typeface="Calibri" pitchFamily="34" charset="0"/>
                <a:ea typeface="Calibri" pitchFamily="34" charset="-122"/>
                <a:cs typeface="Calibri" pitchFamily="34" charset="-120"/>
              </a:rPr>
              <a:t>Inclusive support for </a:t>
            </a:r>
            <a:r>
              <a:rPr lang="en-US" sz="1800" b="1" dirty="0">
                <a:solidFill>
                  <a:schemeClr val="tx2"/>
                </a:solidFill>
                <a:latin typeface="Calibri" pitchFamily="34" charset="0"/>
                <a:ea typeface="Calibri" pitchFamily="34" charset="-122"/>
                <a:cs typeface="Calibri" pitchFamily="34" charset="-120"/>
              </a:rPr>
              <a:t>students</a:t>
            </a:r>
            <a:endParaRPr lang="en-US" sz="1800" dirty="0"/>
          </a:p>
          <a:p>
            <a:pPr marL="0" indent="0">
              <a:buNone/>
            </a:pPr>
            <a:r>
              <a:rPr lang="en-US" sz="1400" dirty="0">
                <a:solidFill>
                  <a:schemeClr val="tx1"/>
                </a:solidFill>
                <a:latin typeface="Calibri" pitchFamily="34" charset="0"/>
                <a:ea typeface="Calibri" pitchFamily="34" charset="-122"/>
                <a:cs typeface="Calibri" pitchFamily="34" charset="-120"/>
              </a:rPr>
              <a:t>The Student Resource Navigator helps all students with benefits, housing and mental health referrals.</a:t>
            </a:r>
            <a:endParaRPr lang="en-US" sz="1800" dirty="0"/>
          </a:p>
        </p:txBody>
      </p:sp>
      <p:sp>
        <p:nvSpPr>
          <p:cNvPr id="25" name="Slide Number Placeholder 0"/>
          <p:cNvSpPr>
            <a:spLocks noGrp="1"/>
          </p:cNvSpPr>
          <p:nvPr>
            <p:ph type="sldNum" sz="quarter" idx="4294967295"/>
          </p:nvPr>
        </p:nvSpPr>
        <p:spPr>
          <a:xfrm>
            <a:off x="11109960" y="6419088"/>
            <a:ext cx="640080" cy="274320"/>
          </a:xfrm>
          <a:prstGeom prst="rect">
            <a:avLst/>
          </a:prstGeom>
          <a:extLst>
            <a:ext uri="{C572A759-6A51-4108-AA02-DFA0A04FC94B}">
              <ma14:wrappingTextBoxFlag xmlns="" xmlns:ma14="http://schemas.microsoft.com/office/mac/drawingml/2011/main" val="0"/>
            </a:ext>
          </a:extLst>
        </p:spPr>
        <p:txBody>
          <a:bodyPr/>
          <a:lstStyle>
            <a:lvl1pPr>
              <a:defRPr sz="1100">
                <a:solidFill>
                  <a:srgbClr val="FFFFFF"/>
                </a:solidFill>
                <a:latin typeface="Calibri"/>
                <a:ea typeface="Calibri"/>
                <a:cs typeface="Calibri"/>
              </a:defRPr>
            </a:lvl1pPr>
          </a:lstStyle>
          <a:p>
            <a:pPr algn="r"/>
            <a:fld id="{F7021451-1387-4CA6-816F-3879F97B5CBC}" type="slidenum">
              <a:rPr lang="en-US" b="0"/>
              <a:t>6</a:t>
            </a:fld>
            <a:endParaRPr lang="en-US"/>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 7">
    <p:spTree>
      <p:nvGrpSpPr>
        <p:cNvPr id="1" name=""/>
        <p:cNvGrpSpPr/>
        <p:nvPr/>
      </p:nvGrpSpPr>
      <p:grpSpPr>
        <a:xfrm>
          <a:off x="0" y="0"/>
          <a:ext cx="0" cy="0"/>
          <a:chOff x="0" y="0"/>
          <a:chExt cx="0" cy="0"/>
        </a:xfrm>
      </p:grpSpPr>
      <p:sp>
        <p:nvSpPr>
          <p:cNvPr id="2" name="Text 0"/>
          <p:cNvSpPr>
            <a:spLocks noGrp="1"/>
          </p:cNvSpPr>
          <p:nvPr>
            <p:ph type="title" idx="100" hasCustomPrompt="1"/>
          </p:nvPr>
        </p:nvSpPr>
        <p:spPr>
          <a:xfrm>
            <a:off x="1554480" y="566928"/>
            <a:ext cx="9052560" cy="868680"/>
          </a:xfrm>
          <a:prstGeom prst="rect">
            <a:avLst/>
          </a:prstGeom>
          <a:noFill/>
          <a:ln/>
        </p:spPr>
        <p:txBody>
          <a:bodyPr wrap="square" lIns="0" tIns="0" rIns="0" bIns="0" rtlCol="0" anchor="ctr"/>
          <a:lstStyle/>
          <a:p>
            <a:pPr marL="0" indent="0" algn="ctr">
              <a:buNone/>
            </a:pPr>
            <a:r>
              <a:rPr lang="en-US" sz="3800" b="1" dirty="0">
                <a:solidFill>
                  <a:srgbClr val="FFFFFF"/>
                </a:solidFill>
                <a:latin typeface="Calibri" pitchFamily="34" charset="0"/>
                <a:ea typeface="Calibri" pitchFamily="34" charset="-122"/>
                <a:cs typeface="Calibri" pitchFamily="34" charset="-120"/>
              </a:rPr>
              <a:t>Ends 6: Access to Wellness</a:t>
            </a:r>
            <a:endParaRPr lang="en-US" sz="3800" dirty="0"/>
          </a:p>
        </p:txBody>
      </p:sp>
      <p:sp>
        <p:nvSpPr>
          <p:cNvPr id="3" name="Wellness stat 1 card"/>
          <p:cNvSpPr/>
          <p:nvPr/>
        </p:nvSpPr>
        <p:spPr>
          <a:xfrm>
            <a:off x="1097280" y="1874520"/>
            <a:ext cx="2286000" cy="2148840"/>
          </a:xfrm>
          <a:prstGeom prst="roundRect">
            <a:avLst>
              <a:gd name="adj" fmla="val 5106"/>
            </a:avLst>
          </a:prstGeom>
          <a:solidFill>
            <a:schemeClr val="bg2"/>
          </a:solidFill>
          <a:ln w="12700">
            <a:solidFill>
              <a:schemeClr val="bg2"/>
            </a:solidFill>
            <a:prstDash val="solid"/>
          </a:ln>
        </p:spPr>
        <p:txBody>
          <a:bodyPr/>
          <a:lstStyle/>
          <a:p>
            <a:endParaRPr lang="en-US"/>
          </a:p>
        </p:txBody>
      </p:sp>
      <p:sp>
        <p:nvSpPr>
          <p:cNvPr id="4" name="Wellness stat 1 number"/>
          <p:cNvSpPr txBox="1"/>
          <p:nvPr/>
        </p:nvSpPr>
        <p:spPr>
          <a:xfrm>
            <a:off x="1234440" y="2121408"/>
            <a:ext cx="2011680" cy="777240"/>
          </a:xfrm>
          <a:prstGeom prst="rect">
            <a:avLst/>
          </a:prstGeom>
          <a:noFill/>
          <a:ln/>
        </p:spPr>
        <p:txBody>
          <a:bodyPr wrap="square" lIns="0" tIns="0" rIns="0" bIns="0" rtlCol="0" anchor="ctr"/>
          <a:lstStyle/>
          <a:p>
            <a:pPr marL="0" indent="0" algn="ctr">
              <a:buNone/>
            </a:pPr>
            <a:r>
              <a:rPr lang="en-US" sz="4400" b="1" dirty="0">
                <a:solidFill>
                  <a:schemeClr val="tx2"/>
                </a:solidFill>
                <a:latin typeface="Calibri" pitchFamily="34" charset="0"/>
                <a:ea typeface="Calibri" pitchFamily="34" charset="-122"/>
                <a:cs typeface="Calibri" pitchFamily="34" charset="-120"/>
              </a:rPr>
              <a:t>51</a:t>
            </a:r>
            <a:endParaRPr lang="en-US" sz="4400" dirty="0"/>
          </a:p>
        </p:txBody>
      </p:sp>
      <p:sp>
        <p:nvSpPr>
          <p:cNvPr id="5" name="Wellness stat 1 label"/>
          <p:cNvSpPr txBox="1"/>
          <p:nvPr/>
        </p:nvSpPr>
        <p:spPr>
          <a:xfrm>
            <a:off x="1280160" y="2926080"/>
            <a:ext cx="1920240" cy="960120"/>
          </a:xfrm>
          <a:prstGeom prst="rect">
            <a:avLst/>
          </a:prstGeom>
          <a:noFill/>
          <a:ln/>
        </p:spPr>
        <p:txBody>
          <a:bodyPr wrap="square" lIns="0" tIns="0" rIns="0" bIns="0" rtlCol="0" anchor="t"/>
          <a:lstStyle/>
          <a:p>
            <a:pPr marL="0" indent="0" algn="ctr">
              <a:buNone/>
            </a:pPr>
            <a:r>
              <a:rPr lang="en-US" sz="1400" dirty="0">
                <a:solidFill>
                  <a:schemeClr val="tx1"/>
                </a:solidFill>
                <a:latin typeface="Calibri" pitchFamily="34" charset="0"/>
                <a:ea typeface="Calibri" pitchFamily="34" charset="-122"/>
                <a:cs typeface="Calibri" pitchFamily="34" charset="-120"/>
              </a:rPr>
              <a:t>student wellness sessions, Fall 2026 to date</a:t>
            </a:r>
            <a:endParaRPr lang="en-US" sz="1400" dirty="0"/>
          </a:p>
        </p:txBody>
      </p:sp>
      <p:sp>
        <p:nvSpPr>
          <p:cNvPr id="6" name="Wellness stat 2 card"/>
          <p:cNvSpPr/>
          <p:nvPr/>
        </p:nvSpPr>
        <p:spPr>
          <a:xfrm>
            <a:off x="3657600" y="1874520"/>
            <a:ext cx="2286000" cy="2148840"/>
          </a:xfrm>
          <a:prstGeom prst="roundRect">
            <a:avLst>
              <a:gd name="adj" fmla="val 5106"/>
            </a:avLst>
          </a:prstGeom>
          <a:solidFill>
            <a:schemeClr val="bg2"/>
          </a:solidFill>
          <a:ln w="12700">
            <a:solidFill>
              <a:schemeClr val="bg2"/>
            </a:solidFill>
            <a:prstDash val="solid"/>
          </a:ln>
        </p:spPr>
        <p:txBody>
          <a:bodyPr/>
          <a:lstStyle/>
          <a:p>
            <a:endParaRPr lang="en-US"/>
          </a:p>
        </p:txBody>
      </p:sp>
      <p:sp>
        <p:nvSpPr>
          <p:cNvPr id="7" name="Wellness stat 2 number"/>
          <p:cNvSpPr txBox="1"/>
          <p:nvPr/>
        </p:nvSpPr>
        <p:spPr>
          <a:xfrm>
            <a:off x="3794760" y="2121408"/>
            <a:ext cx="2011680" cy="777240"/>
          </a:xfrm>
          <a:prstGeom prst="rect">
            <a:avLst/>
          </a:prstGeom>
          <a:noFill/>
          <a:ln/>
        </p:spPr>
        <p:txBody>
          <a:bodyPr wrap="square" lIns="0" tIns="0" rIns="0" bIns="0" rtlCol="0" anchor="ctr"/>
          <a:lstStyle/>
          <a:p>
            <a:pPr marL="0" indent="0" algn="ctr">
              <a:buNone/>
            </a:pPr>
            <a:r>
              <a:rPr lang="en-US" sz="4400" b="1" dirty="0">
                <a:solidFill>
                  <a:schemeClr val="tx2"/>
                </a:solidFill>
                <a:latin typeface="Calibri" pitchFamily="34" charset="0"/>
                <a:ea typeface="Calibri" pitchFamily="34" charset="-122"/>
                <a:cs typeface="Calibri" pitchFamily="34" charset="-120"/>
              </a:rPr>
              <a:t>+182%</a:t>
            </a:r>
            <a:endParaRPr lang="en-US" sz="4400" dirty="0"/>
          </a:p>
        </p:txBody>
      </p:sp>
      <p:sp>
        <p:nvSpPr>
          <p:cNvPr id="8" name="Wellness stat 2 label"/>
          <p:cNvSpPr txBox="1"/>
          <p:nvPr/>
        </p:nvSpPr>
        <p:spPr>
          <a:xfrm>
            <a:off x="3840480" y="2926080"/>
            <a:ext cx="1920240" cy="960120"/>
          </a:xfrm>
          <a:prstGeom prst="rect">
            <a:avLst/>
          </a:prstGeom>
          <a:noFill/>
          <a:ln/>
        </p:spPr>
        <p:txBody>
          <a:bodyPr wrap="square" lIns="0" tIns="0" rIns="0" bIns="0" rtlCol="0" anchor="t"/>
          <a:lstStyle/>
          <a:p>
            <a:pPr marL="0" indent="0" algn="ctr">
              <a:buNone/>
            </a:pPr>
            <a:r>
              <a:rPr lang="en-US" sz="1400" dirty="0">
                <a:latin typeface="Calibri" pitchFamily="34" charset="0"/>
                <a:ea typeface="Calibri" pitchFamily="34" charset="-122"/>
                <a:cs typeface="Calibri" pitchFamily="34" charset="-120"/>
              </a:rPr>
              <a:t>Increase in </a:t>
            </a:r>
            <a:r>
              <a:rPr lang="en-US" sz="1400" dirty="0">
                <a:solidFill>
                  <a:schemeClr val="tx1"/>
                </a:solidFill>
                <a:latin typeface="Calibri" pitchFamily="34" charset="0"/>
                <a:ea typeface="Calibri" pitchFamily="34" charset="-122"/>
                <a:cs typeface="Calibri" pitchFamily="34" charset="-120"/>
              </a:rPr>
              <a:t>use of Wellness Services this fall to date</a:t>
            </a:r>
            <a:endParaRPr lang="en-US" sz="1400" dirty="0"/>
          </a:p>
        </p:txBody>
      </p:sp>
      <p:sp>
        <p:nvSpPr>
          <p:cNvPr id="9" name="Wellness stat 3 card"/>
          <p:cNvSpPr/>
          <p:nvPr/>
        </p:nvSpPr>
        <p:spPr>
          <a:xfrm>
            <a:off x="6217920" y="1874520"/>
            <a:ext cx="2286000" cy="2148840"/>
          </a:xfrm>
          <a:prstGeom prst="roundRect">
            <a:avLst>
              <a:gd name="adj" fmla="val 5106"/>
            </a:avLst>
          </a:prstGeom>
          <a:solidFill>
            <a:schemeClr val="bg2"/>
          </a:solidFill>
          <a:ln w="12700">
            <a:solidFill>
              <a:schemeClr val="bg2"/>
            </a:solidFill>
            <a:prstDash val="solid"/>
          </a:ln>
        </p:spPr>
        <p:txBody>
          <a:bodyPr/>
          <a:lstStyle/>
          <a:p>
            <a:endParaRPr lang="en-US"/>
          </a:p>
        </p:txBody>
      </p:sp>
      <p:sp>
        <p:nvSpPr>
          <p:cNvPr id="10" name="Wellness stat 3 number"/>
          <p:cNvSpPr txBox="1"/>
          <p:nvPr/>
        </p:nvSpPr>
        <p:spPr>
          <a:xfrm>
            <a:off x="6355080" y="2121408"/>
            <a:ext cx="2011680" cy="777240"/>
          </a:xfrm>
          <a:prstGeom prst="rect">
            <a:avLst/>
          </a:prstGeom>
          <a:noFill/>
          <a:ln/>
        </p:spPr>
        <p:txBody>
          <a:bodyPr wrap="square" lIns="0" tIns="0" rIns="0" bIns="0" rtlCol="0" anchor="ctr"/>
          <a:lstStyle/>
          <a:p>
            <a:pPr marL="0" indent="0" algn="ctr">
              <a:buNone/>
            </a:pPr>
            <a:r>
              <a:rPr lang="en-US" sz="4400" b="1" dirty="0">
                <a:solidFill>
                  <a:schemeClr val="tx2"/>
                </a:solidFill>
                <a:latin typeface="Calibri" pitchFamily="34" charset="0"/>
                <a:ea typeface="Calibri" pitchFamily="34" charset="-122"/>
                <a:cs typeface="Calibri" pitchFamily="34" charset="-120"/>
              </a:rPr>
              <a:t>100+</a:t>
            </a:r>
            <a:endParaRPr lang="en-US" sz="4400" dirty="0"/>
          </a:p>
        </p:txBody>
      </p:sp>
      <p:sp>
        <p:nvSpPr>
          <p:cNvPr id="11" name="Wellness stat 3 label"/>
          <p:cNvSpPr txBox="1"/>
          <p:nvPr/>
        </p:nvSpPr>
        <p:spPr>
          <a:xfrm>
            <a:off x="6400800" y="2926080"/>
            <a:ext cx="1920240" cy="960120"/>
          </a:xfrm>
          <a:prstGeom prst="rect">
            <a:avLst/>
          </a:prstGeom>
          <a:noFill/>
          <a:ln/>
        </p:spPr>
        <p:txBody>
          <a:bodyPr wrap="square" lIns="0" tIns="0" rIns="0" bIns="0" rtlCol="0" anchor="t"/>
          <a:lstStyle/>
          <a:p>
            <a:pPr marL="0" indent="0" algn="ctr">
              <a:buNone/>
            </a:pPr>
            <a:r>
              <a:rPr lang="en-US" sz="1400" dirty="0">
                <a:solidFill>
                  <a:schemeClr val="tx1"/>
                </a:solidFill>
                <a:latin typeface="Calibri" pitchFamily="34" charset="0"/>
                <a:ea typeface="Calibri" pitchFamily="34" charset="-122"/>
                <a:cs typeface="Calibri" pitchFamily="34" charset="-120"/>
              </a:rPr>
              <a:t>students engaged by Mental Health Ambassador outreach tables</a:t>
            </a:r>
            <a:endParaRPr lang="en-US" sz="1400" dirty="0"/>
          </a:p>
        </p:txBody>
      </p:sp>
      <p:sp>
        <p:nvSpPr>
          <p:cNvPr id="12" name="Wellness stat 4 card"/>
          <p:cNvSpPr/>
          <p:nvPr/>
        </p:nvSpPr>
        <p:spPr>
          <a:xfrm>
            <a:off x="8778240" y="1874520"/>
            <a:ext cx="2286000" cy="2148840"/>
          </a:xfrm>
          <a:prstGeom prst="roundRect">
            <a:avLst>
              <a:gd name="adj" fmla="val 5106"/>
            </a:avLst>
          </a:prstGeom>
          <a:solidFill>
            <a:schemeClr val="bg2"/>
          </a:solidFill>
          <a:ln w="12700">
            <a:solidFill>
              <a:schemeClr val="bg2"/>
            </a:solidFill>
            <a:prstDash val="solid"/>
          </a:ln>
        </p:spPr>
        <p:txBody>
          <a:bodyPr/>
          <a:lstStyle/>
          <a:p>
            <a:endParaRPr lang="en-US"/>
          </a:p>
        </p:txBody>
      </p:sp>
      <p:sp>
        <p:nvSpPr>
          <p:cNvPr id="13" name="Wellness stat 4 number"/>
          <p:cNvSpPr txBox="1"/>
          <p:nvPr/>
        </p:nvSpPr>
        <p:spPr>
          <a:xfrm>
            <a:off x="8915400" y="2121408"/>
            <a:ext cx="2011680" cy="777240"/>
          </a:xfrm>
          <a:prstGeom prst="rect">
            <a:avLst/>
          </a:prstGeom>
          <a:noFill/>
          <a:ln/>
        </p:spPr>
        <p:txBody>
          <a:bodyPr wrap="square" lIns="0" tIns="0" rIns="0" bIns="0" rtlCol="0" anchor="ctr"/>
          <a:lstStyle/>
          <a:p>
            <a:pPr marL="0" indent="0" algn="ctr">
              <a:buNone/>
            </a:pPr>
            <a:r>
              <a:rPr lang="en-US" sz="4400" b="1" dirty="0">
                <a:solidFill>
                  <a:schemeClr val="tx2"/>
                </a:solidFill>
                <a:latin typeface="Calibri" pitchFamily="34" charset="0"/>
                <a:ea typeface="Calibri" pitchFamily="34" charset="-122"/>
                <a:cs typeface="Calibri" pitchFamily="34" charset="-120"/>
              </a:rPr>
              <a:t>50</a:t>
            </a:r>
            <a:endParaRPr lang="en-US" sz="4400" dirty="0"/>
          </a:p>
        </p:txBody>
      </p:sp>
      <p:sp>
        <p:nvSpPr>
          <p:cNvPr id="14" name="Wellness stat 4 label"/>
          <p:cNvSpPr txBox="1"/>
          <p:nvPr/>
        </p:nvSpPr>
        <p:spPr>
          <a:xfrm>
            <a:off x="8961120" y="2926080"/>
            <a:ext cx="1920240" cy="960120"/>
          </a:xfrm>
          <a:prstGeom prst="rect">
            <a:avLst/>
          </a:prstGeom>
          <a:noFill/>
          <a:ln/>
        </p:spPr>
        <p:txBody>
          <a:bodyPr wrap="square" lIns="0" tIns="0" rIns="0" bIns="0" rtlCol="0" anchor="t"/>
          <a:lstStyle/>
          <a:p>
            <a:pPr marL="0" indent="0" algn="ctr">
              <a:buNone/>
            </a:pPr>
            <a:r>
              <a:rPr lang="en-US" sz="1400" dirty="0">
                <a:solidFill>
                  <a:schemeClr val="tx1"/>
                </a:solidFill>
                <a:latin typeface="Calibri" pitchFamily="34" charset="0"/>
                <a:ea typeface="Calibri" pitchFamily="34" charset="-122"/>
                <a:cs typeface="Calibri" pitchFamily="34" charset="-120"/>
              </a:rPr>
              <a:t>Mental Health First Aid Campus Initiative (ICCB grant) </a:t>
            </a:r>
            <a:r>
              <a:rPr lang="en-US" sz="1400" dirty="0">
                <a:latin typeface="Calibri" pitchFamily="34" charset="0"/>
                <a:ea typeface="Calibri" pitchFamily="34" charset="-122"/>
                <a:cs typeface="Calibri" pitchFamily="34" charset="-120"/>
              </a:rPr>
              <a:t>to certify Faculty, Staff and Students by June 2026</a:t>
            </a:r>
            <a:endParaRPr lang="en-US" sz="1400" dirty="0"/>
          </a:p>
        </p:txBody>
      </p:sp>
      <p:sp>
        <p:nvSpPr>
          <p:cNvPr id="15" name="Programs banner"/>
          <p:cNvSpPr/>
          <p:nvPr/>
        </p:nvSpPr>
        <p:spPr>
          <a:xfrm>
            <a:off x="1097280" y="4206240"/>
            <a:ext cx="9966960" cy="1005840"/>
          </a:xfrm>
          <a:prstGeom prst="roundRect">
            <a:avLst>
              <a:gd name="adj" fmla="val 10909"/>
            </a:avLst>
          </a:prstGeom>
          <a:solidFill>
            <a:schemeClr val="tx2"/>
          </a:solidFill>
          <a:ln w="12700">
            <a:solidFill>
              <a:schemeClr val="tx2"/>
            </a:solidFill>
            <a:prstDash val="solid"/>
          </a:ln>
        </p:spPr>
        <p:txBody>
          <a:bodyPr/>
          <a:lstStyle/>
          <a:p>
            <a:endParaRPr lang="en-US"/>
          </a:p>
        </p:txBody>
      </p:sp>
      <p:sp>
        <p:nvSpPr>
          <p:cNvPr id="16" name="Programs circle"/>
          <p:cNvSpPr/>
          <p:nvPr/>
        </p:nvSpPr>
        <p:spPr>
          <a:xfrm>
            <a:off x="1280160" y="4361688"/>
            <a:ext cx="694944" cy="694944"/>
          </a:xfrm>
          <a:prstGeom prst="ellipse">
            <a:avLst/>
          </a:prstGeom>
          <a:solidFill>
            <a:schemeClr val="bg1"/>
          </a:solidFill>
          <a:ln w="12700">
            <a:solidFill>
              <a:schemeClr val="bg1"/>
            </a:solidFill>
            <a:prstDash val="solid"/>
          </a:ln>
        </p:spPr>
        <p:txBody>
          <a:bodyPr/>
          <a:lstStyle/>
          <a:p>
            <a:endParaRPr lang="en-US"/>
          </a:p>
        </p:txBody>
      </p:sp>
      <p:pic>
        <p:nvPicPr>
          <p:cNvPr id="17" name="Programs icon" descr="Programs"/>
          <p:cNvPicPr>
            <a:picLocks noChangeAspect="1"/>
          </p:cNvPicPr>
          <p:nvPr/>
        </p:nvPicPr>
        <p:blipFill>
          <a:blip r:embed="rId3"/>
          <a:stretch>
            <a:fillRect/>
          </a:stretch>
        </p:blipFill>
        <p:spPr>
          <a:xfrm>
            <a:off x="1453896" y="4535424"/>
            <a:ext cx="347472" cy="347472"/>
          </a:xfrm>
          <a:prstGeom prst="rect">
            <a:avLst/>
          </a:prstGeom>
        </p:spPr>
      </p:pic>
      <p:sp>
        <p:nvSpPr>
          <p:cNvPr id="18" name="Programs text"/>
          <p:cNvSpPr txBox="1"/>
          <p:nvPr/>
        </p:nvSpPr>
        <p:spPr>
          <a:xfrm>
            <a:off x="2194560" y="4251960"/>
            <a:ext cx="8686800" cy="914400"/>
          </a:xfrm>
          <a:prstGeom prst="rect">
            <a:avLst/>
          </a:prstGeom>
          <a:noFill/>
          <a:ln/>
        </p:spPr>
        <p:txBody>
          <a:bodyPr wrap="square" lIns="0" tIns="0" rIns="0" bIns="0" rtlCol="0" anchor="ctr"/>
          <a:lstStyle/>
          <a:p>
            <a:pPr marL="0" indent="0">
              <a:buNone/>
            </a:pPr>
            <a:r>
              <a:rPr lang="en-US" sz="2000" b="1" dirty="0">
                <a:solidFill>
                  <a:schemeClr val="bg1"/>
                </a:solidFill>
                <a:latin typeface="Calibri" pitchFamily="34" charset="0"/>
                <a:ea typeface="Calibri" pitchFamily="34" charset="-122"/>
                <a:cs typeface="Calibri" pitchFamily="34" charset="-120"/>
              </a:rPr>
              <a:t>Seven mental health programs and engagements are scheduled this fall, building a Campus of Care at RCC</a:t>
            </a:r>
            <a:endParaRPr lang="en-US" sz="2000" dirty="0"/>
          </a:p>
        </p:txBody>
      </p:sp>
      <p:sp>
        <p:nvSpPr>
          <p:cNvPr id="25" name="Slide Number Placeholder 0"/>
          <p:cNvSpPr>
            <a:spLocks noGrp="1"/>
          </p:cNvSpPr>
          <p:nvPr>
            <p:ph type="sldNum" sz="quarter" idx="4294967295"/>
          </p:nvPr>
        </p:nvSpPr>
        <p:spPr>
          <a:xfrm>
            <a:off x="11109960" y="6419088"/>
            <a:ext cx="640080" cy="274320"/>
          </a:xfrm>
          <a:prstGeom prst="rect">
            <a:avLst/>
          </a:prstGeom>
          <a:extLst>
            <a:ext uri="{C572A759-6A51-4108-AA02-DFA0A04FC94B}">
              <ma14:wrappingTextBoxFlag xmlns="" xmlns:ma14="http://schemas.microsoft.com/office/mac/drawingml/2011/main" val="0"/>
            </a:ext>
          </a:extLst>
        </p:spPr>
        <p:txBody>
          <a:bodyPr/>
          <a:lstStyle>
            <a:lvl1pPr>
              <a:defRPr sz="1100">
                <a:solidFill>
                  <a:srgbClr val="FFFFFF"/>
                </a:solidFill>
                <a:latin typeface="Calibri"/>
                <a:ea typeface="Calibri"/>
                <a:cs typeface="Calibri"/>
              </a:defRPr>
            </a:lvl1pPr>
          </a:lstStyle>
          <a:p>
            <a:pPr algn="r"/>
            <a:fld id="{F7021451-1387-4CA6-816F-3879F97B5CBC}" type="slidenum">
              <a:rPr lang="en-US" b="0"/>
              <a:t>7</a:t>
            </a:fld>
            <a:endParaRPr lang="en-US"/>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 8">
    <p:spTree>
      <p:nvGrpSpPr>
        <p:cNvPr id="1" name=""/>
        <p:cNvGrpSpPr/>
        <p:nvPr/>
      </p:nvGrpSpPr>
      <p:grpSpPr>
        <a:xfrm>
          <a:off x="0" y="0"/>
          <a:ext cx="0" cy="0"/>
          <a:chOff x="0" y="0"/>
          <a:chExt cx="0" cy="0"/>
        </a:xfrm>
      </p:grpSpPr>
      <p:sp>
        <p:nvSpPr>
          <p:cNvPr id="2" name="Text 0"/>
          <p:cNvSpPr>
            <a:spLocks noGrp="1"/>
          </p:cNvSpPr>
          <p:nvPr>
            <p:ph type="title" idx="100" hasCustomPrompt="1"/>
          </p:nvPr>
        </p:nvSpPr>
        <p:spPr>
          <a:xfrm>
            <a:off x="1554480" y="566928"/>
            <a:ext cx="9052560" cy="868680"/>
          </a:xfrm>
          <a:prstGeom prst="rect">
            <a:avLst/>
          </a:prstGeom>
          <a:noFill/>
          <a:ln/>
        </p:spPr>
        <p:txBody>
          <a:bodyPr wrap="square" lIns="0" tIns="0" rIns="0" bIns="0" rtlCol="0" anchor="ctr"/>
          <a:lstStyle/>
          <a:p>
            <a:pPr marL="0" indent="0" algn="ctr">
              <a:buNone/>
            </a:pPr>
            <a:r>
              <a:rPr lang="en-US" sz="3800" b="1" dirty="0">
                <a:solidFill>
                  <a:srgbClr val="FFFFFF"/>
                </a:solidFill>
                <a:latin typeface="Calibri" pitchFamily="34" charset="0"/>
                <a:ea typeface="Calibri" pitchFamily="34" charset="-122"/>
                <a:cs typeface="Calibri" pitchFamily="34" charset="-120"/>
              </a:rPr>
              <a:t>Ends 9: Affordability</a:t>
            </a:r>
            <a:endParaRPr lang="en-US" sz="3800" dirty="0"/>
          </a:p>
        </p:txBody>
      </p:sp>
      <p:sp>
        <p:nvSpPr>
          <p:cNvPr id="3" name="Aid stat 1 card"/>
          <p:cNvSpPr/>
          <p:nvPr/>
        </p:nvSpPr>
        <p:spPr>
          <a:xfrm>
            <a:off x="1097280" y="1874520"/>
            <a:ext cx="3200400" cy="1920240"/>
          </a:xfrm>
          <a:prstGeom prst="roundRect">
            <a:avLst>
              <a:gd name="adj" fmla="val 5714"/>
            </a:avLst>
          </a:prstGeom>
          <a:solidFill>
            <a:schemeClr val="bg2"/>
          </a:solidFill>
          <a:ln w="12700">
            <a:solidFill>
              <a:schemeClr val="bg2"/>
            </a:solidFill>
            <a:prstDash val="solid"/>
          </a:ln>
        </p:spPr>
        <p:txBody>
          <a:bodyPr/>
          <a:lstStyle/>
          <a:p>
            <a:endParaRPr lang="en-US"/>
          </a:p>
        </p:txBody>
      </p:sp>
      <p:sp>
        <p:nvSpPr>
          <p:cNvPr id="4" name="Aid stat 1 number"/>
          <p:cNvSpPr txBox="1"/>
          <p:nvPr/>
        </p:nvSpPr>
        <p:spPr>
          <a:xfrm>
            <a:off x="1234440" y="2212848"/>
            <a:ext cx="2926080" cy="822960"/>
          </a:xfrm>
          <a:prstGeom prst="rect">
            <a:avLst/>
          </a:prstGeom>
          <a:noFill/>
          <a:ln/>
        </p:spPr>
        <p:txBody>
          <a:bodyPr wrap="square" lIns="0" tIns="0" rIns="0" bIns="0" rtlCol="0" anchor="ctr"/>
          <a:lstStyle/>
          <a:p>
            <a:pPr marL="0" indent="0" algn="ctr">
              <a:buNone/>
            </a:pPr>
            <a:r>
              <a:rPr lang="en-US" sz="4800" b="1" dirty="0">
                <a:solidFill>
                  <a:schemeClr val="tx2"/>
                </a:solidFill>
                <a:latin typeface="Calibri" pitchFamily="34" charset="0"/>
                <a:ea typeface="Calibri" pitchFamily="34" charset="-122"/>
                <a:cs typeface="Calibri" pitchFamily="34" charset="-120"/>
              </a:rPr>
              <a:t>2,753</a:t>
            </a:r>
            <a:endParaRPr lang="en-US" sz="4800" dirty="0"/>
          </a:p>
        </p:txBody>
      </p:sp>
      <p:sp>
        <p:nvSpPr>
          <p:cNvPr id="5" name="Aid stat 1 label"/>
          <p:cNvSpPr txBox="1"/>
          <p:nvPr/>
        </p:nvSpPr>
        <p:spPr>
          <a:xfrm>
            <a:off x="1280160" y="3063240"/>
            <a:ext cx="2834640" cy="594360"/>
          </a:xfrm>
          <a:prstGeom prst="rect">
            <a:avLst/>
          </a:prstGeom>
          <a:noFill/>
          <a:ln/>
        </p:spPr>
        <p:txBody>
          <a:bodyPr wrap="square" lIns="0" tIns="0" rIns="0" bIns="0" rtlCol="0" anchor="t"/>
          <a:lstStyle/>
          <a:p>
            <a:pPr marL="0" indent="0" algn="ctr">
              <a:buNone/>
            </a:pPr>
            <a:r>
              <a:rPr lang="en-US" sz="1600" dirty="0">
                <a:solidFill>
                  <a:schemeClr val="tx1"/>
                </a:solidFill>
                <a:latin typeface="Calibri" pitchFamily="34" charset="0"/>
                <a:ea typeface="Calibri" pitchFamily="34" charset="-122"/>
                <a:cs typeface="Calibri" pitchFamily="34" charset="-120"/>
              </a:rPr>
              <a:t>students submitted a 2026-27 FAFSA</a:t>
            </a:r>
            <a:endParaRPr lang="en-US" sz="1600" dirty="0"/>
          </a:p>
        </p:txBody>
      </p:sp>
      <p:sp>
        <p:nvSpPr>
          <p:cNvPr id="6" name="Aid stat 2 card"/>
          <p:cNvSpPr/>
          <p:nvPr/>
        </p:nvSpPr>
        <p:spPr>
          <a:xfrm>
            <a:off x="4480560" y="1874520"/>
            <a:ext cx="3200400" cy="1920240"/>
          </a:xfrm>
          <a:prstGeom prst="roundRect">
            <a:avLst>
              <a:gd name="adj" fmla="val 5714"/>
            </a:avLst>
          </a:prstGeom>
          <a:solidFill>
            <a:schemeClr val="bg2"/>
          </a:solidFill>
          <a:ln w="12700">
            <a:solidFill>
              <a:schemeClr val="bg2"/>
            </a:solidFill>
            <a:prstDash val="solid"/>
          </a:ln>
        </p:spPr>
        <p:txBody>
          <a:bodyPr/>
          <a:lstStyle/>
          <a:p>
            <a:endParaRPr lang="en-US"/>
          </a:p>
        </p:txBody>
      </p:sp>
      <p:sp>
        <p:nvSpPr>
          <p:cNvPr id="7" name="Aid stat 2 number"/>
          <p:cNvSpPr txBox="1"/>
          <p:nvPr/>
        </p:nvSpPr>
        <p:spPr>
          <a:xfrm>
            <a:off x="4617720" y="2212848"/>
            <a:ext cx="2926080" cy="822960"/>
          </a:xfrm>
          <a:prstGeom prst="rect">
            <a:avLst/>
          </a:prstGeom>
          <a:noFill/>
          <a:ln/>
        </p:spPr>
        <p:txBody>
          <a:bodyPr wrap="square" lIns="0" tIns="0" rIns="0" bIns="0" rtlCol="0" anchor="ctr"/>
          <a:lstStyle/>
          <a:p>
            <a:pPr marL="0" indent="0" algn="ctr">
              <a:buNone/>
            </a:pPr>
            <a:r>
              <a:rPr lang="en-US" sz="4800" b="1" dirty="0">
                <a:solidFill>
                  <a:schemeClr val="tx2"/>
                </a:solidFill>
                <a:latin typeface="Calibri" pitchFamily="34" charset="0"/>
                <a:ea typeface="Calibri" pitchFamily="34" charset="-122"/>
                <a:cs typeface="Calibri" pitchFamily="34" charset="-120"/>
              </a:rPr>
              <a:t>1,897</a:t>
            </a:r>
            <a:endParaRPr lang="en-US" sz="4800" dirty="0"/>
          </a:p>
        </p:txBody>
      </p:sp>
      <p:sp>
        <p:nvSpPr>
          <p:cNvPr id="8" name="Aid stat 2 label"/>
          <p:cNvSpPr txBox="1"/>
          <p:nvPr/>
        </p:nvSpPr>
        <p:spPr>
          <a:xfrm>
            <a:off x="4663440" y="3063240"/>
            <a:ext cx="2834640" cy="594360"/>
          </a:xfrm>
          <a:prstGeom prst="rect">
            <a:avLst/>
          </a:prstGeom>
          <a:noFill/>
          <a:ln/>
        </p:spPr>
        <p:txBody>
          <a:bodyPr wrap="square" lIns="0" tIns="0" rIns="0" bIns="0" rtlCol="0" anchor="t"/>
          <a:lstStyle/>
          <a:p>
            <a:pPr marL="0" indent="0" algn="ctr">
              <a:buNone/>
            </a:pPr>
            <a:r>
              <a:rPr lang="en-US" sz="1600" dirty="0">
                <a:solidFill>
                  <a:schemeClr val="tx1"/>
                </a:solidFill>
                <a:latin typeface="Calibri" pitchFamily="34" charset="0"/>
                <a:ea typeface="Calibri" pitchFamily="34" charset="-122"/>
                <a:cs typeface="Calibri" pitchFamily="34" charset="-120"/>
              </a:rPr>
              <a:t>are Pell eligible, about 69%</a:t>
            </a:r>
            <a:endParaRPr lang="en-US" sz="1600" dirty="0"/>
          </a:p>
        </p:txBody>
      </p:sp>
      <p:sp>
        <p:nvSpPr>
          <p:cNvPr id="9" name="Aid stat 3 card"/>
          <p:cNvSpPr/>
          <p:nvPr/>
        </p:nvSpPr>
        <p:spPr>
          <a:xfrm>
            <a:off x="7863840" y="1874520"/>
            <a:ext cx="3200400" cy="1920240"/>
          </a:xfrm>
          <a:prstGeom prst="roundRect">
            <a:avLst>
              <a:gd name="adj" fmla="val 5714"/>
            </a:avLst>
          </a:prstGeom>
          <a:solidFill>
            <a:schemeClr val="bg2"/>
          </a:solidFill>
          <a:ln w="12700">
            <a:solidFill>
              <a:schemeClr val="bg2"/>
            </a:solidFill>
            <a:prstDash val="solid"/>
          </a:ln>
        </p:spPr>
        <p:txBody>
          <a:bodyPr/>
          <a:lstStyle/>
          <a:p>
            <a:endParaRPr lang="en-US"/>
          </a:p>
        </p:txBody>
      </p:sp>
      <p:sp>
        <p:nvSpPr>
          <p:cNvPr id="10" name="Aid stat 3 number"/>
          <p:cNvSpPr txBox="1"/>
          <p:nvPr/>
        </p:nvSpPr>
        <p:spPr>
          <a:xfrm>
            <a:off x="8001000" y="2212848"/>
            <a:ext cx="2926080" cy="822960"/>
          </a:xfrm>
          <a:prstGeom prst="rect">
            <a:avLst/>
          </a:prstGeom>
          <a:noFill/>
          <a:ln/>
        </p:spPr>
        <p:txBody>
          <a:bodyPr wrap="square" lIns="0" tIns="0" rIns="0" bIns="0" rtlCol="0" anchor="ctr"/>
          <a:lstStyle/>
          <a:p>
            <a:pPr marL="0" indent="0" algn="ctr">
              <a:buNone/>
            </a:pPr>
            <a:r>
              <a:rPr lang="en-US" sz="4800" b="1" dirty="0">
                <a:solidFill>
                  <a:schemeClr val="tx2"/>
                </a:solidFill>
                <a:latin typeface="Calibri" pitchFamily="34" charset="0"/>
                <a:ea typeface="Calibri" pitchFamily="34" charset="-122"/>
                <a:cs typeface="Calibri" pitchFamily="34" charset="-120"/>
              </a:rPr>
              <a:t>$1.65M</a:t>
            </a:r>
            <a:endParaRPr lang="en-US" sz="4800" dirty="0"/>
          </a:p>
        </p:txBody>
      </p:sp>
      <p:sp>
        <p:nvSpPr>
          <p:cNvPr id="11" name="Aid stat 3 label"/>
          <p:cNvSpPr txBox="1"/>
          <p:nvPr/>
        </p:nvSpPr>
        <p:spPr>
          <a:xfrm>
            <a:off x="8046720" y="3063240"/>
            <a:ext cx="2834640" cy="594360"/>
          </a:xfrm>
          <a:prstGeom prst="rect">
            <a:avLst/>
          </a:prstGeom>
          <a:noFill/>
          <a:ln/>
        </p:spPr>
        <p:txBody>
          <a:bodyPr wrap="square" lIns="0" tIns="0" rIns="0" bIns="0" rtlCol="0" anchor="t"/>
          <a:lstStyle/>
          <a:p>
            <a:pPr marL="0" indent="0" algn="ctr">
              <a:buNone/>
            </a:pPr>
            <a:r>
              <a:rPr lang="en-US" sz="1600" dirty="0">
                <a:solidFill>
                  <a:schemeClr val="tx1"/>
                </a:solidFill>
                <a:latin typeface="Calibri" pitchFamily="34" charset="0"/>
                <a:ea typeface="Calibri" pitchFamily="34" charset="-122"/>
                <a:cs typeface="Calibri" pitchFamily="34" charset="-120"/>
              </a:rPr>
              <a:t>in scholarships awarded through the RCC Foundation</a:t>
            </a:r>
            <a:endParaRPr lang="en-US" sz="1600" dirty="0"/>
          </a:p>
        </p:txBody>
      </p:sp>
      <p:sp>
        <p:nvSpPr>
          <p:cNvPr id="12" name="Navigator card"/>
          <p:cNvSpPr/>
          <p:nvPr/>
        </p:nvSpPr>
        <p:spPr>
          <a:xfrm>
            <a:off x="1097280" y="3977640"/>
            <a:ext cx="4892040" cy="1234440"/>
          </a:xfrm>
          <a:prstGeom prst="roundRect">
            <a:avLst>
              <a:gd name="adj" fmla="val 8889"/>
            </a:avLst>
          </a:prstGeom>
          <a:solidFill>
            <a:schemeClr val="bg2"/>
          </a:solidFill>
          <a:ln w="12700">
            <a:solidFill>
              <a:schemeClr val="bg2"/>
            </a:solidFill>
            <a:prstDash val="solid"/>
          </a:ln>
        </p:spPr>
        <p:txBody>
          <a:bodyPr/>
          <a:lstStyle/>
          <a:p>
            <a:endParaRPr lang="en-US"/>
          </a:p>
        </p:txBody>
      </p:sp>
      <p:sp>
        <p:nvSpPr>
          <p:cNvPr id="13" name="Navigator circle"/>
          <p:cNvSpPr/>
          <p:nvPr/>
        </p:nvSpPr>
        <p:spPr>
          <a:xfrm>
            <a:off x="1280160" y="4251960"/>
            <a:ext cx="685800" cy="685800"/>
          </a:xfrm>
          <a:prstGeom prst="ellipse">
            <a:avLst/>
          </a:prstGeom>
          <a:solidFill>
            <a:schemeClr val="tx2"/>
          </a:solidFill>
          <a:ln w="12700">
            <a:solidFill>
              <a:schemeClr val="tx2"/>
            </a:solidFill>
            <a:prstDash val="solid"/>
          </a:ln>
        </p:spPr>
        <p:txBody>
          <a:bodyPr/>
          <a:lstStyle/>
          <a:p>
            <a:endParaRPr lang="en-US"/>
          </a:p>
        </p:txBody>
      </p:sp>
      <p:pic>
        <p:nvPicPr>
          <p:cNvPr id="14" name="Navigator icon" descr="Navigator"/>
          <p:cNvPicPr>
            <a:picLocks noChangeAspect="1"/>
          </p:cNvPicPr>
          <p:nvPr/>
        </p:nvPicPr>
        <p:blipFill>
          <a:blip r:embed="rId3"/>
          <a:stretch>
            <a:fillRect/>
          </a:stretch>
        </p:blipFill>
        <p:spPr>
          <a:xfrm>
            <a:off x="1451610" y="4423410"/>
            <a:ext cx="342900" cy="342900"/>
          </a:xfrm>
          <a:prstGeom prst="rect">
            <a:avLst/>
          </a:prstGeom>
        </p:spPr>
      </p:pic>
      <p:sp>
        <p:nvSpPr>
          <p:cNvPr id="15" name="Navigator text"/>
          <p:cNvSpPr txBox="1"/>
          <p:nvPr/>
        </p:nvSpPr>
        <p:spPr>
          <a:xfrm>
            <a:off x="2148840" y="4023360"/>
            <a:ext cx="3749040" cy="1143000"/>
          </a:xfrm>
          <a:prstGeom prst="rect">
            <a:avLst/>
          </a:prstGeom>
          <a:noFill/>
          <a:ln/>
        </p:spPr>
        <p:txBody>
          <a:bodyPr wrap="square" lIns="0" tIns="0" rIns="0" bIns="0" rtlCol="0" anchor="ctr"/>
          <a:lstStyle/>
          <a:p>
            <a:pPr marL="0" indent="0">
              <a:buNone/>
            </a:pPr>
            <a:r>
              <a:rPr lang="en-US" sz="2000" b="1" dirty="0">
                <a:solidFill>
                  <a:srgbClr val="1C3E6E"/>
                </a:solidFill>
                <a:latin typeface="Calibri" pitchFamily="34" charset="0"/>
                <a:ea typeface="Calibri" pitchFamily="34" charset="-122"/>
                <a:cs typeface="Calibri" pitchFamily="34" charset="-120"/>
              </a:rPr>
              <a:t>50 students </a:t>
            </a:r>
            <a:r>
              <a:rPr lang="en-US" sz="2000" dirty="0">
                <a:solidFill>
                  <a:srgbClr val="1C3E6E"/>
                </a:solidFill>
                <a:latin typeface="Calibri" pitchFamily="34" charset="0"/>
                <a:ea typeface="Calibri" pitchFamily="34" charset="-122"/>
                <a:cs typeface="Calibri" pitchFamily="34" charset="-120"/>
              </a:rPr>
              <a:t>received laptops or bill-pay help from the Student Resource Navigator so far in 2026</a:t>
            </a:r>
            <a:r>
              <a:rPr lang="en-US" sz="2000" b="1" dirty="0">
                <a:solidFill>
                  <a:srgbClr val="1C3E6E"/>
                </a:solidFill>
                <a:latin typeface="Calibri" pitchFamily="34" charset="0"/>
                <a:ea typeface="Calibri" pitchFamily="34" charset="-122"/>
                <a:cs typeface="Calibri" pitchFamily="34" charset="-120"/>
              </a:rPr>
              <a:t>.</a:t>
            </a:r>
            <a:endParaRPr lang="en-US" sz="2000" dirty="0"/>
          </a:p>
        </p:txBody>
      </p:sp>
      <p:sp>
        <p:nvSpPr>
          <p:cNvPr id="16" name="FAFSA open card"/>
          <p:cNvSpPr/>
          <p:nvPr/>
        </p:nvSpPr>
        <p:spPr>
          <a:xfrm>
            <a:off x="6172200" y="3977640"/>
            <a:ext cx="4892040" cy="1234440"/>
          </a:xfrm>
          <a:prstGeom prst="roundRect">
            <a:avLst>
              <a:gd name="adj" fmla="val 8889"/>
            </a:avLst>
          </a:prstGeom>
          <a:solidFill>
            <a:schemeClr val="tx2"/>
          </a:solidFill>
          <a:ln w="12700">
            <a:solidFill>
              <a:schemeClr val="tx2"/>
            </a:solidFill>
            <a:prstDash val="solid"/>
          </a:ln>
        </p:spPr>
        <p:txBody>
          <a:bodyPr/>
          <a:lstStyle/>
          <a:p>
            <a:endParaRPr lang="en-US"/>
          </a:p>
        </p:txBody>
      </p:sp>
      <p:sp>
        <p:nvSpPr>
          <p:cNvPr id="17" name="FAFSA open text"/>
          <p:cNvSpPr txBox="1"/>
          <p:nvPr/>
        </p:nvSpPr>
        <p:spPr>
          <a:xfrm>
            <a:off x="6400800" y="4023360"/>
            <a:ext cx="4434840" cy="1143000"/>
          </a:xfrm>
          <a:prstGeom prst="rect">
            <a:avLst/>
          </a:prstGeom>
          <a:noFill/>
          <a:ln/>
        </p:spPr>
        <p:txBody>
          <a:bodyPr wrap="square" lIns="0" tIns="0" rIns="0" bIns="0" rtlCol="0" anchor="ctr"/>
          <a:lstStyle/>
          <a:p>
            <a:pPr marL="0" indent="0">
              <a:buNone/>
            </a:pPr>
            <a:r>
              <a:rPr lang="en-US" sz="2000" b="1" dirty="0">
                <a:solidFill>
                  <a:schemeClr val="bg1"/>
                </a:solidFill>
                <a:latin typeface="Calibri" pitchFamily="34" charset="0"/>
                <a:ea typeface="Calibri" pitchFamily="34" charset="-122"/>
                <a:cs typeface="Calibri" pitchFamily="34" charset="-120"/>
              </a:rPr>
              <a:t>The 2026-27 FAFSA is still open. Students can still apply.</a:t>
            </a:r>
            <a:endParaRPr lang="en-US" sz="2000" dirty="0"/>
          </a:p>
        </p:txBody>
      </p:sp>
      <p:sp>
        <p:nvSpPr>
          <p:cNvPr id="25" name="Slide Number Placeholder 0"/>
          <p:cNvSpPr>
            <a:spLocks noGrp="1"/>
          </p:cNvSpPr>
          <p:nvPr>
            <p:ph type="sldNum" sz="quarter" idx="4294967295"/>
          </p:nvPr>
        </p:nvSpPr>
        <p:spPr>
          <a:xfrm>
            <a:off x="11109960" y="6419088"/>
            <a:ext cx="640080" cy="274320"/>
          </a:xfrm>
          <a:prstGeom prst="rect">
            <a:avLst/>
          </a:prstGeom>
          <a:extLst>
            <a:ext uri="{C572A759-6A51-4108-AA02-DFA0A04FC94B}">
              <ma14:wrappingTextBoxFlag xmlns="" xmlns:ma14="http://schemas.microsoft.com/office/mac/drawingml/2011/main" val="0"/>
            </a:ext>
          </a:extLst>
        </p:spPr>
        <p:txBody>
          <a:bodyPr/>
          <a:lstStyle>
            <a:lvl1pPr>
              <a:defRPr sz="1100">
                <a:solidFill>
                  <a:srgbClr val="FFFFFF"/>
                </a:solidFill>
                <a:latin typeface="Calibri"/>
                <a:ea typeface="Calibri"/>
                <a:cs typeface="Calibri"/>
              </a:defRPr>
            </a:lvl1pPr>
          </a:lstStyle>
          <a:p>
            <a:pPr algn="r"/>
            <a:fld id="{F7021451-1387-4CA6-816F-3879F97B5CBC}" type="slidenum">
              <a:rPr lang="en-US" b="0"/>
              <a:t>8</a:t>
            </a:fld>
            <a:endParaRPr lang="en-US"/>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 9">
    <p:spTree>
      <p:nvGrpSpPr>
        <p:cNvPr id="1" name=""/>
        <p:cNvGrpSpPr/>
        <p:nvPr/>
      </p:nvGrpSpPr>
      <p:grpSpPr>
        <a:xfrm>
          <a:off x="0" y="0"/>
          <a:ext cx="0" cy="0"/>
          <a:chOff x="0" y="0"/>
          <a:chExt cx="0" cy="0"/>
        </a:xfrm>
      </p:grpSpPr>
      <p:sp>
        <p:nvSpPr>
          <p:cNvPr id="2" name="Text 0"/>
          <p:cNvSpPr>
            <a:spLocks noGrp="1"/>
          </p:cNvSpPr>
          <p:nvPr>
            <p:ph type="title" idx="100" hasCustomPrompt="1"/>
          </p:nvPr>
        </p:nvSpPr>
        <p:spPr>
          <a:xfrm>
            <a:off x="1554480" y="566928"/>
            <a:ext cx="9052560" cy="868680"/>
          </a:xfrm>
          <a:prstGeom prst="rect">
            <a:avLst/>
          </a:prstGeom>
          <a:noFill/>
          <a:ln/>
        </p:spPr>
        <p:txBody>
          <a:bodyPr wrap="square" lIns="0" tIns="0" rIns="0" bIns="0" rtlCol="0" anchor="ctr"/>
          <a:lstStyle/>
          <a:p>
            <a:pPr marL="0" indent="0" algn="ctr">
              <a:buNone/>
            </a:pPr>
            <a:r>
              <a:rPr lang="en-US" sz="3800" b="1" dirty="0">
                <a:solidFill>
                  <a:srgbClr val="FFFFFF"/>
                </a:solidFill>
                <a:latin typeface="Calibri" pitchFamily="34" charset="0"/>
                <a:ea typeface="Calibri" pitchFamily="34" charset="-122"/>
                <a:cs typeface="Calibri" pitchFamily="34" charset="-120"/>
              </a:rPr>
              <a:t>Building the Data Picture</a:t>
            </a:r>
            <a:endParaRPr lang="en-US" sz="3800" dirty="0"/>
          </a:p>
        </p:txBody>
      </p:sp>
      <p:sp>
        <p:nvSpPr>
          <p:cNvPr id="3" name="Today card"/>
          <p:cNvSpPr/>
          <p:nvPr/>
        </p:nvSpPr>
        <p:spPr>
          <a:xfrm>
            <a:off x="1097280" y="1874520"/>
            <a:ext cx="3017520" cy="3337560"/>
          </a:xfrm>
          <a:prstGeom prst="roundRect">
            <a:avLst>
              <a:gd name="adj" fmla="val 3636"/>
            </a:avLst>
          </a:prstGeom>
          <a:solidFill>
            <a:schemeClr val="bg2"/>
          </a:solidFill>
          <a:ln w="12700">
            <a:solidFill>
              <a:schemeClr val="bg2"/>
            </a:solidFill>
            <a:prstDash val="solid"/>
          </a:ln>
        </p:spPr>
        <p:txBody>
          <a:bodyPr/>
          <a:lstStyle/>
          <a:p>
            <a:endParaRPr lang="en-US"/>
          </a:p>
        </p:txBody>
      </p:sp>
      <p:sp>
        <p:nvSpPr>
          <p:cNvPr id="4" name="Today heading"/>
          <p:cNvSpPr txBox="1"/>
          <p:nvPr/>
        </p:nvSpPr>
        <p:spPr>
          <a:xfrm>
            <a:off x="1325880" y="2011680"/>
            <a:ext cx="2560320" cy="457200"/>
          </a:xfrm>
          <a:prstGeom prst="rect">
            <a:avLst/>
          </a:prstGeom>
          <a:noFill/>
          <a:ln/>
        </p:spPr>
        <p:txBody>
          <a:bodyPr wrap="square" lIns="0" tIns="0" rIns="0" bIns="0" rtlCol="0" anchor="ctr"/>
          <a:lstStyle/>
          <a:p>
            <a:pPr marL="0" indent="0">
              <a:buNone/>
            </a:pPr>
            <a:r>
              <a:rPr lang="en-US" sz="2400" b="1" dirty="0">
                <a:solidFill>
                  <a:schemeClr val="tx2"/>
                </a:solidFill>
                <a:latin typeface="Calibri" pitchFamily="34" charset="0"/>
                <a:ea typeface="Calibri" pitchFamily="34" charset="-122"/>
                <a:cs typeface="Calibri" pitchFamily="34" charset="-120"/>
              </a:rPr>
              <a:t>Today</a:t>
            </a:r>
            <a:endParaRPr lang="en-US" sz="2400" dirty="0"/>
          </a:p>
        </p:txBody>
      </p:sp>
      <p:sp>
        <p:nvSpPr>
          <p:cNvPr id="5" name="Today list"/>
          <p:cNvSpPr txBox="1"/>
          <p:nvPr/>
        </p:nvSpPr>
        <p:spPr>
          <a:xfrm>
            <a:off x="1325880" y="2560320"/>
            <a:ext cx="2606040" cy="2560320"/>
          </a:xfrm>
          <a:prstGeom prst="rect">
            <a:avLst/>
          </a:prstGeom>
          <a:noFill/>
          <a:ln/>
        </p:spPr>
        <p:txBody>
          <a:bodyPr wrap="square" lIns="0" tIns="0" rIns="0" bIns="0" rtlCol="0" anchor="t"/>
          <a:lstStyle/>
          <a:p>
            <a:pPr marL="342900" indent="-342900">
              <a:spcAft>
                <a:spcPts val="800"/>
              </a:spcAft>
              <a:buSzPct val="100000"/>
              <a:buChar char="•"/>
            </a:pPr>
            <a:r>
              <a:rPr lang="en-US" sz="1800" dirty="0">
                <a:solidFill>
                  <a:schemeClr val="tx1"/>
                </a:solidFill>
                <a:latin typeface="Calibri" pitchFamily="34" charset="0"/>
                <a:ea typeface="Calibri" pitchFamily="34" charset="-122"/>
                <a:cs typeface="Calibri" pitchFamily="34" charset="-120"/>
              </a:rPr>
              <a:t>Enrollment and student profile</a:t>
            </a:r>
            <a:endParaRPr lang="en-US" sz="1800" dirty="0"/>
          </a:p>
          <a:p>
            <a:pPr marL="342900" indent="-342900">
              <a:spcAft>
                <a:spcPts val="800"/>
              </a:spcAft>
              <a:buSzPct val="100000"/>
              <a:buChar char="•"/>
            </a:pPr>
            <a:r>
              <a:rPr lang="en-US" sz="1800" dirty="0">
                <a:solidFill>
                  <a:schemeClr val="tx1"/>
                </a:solidFill>
                <a:latin typeface="Calibri" pitchFamily="34" charset="0"/>
                <a:ea typeface="Calibri" pitchFamily="34" charset="-122"/>
                <a:cs typeface="Calibri" pitchFamily="34" charset="-120"/>
              </a:rPr>
              <a:t>Wellness sessions</a:t>
            </a:r>
            <a:endParaRPr lang="en-US" sz="1800" dirty="0"/>
          </a:p>
          <a:p>
            <a:pPr marL="342900" indent="-342900">
              <a:spcAft>
                <a:spcPts val="800"/>
              </a:spcAft>
              <a:buSzPct val="100000"/>
              <a:buChar char="•"/>
            </a:pPr>
            <a:r>
              <a:rPr lang="en-US" sz="1800" dirty="0">
                <a:solidFill>
                  <a:schemeClr val="tx1"/>
                </a:solidFill>
                <a:latin typeface="Calibri" pitchFamily="34" charset="0"/>
                <a:ea typeface="Calibri" pitchFamily="34" charset="-122"/>
                <a:cs typeface="Calibri" pitchFamily="34" charset="-120"/>
              </a:rPr>
              <a:t>FAFSA and financial aid</a:t>
            </a:r>
            <a:endParaRPr lang="en-US" sz="1800" dirty="0"/>
          </a:p>
          <a:p>
            <a:pPr marL="342900" indent="-342900">
              <a:spcAft>
                <a:spcPts val="800"/>
              </a:spcAft>
              <a:buSzPct val="100000"/>
              <a:buChar char="•"/>
            </a:pPr>
            <a:r>
              <a:rPr lang="en-US" sz="1800" dirty="0">
                <a:solidFill>
                  <a:schemeClr val="tx1"/>
                </a:solidFill>
                <a:latin typeface="Calibri" pitchFamily="34" charset="0"/>
                <a:ea typeface="Calibri" pitchFamily="34" charset="-122"/>
                <a:cs typeface="Calibri" pitchFamily="34" charset="-120"/>
              </a:rPr>
              <a:t>Student organization activity</a:t>
            </a:r>
            <a:endParaRPr lang="en-US" sz="1800" dirty="0"/>
          </a:p>
        </p:txBody>
      </p:sp>
      <p:sp>
        <p:nvSpPr>
          <p:cNvPr id="6" name="Arrow 1"/>
          <p:cNvSpPr/>
          <p:nvPr/>
        </p:nvSpPr>
        <p:spPr>
          <a:xfrm>
            <a:off x="4142232" y="3291840"/>
            <a:ext cx="402336" cy="365760"/>
          </a:xfrm>
          <a:prstGeom prst="rightArrow">
            <a:avLst/>
          </a:prstGeom>
          <a:solidFill>
            <a:srgbClr val="5A9A3A"/>
          </a:solidFill>
          <a:ln w="12700">
            <a:solidFill>
              <a:srgbClr val="5A9A3A"/>
            </a:solidFill>
            <a:prstDash val="solid"/>
          </a:ln>
        </p:spPr>
        <p:txBody>
          <a:bodyPr/>
          <a:lstStyle/>
          <a:p>
            <a:endParaRPr lang="en-US"/>
          </a:p>
        </p:txBody>
      </p:sp>
      <p:sp>
        <p:nvSpPr>
          <p:cNvPr id="7" name="Next card"/>
          <p:cNvSpPr/>
          <p:nvPr/>
        </p:nvSpPr>
        <p:spPr>
          <a:xfrm>
            <a:off x="4572000" y="1874520"/>
            <a:ext cx="3017520" cy="3337560"/>
          </a:xfrm>
          <a:prstGeom prst="roundRect">
            <a:avLst>
              <a:gd name="adj" fmla="val 3636"/>
            </a:avLst>
          </a:prstGeom>
          <a:solidFill>
            <a:schemeClr val="bg2"/>
          </a:solidFill>
          <a:ln w="12700">
            <a:solidFill>
              <a:schemeClr val="bg2"/>
            </a:solidFill>
            <a:prstDash val="solid"/>
          </a:ln>
        </p:spPr>
        <p:txBody>
          <a:bodyPr/>
          <a:lstStyle/>
          <a:p>
            <a:endParaRPr lang="en-US"/>
          </a:p>
        </p:txBody>
      </p:sp>
      <p:sp>
        <p:nvSpPr>
          <p:cNvPr id="8" name="Next heading"/>
          <p:cNvSpPr txBox="1"/>
          <p:nvPr/>
        </p:nvSpPr>
        <p:spPr>
          <a:xfrm>
            <a:off x="4800600" y="2011680"/>
            <a:ext cx="2560320" cy="457200"/>
          </a:xfrm>
          <a:prstGeom prst="rect">
            <a:avLst/>
          </a:prstGeom>
          <a:noFill/>
          <a:ln/>
        </p:spPr>
        <p:txBody>
          <a:bodyPr wrap="square" lIns="0" tIns="0" rIns="0" bIns="0" rtlCol="0" anchor="ctr"/>
          <a:lstStyle/>
          <a:p>
            <a:pPr marL="0" indent="0">
              <a:buNone/>
            </a:pPr>
            <a:r>
              <a:rPr lang="en-US" sz="2400" b="1" dirty="0">
                <a:solidFill>
                  <a:srgbClr val="5A9A3A"/>
                </a:solidFill>
                <a:latin typeface="Calibri" pitchFamily="34" charset="0"/>
                <a:ea typeface="Calibri" pitchFamily="34" charset="-122"/>
                <a:cs typeface="Calibri" pitchFamily="34" charset="-120"/>
              </a:rPr>
              <a:t>Next</a:t>
            </a:r>
            <a:endParaRPr lang="en-US" sz="2400" dirty="0"/>
          </a:p>
        </p:txBody>
      </p:sp>
      <p:sp>
        <p:nvSpPr>
          <p:cNvPr id="9" name="Next list"/>
          <p:cNvSpPr txBox="1"/>
          <p:nvPr/>
        </p:nvSpPr>
        <p:spPr>
          <a:xfrm>
            <a:off x="4800600" y="2560320"/>
            <a:ext cx="2606040" cy="2560320"/>
          </a:xfrm>
          <a:prstGeom prst="rect">
            <a:avLst/>
          </a:prstGeom>
          <a:noFill/>
          <a:ln/>
        </p:spPr>
        <p:txBody>
          <a:bodyPr wrap="square" lIns="0" tIns="0" rIns="0" bIns="0" rtlCol="0" anchor="t"/>
          <a:lstStyle/>
          <a:p>
            <a:pPr marL="342900" indent="-342900">
              <a:spcAft>
                <a:spcPts val="800"/>
              </a:spcAft>
              <a:buSzPct val="100000"/>
              <a:buChar char="•"/>
            </a:pPr>
            <a:r>
              <a:rPr lang="en-US" sz="1800" dirty="0">
                <a:solidFill>
                  <a:schemeClr val="tx1"/>
                </a:solidFill>
                <a:latin typeface="Calibri" pitchFamily="34" charset="0"/>
                <a:ea typeface="Calibri" pitchFamily="34" charset="-122"/>
                <a:cs typeface="Calibri" pitchFamily="34" charset="-120"/>
              </a:rPr>
              <a:t>Connect data across departments</a:t>
            </a:r>
            <a:endParaRPr lang="en-US" sz="1800" dirty="0"/>
          </a:p>
          <a:p>
            <a:pPr marL="342900" indent="-342900">
              <a:spcAft>
                <a:spcPts val="800"/>
              </a:spcAft>
              <a:buSzPct val="100000"/>
              <a:buChar char="•"/>
            </a:pPr>
            <a:r>
              <a:rPr lang="en-US" sz="1800" dirty="0">
                <a:solidFill>
                  <a:schemeClr val="tx1"/>
                </a:solidFill>
                <a:latin typeface="Calibri" pitchFamily="34" charset="0"/>
                <a:ea typeface="Calibri" pitchFamily="34" charset="-122"/>
                <a:cs typeface="Calibri" pitchFamily="34" charset="-120"/>
              </a:rPr>
              <a:t>Expand wellness, mental health and basic needs data</a:t>
            </a:r>
            <a:endParaRPr lang="en-US" sz="1800" dirty="0"/>
          </a:p>
          <a:p>
            <a:pPr marL="342900" indent="-342900">
              <a:spcAft>
                <a:spcPts val="800"/>
              </a:spcAft>
              <a:buSzPct val="100000"/>
              <a:buChar char="•"/>
            </a:pPr>
            <a:r>
              <a:rPr lang="en-US" sz="1800" dirty="0">
                <a:solidFill>
                  <a:schemeClr val="tx1"/>
                </a:solidFill>
                <a:latin typeface="Calibri" pitchFamily="34" charset="0"/>
                <a:ea typeface="Calibri" pitchFamily="34" charset="-122"/>
                <a:cs typeface="Calibri" pitchFamily="34" charset="-120"/>
              </a:rPr>
              <a:t>Partner with Institutional Research and Academic Services</a:t>
            </a:r>
            <a:endParaRPr lang="en-US" sz="1800" dirty="0"/>
          </a:p>
        </p:txBody>
      </p:sp>
      <p:sp>
        <p:nvSpPr>
          <p:cNvPr id="10" name="Arrow 2"/>
          <p:cNvSpPr/>
          <p:nvPr/>
        </p:nvSpPr>
        <p:spPr>
          <a:xfrm>
            <a:off x="7616952" y="3291840"/>
            <a:ext cx="402336" cy="365760"/>
          </a:xfrm>
          <a:prstGeom prst="rightArrow">
            <a:avLst/>
          </a:prstGeom>
          <a:solidFill>
            <a:srgbClr val="5A9A3A"/>
          </a:solidFill>
          <a:ln w="12700">
            <a:solidFill>
              <a:srgbClr val="5A9A3A"/>
            </a:solidFill>
            <a:prstDash val="solid"/>
          </a:ln>
        </p:spPr>
        <p:txBody>
          <a:bodyPr/>
          <a:lstStyle/>
          <a:p>
            <a:endParaRPr lang="en-US"/>
          </a:p>
        </p:txBody>
      </p:sp>
      <p:sp>
        <p:nvSpPr>
          <p:cNvPr id="11" name="Purpose card"/>
          <p:cNvSpPr/>
          <p:nvPr/>
        </p:nvSpPr>
        <p:spPr>
          <a:xfrm>
            <a:off x="8046720" y="1874520"/>
            <a:ext cx="3017520" cy="3337560"/>
          </a:xfrm>
          <a:prstGeom prst="roundRect">
            <a:avLst>
              <a:gd name="adj" fmla="val 3636"/>
            </a:avLst>
          </a:prstGeom>
          <a:solidFill>
            <a:schemeClr val="bg2"/>
          </a:solidFill>
          <a:ln w="12700">
            <a:solidFill>
              <a:schemeClr val="bg2"/>
            </a:solidFill>
            <a:prstDash val="solid"/>
          </a:ln>
        </p:spPr>
        <p:txBody>
          <a:bodyPr/>
          <a:lstStyle/>
          <a:p>
            <a:endParaRPr lang="en-US"/>
          </a:p>
        </p:txBody>
      </p:sp>
      <p:sp>
        <p:nvSpPr>
          <p:cNvPr id="12" name="Purpose heading"/>
          <p:cNvSpPr txBox="1"/>
          <p:nvPr/>
        </p:nvSpPr>
        <p:spPr>
          <a:xfrm>
            <a:off x="8275320" y="2011680"/>
            <a:ext cx="2560320" cy="457200"/>
          </a:xfrm>
          <a:prstGeom prst="rect">
            <a:avLst/>
          </a:prstGeom>
          <a:noFill/>
          <a:ln/>
        </p:spPr>
        <p:txBody>
          <a:bodyPr wrap="square" lIns="0" tIns="0" rIns="0" bIns="0" rtlCol="0" anchor="ctr"/>
          <a:lstStyle/>
          <a:p>
            <a:pPr marL="0" indent="0">
              <a:buNone/>
            </a:pPr>
            <a:r>
              <a:rPr lang="en-US" sz="2400" b="1" dirty="0">
                <a:solidFill>
                  <a:schemeClr val="tx2"/>
                </a:solidFill>
                <a:latin typeface="Calibri" pitchFamily="34" charset="0"/>
                <a:ea typeface="Calibri" pitchFamily="34" charset="-122"/>
                <a:cs typeface="Calibri" pitchFamily="34" charset="-120"/>
              </a:rPr>
              <a:t>Purpose</a:t>
            </a:r>
            <a:endParaRPr lang="en-US" sz="2400" dirty="0"/>
          </a:p>
        </p:txBody>
      </p:sp>
      <p:sp>
        <p:nvSpPr>
          <p:cNvPr id="13" name="Purpose list"/>
          <p:cNvSpPr txBox="1"/>
          <p:nvPr/>
        </p:nvSpPr>
        <p:spPr>
          <a:xfrm>
            <a:off x="8275320" y="2560320"/>
            <a:ext cx="2606040" cy="2560320"/>
          </a:xfrm>
          <a:prstGeom prst="rect">
            <a:avLst/>
          </a:prstGeom>
          <a:noFill/>
          <a:ln/>
        </p:spPr>
        <p:txBody>
          <a:bodyPr wrap="square" lIns="0" tIns="0" rIns="0" bIns="0" rtlCol="0" anchor="t"/>
          <a:lstStyle/>
          <a:p>
            <a:pPr marL="342900" indent="-342900">
              <a:spcAft>
                <a:spcPts val="800"/>
              </a:spcAft>
              <a:buSzPct val="100000"/>
              <a:buChar char="•"/>
            </a:pPr>
            <a:r>
              <a:rPr lang="en-US" sz="1800" dirty="0">
                <a:solidFill>
                  <a:schemeClr val="tx1"/>
                </a:solidFill>
                <a:latin typeface="Calibri" pitchFamily="34" charset="0"/>
                <a:ea typeface="Calibri" pitchFamily="34" charset="-122"/>
                <a:cs typeface="Calibri" pitchFamily="34" charset="-120"/>
              </a:rPr>
              <a:t>Inform the strategic enrollment plan</a:t>
            </a:r>
            <a:endParaRPr lang="en-US" sz="1800" dirty="0"/>
          </a:p>
          <a:p>
            <a:pPr marL="342900" indent="-342900">
              <a:spcAft>
                <a:spcPts val="800"/>
              </a:spcAft>
              <a:buSzPct val="100000"/>
              <a:buChar char="•"/>
            </a:pPr>
            <a:r>
              <a:rPr lang="en-US" sz="1800" dirty="0">
                <a:solidFill>
                  <a:schemeClr val="tx1"/>
                </a:solidFill>
                <a:latin typeface="Calibri" pitchFamily="34" charset="0"/>
                <a:ea typeface="Calibri" pitchFamily="34" charset="-122"/>
                <a:cs typeface="Calibri" pitchFamily="34" charset="-120"/>
              </a:rPr>
              <a:t>Support a holistic retention plan</a:t>
            </a:r>
            <a:endParaRPr lang="en-US" sz="1800" dirty="0"/>
          </a:p>
          <a:p>
            <a:pPr marL="342900" indent="-342900">
              <a:spcAft>
                <a:spcPts val="800"/>
              </a:spcAft>
              <a:buSzPct val="100000"/>
              <a:buChar char="•"/>
            </a:pPr>
            <a:r>
              <a:rPr lang="en-US" sz="1800" dirty="0">
                <a:solidFill>
                  <a:schemeClr val="tx1"/>
                </a:solidFill>
                <a:latin typeface="Calibri" pitchFamily="34" charset="0"/>
                <a:ea typeface="Calibri" pitchFamily="34" charset="-122"/>
                <a:cs typeface="Calibri" pitchFamily="34" charset="-120"/>
              </a:rPr>
              <a:t>Show trends, not just totals</a:t>
            </a:r>
            <a:endParaRPr lang="en-US" sz="1800" dirty="0"/>
          </a:p>
        </p:txBody>
      </p:sp>
      <p:sp>
        <p:nvSpPr>
          <p:cNvPr id="25" name="Slide Number Placeholder 0"/>
          <p:cNvSpPr>
            <a:spLocks noGrp="1"/>
          </p:cNvSpPr>
          <p:nvPr>
            <p:ph type="sldNum" sz="quarter" idx="4294967295"/>
          </p:nvPr>
        </p:nvSpPr>
        <p:spPr>
          <a:xfrm>
            <a:off x="11109960" y="6419088"/>
            <a:ext cx="640080" cy="274320"/>
          </a:xfrm>
          <a:prstGeom prst="rect">
            <a:avLst/>
          </a:prstGeom>
          <a:extLst>
            <a:ext uri="{C572A759-6A51-4108-AA02-DFA0A04FC94B}">
              <ma14:wrappingTextBoxFlag xmlns="" xmlns:ma14="http://schemas.microsoft.com/office/mac/drawingml/2011/main" val="0"/>
            </a:ext>
          </a:extLst>
        </p:spPr>
        <p:txBody>
          <a:bodyPr/>
          <a:lstStyle>
            <a:lvl1pPr>
              <a:defRPr sz="1100">
                <a:solidFill>
                  <a:srgbClr val="FFFFFF"/>
                </a:solidFill>
                <a:latin typeface="Calibri"/>
                <a:ea typeface="Calibri"/>
                <a:cs typeface="Calibri"/>
              </a:defRPr>
            </a:lvl1pPr>
          </a:lstStyle>
          <a:p>
            <a:pPr algn="r"/>
            <a:fld id="{F7021451-1387-4CA6-816F-3879F97B5CBC}" type="slidenum">
              <a:rPr lang="en-US" b="0"/>
              <a:t>9</a:t>
            </a:fld>
            <a:endParaRPr lang="en-US"/>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 10">
    <p:spTree>
      <p:nvGrpSpPr>
        <p:cNvPr id="1" name=""/>
        <p:cNvGrpSpPr/>
        <p:nvPr/>
      </p:nvGrpSpPr>
      <p:grpSpPr>
        <a:xfrm>
          <a:off x="0" y="0"/>
          <a:ext cx="0" cy="0"/>
          <a:chOff x="0" y="0"/>
          <a:chExt cx="0" cy="0"/>
        </a:xfrm>
      </p:grpSpPr>
      <p:sp>
        <p:nvSpPr>
          <p:cNvPr id="2" name="Text 0"/>
          <p:cNvSpPr>
            <a:spLocks noGrp="1"/>
          </p:cNvSpPr>
          <p:nvPr>
            <p:ph type="title" idx="100" hasCustomPrompt="1"/>
          </p:nvPr>
        </p:nvSpPr>
        <p:spPr>
          <a:xfrm>
            <a:off x="1554480" y="566928"/>
            <a:ext cx="9052560" cy="868680"/>
          </a:xfrm>
          <a:prstGeom prst="rect">
            <a:avLst/>
          </a:prstGeom>
          <a:noFill/>
          <a:ln/>
        </p:spPr>
        <p:txBody>
          <a:bodyPr wrap="square" lIns="0" tIns="0" rIns="0" bIns="0" rtlCol="0" anchor="ctr"/>
          <a:lstStyle/>
          <a:p>
            <a:pPr marL="0" indent="0" algn="ctr">
              <a:buNone/>
            </a:pPr>
            <a:r>
              <a:rPr lang="en-US" sz="3800" b="1" dirty="0">
                <a:solidFill>
                  <a:srgbClr val="FFFFFF"/>
                </a:solidFill>
                <a:latin typeface="Calibri" pitchFamily="34" charset="0"/>
                <a:ea typeface="Calibri" pitchFamily="34" charset="-122"/>
                <a:cs typeface="Calibri" pitchFamily="34" charset="-120"/>
              </a:rPr>
              <a:t>Key Takeaways</a:t>
            </a:r>
            <a:endParaRPr lang="en-US" sz="3800" dirty="0"/>
          </a:p>
        </p:txBody>
      </p:sp>
      <p:sp>
        <p:nvSpPr>
          <p:cNvPr id="3" name="Takeaway 1 card"/>
          <p:cNvSpPr/>
          <p:nvPr/>
        </p:nvSpPr>
        <p:spPr>
          <a:xfrm>
            <a:off x="1097280" y="1874520"/>
            <a:ext cx="9966960" cy="777240"/>
          </a:xfrm>
          <a:prstGeom prst="roundRect">
            <a:avLst>
              <a:gd name="adj" fmla="val 14118"/>
            </a:avLst>
          </a:prstGeom>
          <a:solidFill>
            <a:schemeClr val="bg2"/>
          </a:solidFill>
          <a:ln w="12700">
            <a:solidFill>
              <a:schemeClr val="bg2"/>
            </a:solidFill>
            <a:prstDash val="solid"/>
          </a:ln>
        </p:spPr>
        <p:txBody>
          <a:bodyPr/>
          <a:lstStyle/>
          <a:p>
            <a:endParaRPr lang="en-US"/>
          </a:p>
        </p:txBody>
      </p:sp>
      <p:sp>
        <p:nvSpPr>
          <p:cNvPr id="4" name="Number 1 circle"/>
          <p:cNvSpPr/>
          <p:nvPr/>
        </p:nvSpPr>
        <p:spPr>
          <a:xfrm>
            <a:off x="1234440" y="1965960"/>
            <a:ext cx="594360" cy="594360"/>
          </a:xfrm>
          <a:prstGeom prst="ellipse">
            <a:avLst/>
          </a:prstGeom>
          <a:solidFill>
            <a:schemeClr val="tx2"/>
          </a:solidFill>
          <a:ln w="12700">
            <a:solidFill>
              <a:schemeClr val="tx2"/>
            </a:solidFill>
            <a:prstDash val="solid"/>
          </a:ln>
        </p:spPr>
        <p:txBody>
          <a:bodyPr/>
          <a:lstStyle/>
          <a:p>
            <a:endParaRPr lang="en-US"/>
          </a:p>
        </p:txBody>
      </p:sp>
      <p:sp>
        <p:nvSpPr>
          <p:cNvPr id="5" name="Number 1"/>
          <p:cNvSpPr txBox="1"/>
          <p:nvPr/>
        </p:nvSpPr>
        <p:spPr>
          <a:xfrm>
            <a:off x="1234440" y="1965960"/>
            <a:ext cx="594360" cy="594360"/>
          </a:xfrm>
          <a:prstGeom prst="rect">
            <a:avLst/>
          </a:prstGeom>
          <a:noFill/>
          <a:ln/>
        </p:spPr>
        <p:txBody>
          <a:bodyPr wrap="square" lIns="0" tIns="0" rIns="0" bIns="0" rtlCol="0" anchor="ctr"/>
          <a:lstStyle/>
          <a:p>
            <a:pPr marL="0" indent="0" algn="ctr">
              <a:buNone/>
            </a:pPr>
            <a:r>
              <a:rPr lang="en-US" sz="2400" b="1" dirty="0">
                <a:solidFill>
                  <a:schemeClr val="bg1"/>
                </a:solidFill>
                <a:latin typeface="Calibri" pitchFamily="34" charset="0"/>
                <a:ea typeface="Calibri" pitchFamily="34" charset="-122"/>
                <a:cs typeface="Calibri" pitchFamily="34" charset="-120"/>
              </a:rPr>
              <a:t>1</a:t>
            </a:r>
            <a:endParaRPr lang="en-US" sz="2400" dirty="0"/>
          </a:p>
        </p:txBody>
      </p:sp>
      <p:sp>
        <p:nvSpPr>
          <p:cNvPr id="6" name="Takeaway 1 text"/>
          <p:cNvSpPr txBox="1"/>
          <p:nvPr/>
        </p:nvSpPr>
        <p:spPr>
          <a:xfrm>
            <a:off x="2057400" y="1874520"/>
            <a:ext cx="8869680" cy="777240"/>
          </a:xfrm>
          <a:prstGeom prst="rect">
            <a:avLst/>
          </a:prstGeom>
          <a:noFill/>
          <a:ln/>
        </p:spPr>
        <p:txBody>
          <a:bodyPr wrap="square" lIns="0" tIns="0" rIns="0" bIns="0" rtlCol="0" anchor="ctr"/>
          <a:lstStyle/>
          <a:p>
            <a:pPr marL="0" indent="0">
              <a:buNone/>
            </a:pPr>
            <a:r>
              <a:rPr lang="en-US" sz="2000" dirty="0">
                <a:solidFill>
                  <a:schemeClr val="tx1"/>
                </a:solidFill>
                <a:latin typeface="Calibri" pitchFamily="34" charset="0"/>
                <a:ea typeface="Calibri" pitchFamily="34" charset="-122"/>
                <a:cs typeface="Calibri" pitchFamily="34" charset="-120"/>
              </a:rPr>
              <a:t>We are building a clear, reliable picture of enrollment, then targeting recruitment and re-enrollment.</a:t>
            </a:r>
            <a:endParaRPr lang="en-US" sz="2000" dirty="0"/>
          </a:p>
        </p:txBody>
      </p:sp>
      <p:sp>
        <p:nvSpPr>
          <p:cNvPr id="7" name="Takeaway 2 card"/>
          <p:cNvSpPr/>
          <p:nvPr/>
        </p:nvSpPr>
        <p:spPr>
          <a:xfrm>
            <a:off x="1097280" y="2788920"/>
            <a:ext cx="9966960" cy="777240"/>
          </a:xfrm>
          <a:prstGeom prst="roundRect">
            <a:avLst>
              <a:gd name="adj" fmla="val 14118"/>
            </a:avLst>
          </a:prstGeom>
          <a:solidFill>
            <a:schemeClr val="bg2"/>
          </a:solidFill>
          <a:ln w="12700">
            <a:solidFill>
              <a:schemeClr val="bg2"/>
            </a:solidFill>
            <a:prstDash val="solid"/>
          </a:ln>
        </p:spPr>
        <p:txBody>
          <a:bodyPr/>
          <a:lstStyle/>
          <a:p>
            <a:endParaRPr lang="en-US"/>
          </a:p>
        </p:txBody>
      </p:sp>
      <p:sp>
        <p:nvSpPr>
          <p:cNvPr id="8" name="Number 2 circle"/>
          <p:cNvSpPr/>
          <p:nvPr/>
        </p:nvSpPr>
        <p:spPr>
          <a:xfrm>
            <a:off x="1234440" y="2880360"/>
            <a:ext cx="594360" cy="594360"/>
          </a:xfrm>
          <a:prstGeom prst="ellipse">
            <a:avLst/>
          </a:prstGeom>
          <a:solidFill>
            <a:schemeClr val="tx2"/>
          </a:solidFill>
          <a:ln w="12700">
            <a:solidFill>
              <a:schemeClr val="tx2"/>
            </a:solidFill>
            <a:prstDash val="solid"/>
          </a:ln>
        </p:spPr>
        <p:txBody>
          <a:bodyPr/>
          <a:lstStyle/>
          <a:p>
            <a:endParaRPr lang="en-US"/>
          </a:p>
        </p:txBody>
      </p:sp>
      <p:sp>
        <p:nvSpPr>
          <p:cNvPr id="9" name="Number 2"/>
          <p:cNvSpPr txBox="1"/>
          <p:nvPr/>
        </p:nvSpPr>
        <p:spPr>
          <a:xfrm>
            <a:off x="1234440" y="2880360"/>
            <a:ext cx="594360" cy="594360"/>
          </a:xfrm>
          <a:prstGeom prst="rect">
            <a:avLst/>
          </a:prstGeom>
          <a:noFill/>
          <a:ln/>
        </p:spPr>
        <p:txBody>
          <a:bodyPr wrap="square" lIns="0" tIns="0" rIns="0" bIns="0" rtlCol="0" anchor="ctr"/>
          <a:lstStyle/>
          <a:p>
            <a:pPr marL="0" indent="0" algn="ctr">
              <a:buNone/>
            </a:pPr>
            <a:r>
              <a:rPr lang="en-US" sz="2400" b="1" dirty="0">
                <a:solidFill>
                  <a:schemeClr val="bg1"/>
                </a:solidFill>
                <a:latin typeface="Calibri" pitchFamily="34" charset="0"/>
                <a:ea typeface="Calibri" pitchFamily="34" charset="-122"/>
                <a:cs typeface="Calibri" pitchFamily="34" charset="-120"/>
              </a:rPr>
              <a:t>2</a:t>
            </a:r>
            <a:endParaRPr lang="en-US" sz="2400" dirty="0"/>
          </a:p>
        </p:txBody>
      </p:sp>
      <p:sp>
        <p:nvSpPr>
          <p:cNvPr id="10" name="Takeaway 2 text"/>
          <p:cNvSpPr txBox="1"/>
          <p:nvPr/>
        </p:nvSpPr>
        <p:spPr>
          <a:xfrm>
            <a:off x="2057400" y="2788920"/>
            <a:ext cx="8869680" cy="777240"/>
          </a:xfrm>
          <a:prstGeom prst="rect">
            <a:avLst/>
          </a:prstGeom>
          <a:noFill/>
          <a:ln/>
        </p:spPr>
        <p:txBody>
          <a:bodyPr wrap="square" lIns="0" tIns="0" rIns="0" bIns="0" rtlCol="0" anchor="ctr"/>
          <a:lstStyle/>
          <a:p>
            <a:pPr marL="0" indent="0">
              <a:buNone/>
            </a:pPr>
            <a:r>
              <a:rPr lang="en-US" sz="2000" dirty="0">
                <a:solidFill>
                  <a:schemeClr val="tx1"/>
                </a:solidFill>
                <a:latin typeface="Calibri" pitchFamily="34" charset="0"/>
                <a:ea typeface="Calibri" pitchFamily="34" charset="-122"/>
                <a:cs typeface="Calibri" pitchFamily="34" charset="-120"/>
              </a:rPr>
              <a:t>Demand for wellness and basic-needs support is growing.</a:t>
            </a:r>
            <a:endParaRPr lang="en-US" sz="2000" dirty="0"/>
          </a:p>
        </p:txBody>
      </p:sp>
      <p:sp>
        <p:nvSpPr>
          <p:cNvPr id="11" name="Takeaway 3 card"/>
          <p:cNvSpPr/>
          <p:nvPr/>
        </p:nvSpPr>
        <p:spPr>
          <a:xfrm>
            <a:off x="1097280" y="3703320"/>
            <a:ext cx="9966960" cy="777240"/>
          </a:xfrm>
          <a:prstGeom prst="roundRect">
            <a:avLst>
              <a:gd name="adj" fmla="val 14118"/>
            </a:avLst>
          </a:prstGeom>
          <a:solidFill>
            <a:schemeClr val="bg2"/>
          </a:solidFill>
          <a:ln w="12700">
            <a:solidFill>
              <a:schemeClr val="bg2"/>
            </a:solidFill>
            <a:prstDash val="solid"/>
          </a:ln>
        </p:spPr>
        <p:txBody>
          <a:bodyPr/>
          <a:lstStyle/>
          <a:p>
            <a:endParaRPr lang="en-US"/>
          </a:p>
        </p:txBody>
      </p:sp>
      <p:sp>
        <p:nvSpPr>
          <p:cNvPr id="12" name="Number 3 circle"/>
          <p:cNvSpPr/>
          <p:nvPr/>
        </p:nvSpPr>
        <p:spPr>
          <a:xfrm>
            <a:off x="1234440" y="3794760"/>
            <a:ext cx="594360" cy="594360"/>
          </a:xfrm>
          <a:prstGeom prst="ellipse">
            <a:avLst/>
          </a:prstGeom>
          <a:solidFill>
            <a:schemeClr val="tx2"/>
          </a:solidFill>
          <a:ln w="12700">
            <a:solidFill>
              <a:schemeClr val="tx2"/>
            </a:solidFill>
            <a:prstDash val="solid"/>
          </a:ln>
        </p:spPr>
        <p:txBody>
          <a:bodyPr/>
          <a:lstStyle/>
          <a:p>
            <a:endParaRPr lang="en-US"/>
          </a:p>
        </p:txBody>
      </p:sp>
      <p:sp>
        <p:nvSpPr>
          <p:cNvPr id="13" name="Number 3"/>
          <p:cNvSpPr txBox="1"/>
          <p:nvPr/>
        </p:nvSpPr>
        <p:spPr>
          <a:xfrm>
            <a:off x="1234440" y="3794760"/>
            <a:ext cx="594360" cy="594360"/>
          </a:xfrm>
          <a:prstGeom prst="rect">
            <a:avLst/>
          </a:prstGeom>
          <a:noFill/>
          <a:ln/>
        </p:spPr>
        <p:txBody>
          <a:bodyPr wrap="square" lIns="0" tIns="0" rIns="0" bIns="0" rtlCol="0" anchor="ctr"/>
          <a:lstStyle/>
          <a:p>
            <a:pPr marL="0" indent="0" algn="ctr">
              <a:buNone/>
            </a:pPr>
            <a:r>
              <a:rPr lang="en-US" sz="2400" b="1" dirty="0">
                <a:solidFill>
                  <a:schemeClr val="bg1"/>
                </a:solidFill>
                <a:latin typeface="Calibri" pitchFamily="34" charset="0"/>
                <a:ea typeface="Calibri" pitchFamily="34" charset="-122"/>
                <a:cs typeface="Calibri" pitchFamily="34" charset="-120"/>
              </a:rPr>
              <a:t>3</a:t>
            </a:r>
            <a:endParaRPr lang="en-US" sz="2400" dirty="0"/>
          </a:p>
        </p:txBody>
      </p:sp>
      <p:sp>
        <p:nvSpPr>
          <p:cNvPr id="14" name="Takeaway 3 text"/>
          <p:cNvSpPr txBox="1"/>
          <p:nvPr/>
        </p:nvSpPr>
        <p:spPr>
          <a:xfrm>
            <a:off x="2057400" y="3703320"/>
            <a:ext cx="8869680" cy="777240"/>
          </a:xfrm>
          <a:prstGeom prst="rect">
            <a:avLst/>
          </a:prstGeom>
          <a:noFill/>
          <a:ln/>
        </p:spPr>
        <p:txBody>
          <a:bodyPr wrap="square" lIns="0" tIns="0" rIns="0" bIns="0" rtlCol="0" anchor="ctr"/>
          <a:lstStyle/>
          <a:p>
            <a:pPr marL="0" indent="0">
              <a:buNone/>
            </a:pPr>
            <a:r>
              <a:rPr lang="en-US" sz="2000" dirty="0">
                <a:solidFill>
                  <a:schemeClr val="tx1"/>
                </a:solidFill>
                <a:latin typeface="Calibri" pitchFamily="34" charset="0"/>
                <a:ea typeface="Calibri" pitchFamily="34" charset="-122"/>
                <a:cs typeface="Calibri" pitchFamily="34" charset="-120"/>
              </a:rPr>
              <a:t>We are connecting data across departments so we can show trends, not just totals.</a:t>
            </a:r>
            <a:endParaRPr lang="en-US" sz="2000" dirty="0"/>
          </a:p>
        </p:txBody>
      </p:sp>
      <p:sp>
        <p:nvSpPr>
          <p:cNvPr id="15" name="Questions band"/>
          <p:cNvSpPr/>
          <p:nvPr/>
        </p:nvSpPr>
        <p:spPr>
          <a:xfrm>
            <a:off x="1097280" y="4663440"/>
            <a:ext cx="9966960" cy="594360"/>
          </a:xfrm>
          <a:prstGeom prst="roundRect">
            <a:avLst>
              <a:gd name="adj" fmla="val 18462"/>
            </a:avLst>
          </a:prstGeom>
          <a:solidFill>
            <a:schemeClr val="tx2"/>
          </a:solidFill>
          <a:ln w="12700">
            <a:solidFill>
              <a:schemeClr val="tx2"/>
            </a:solidFill>
            <a:prstDash val="solid"/>
          </a:ln>
        </p:spPr>
        <p:txBody>
          <a:bodyPr/>
          <a:lstStyle/>
          <a:p>
            <a:endParaRPr lang="en-US"/>
          </a:p>
        </p:txBody>
      </p:sp>
      <p:sp>
        <p:nvSpPr>
          <p:cNvPr id="16" name="Questions text"/>
          <p:cNvSpPr txBox="1"/>
          <p:nvPr/>
        </p:nvSpPr>
        <p:spPr>
          <a:xfrm>
            <a:off x="1097280" y="4663440"/>
            <a:ext cx="9966960" cy="594360"/>
          </a:xfrm>
          <a:prstGeom prst="rect">
            <a:avLst/>
          </a:prstGeom>
          <a:noFill/>
          <a:ln/>
        </p:spPr>
        <p:txBody>
          <a:bodyPr wrap="square" lIns="0" tIns="0" rIns="0" bIns="0" rtlCol="0" anchor="ctr"/>
          <a:lstStyle/>
          <a:p>
            <a:pPr marL="0" indent="0" algn="ctr">
              <a:buNone/>
            </a:pPr>
            <a:r>
              <a:rPr lang="en-US" sz="2200" b="1" dirty="0">
                <a:solidFill>
                  <a:schemeClr val="bg1"/>
                </a:solidFill>
                <a:latin typeface="Calibri" pitchFamily="34" charset="0"/>
                <a:ea typeface="Calibri" pitchFamily="34" charset="-122"/>
                <a:cs typeface="Calibri" pitchFamily="34" charset="-120"/>
              </a:rPr>
              <a:t>Thank you. Questions?</a:t>
            </a:r>
            <a:endParaRPr lang="en-US" sz="2200" dirty="0"/>
          </a:p>
        </p:txBody>
      </p:sp>
      <p:sp>
        <p:nvSpPr>
          <p:cNvPr id="25" name="Slide Number Placeholder 0"/>
          <p:cNvSpPr>
            <a:spLocks noGrp="1"/>
          </p:cNvSpPr>
          <p:nvPr>
            <p:ph type="sldNum" sz="quarter" idx="4294967295"/>
          </p:nvPr>
        </p:nvSpPr>
        <p:spPr>
          <a:xfrm>
            <a:off x="11109960" y="6419088"/>
            <a:ext cx="640080" cy="274320"/>
          </a:xfrm>
          <a:prstGeom prst="rect">
            <a:avLst/>
          </a:prstGeom>
          <a:extLst>
            <a:ext uri="{C572A759-6A51-4108-AA02-DFA0A04FC94B}">
              <ma14:wrappingTextBoxFlag xmlns="" xmlns:ma14="http://schemas.microsoft.com/office/mac/drawingml/2011/main" val="0"/>
            </a:ext>
          </a:extLst>
        </p:spPr>
        <p:txBody>
          <a:bodyPr/>
          <a:lstStyle>
            <a:lvl1pPr>
              <a:defRPr sz="1100">
                <a:solidFill>
                  <a:srgbClr val="FFFFFF"/>
                </a:solidFill>
                <a:latin typeface="Calibri"/>
                <a:ea typeface="Calibri"/>
                <a:cs typeface="Calibri"/>
              </a:defRPr>
            </a:lvl1pPr>
          </a:lstStyle>
          <a:p>
            <a:pPr algn="r"/>
            <a:fld id="{F7021451-1387-4CA6-816F-3879F97B5CBC}" type="slidenum">
              <a:rPr lang="en-US" b="0"/>
              <a:t>10</a:t>
            </a:fld>
            <a:endParaRPr lang="en-US"/>
          </a:p>
        </p:txBody>
      </p:sp>
    </p:spTree>
  </p:cSld>
  <p:clrMapOvr>
    <a:masterClrMapping/>
  </p:clrMapOvr>
</p:sld>
</file>

<file path=ppt/theme/theme1.xml><?xml version="1.0" encoding="utf-8"?>
<a:theme xmlns:a="http://schemas.openxmlformats.org/drawingml/2006/main" name="Richland Board Report">
  <a:themeElements>
    <a:clrScheme name="Richland Board Report">
      <a:dk1>
        <a:srgbClr val="1F2937"/>
      </a:dk1>
      <a:lt1>
        <a:srgbClr val="FFFFFF"/>
      </a:lt1>
      <a:dk2>
        <a:srgbClr val="1C3E6E"/>
      </a:dk2>
      <a:lt2>
        <a:srgbClr val="E8EFF8"/>
      </a:lt2>
      <a:accent1>
        <a:srgbClr val="1C3E6E"/>
      </a:accent1>
      <a:accent2>
        <a:srgbClr val="5A9A3A"/>
      </a:accent2>
      <a:accent3>
        <a:srgbClr val="2F6F94"/>
      </a:accent3>
      <a:accent4>
        <a:srgbClr val="9DB4D0"/>
      </a:accent4>
      <a:accent5>
        <a:srgbClr val="C8DCEB"/>
      </a:accent5>
      <a:accent6>
        <a:srgbClr val="8A9BB0"/>
      </a:accent6>
      <a:hlink>
        <a:srgbClr val="2F6F94"/>
      </a:hlink>
      <a:folHlink>
        <a:srgbClr val="6B7C93"/>
      </a:folHlink>
    </a:clrScheme>
    <a:fontScheme name="Richland Board Report">
      <a:majorFont>
        <a:latin typeface="Calibri"/>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100</TotalTime>
  <Words>1486</Words>
  <Application>Microsoft Office PowerPoint</Application>
  <PresentationFormat>Widescreen</PresentationFormat>
  <Paragraphs>138</Paragraphs>
  <Slides>10</Slides>
  <Notes>10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10</vt:i4>
      </vt:variant>
    </vt:vector>
  </HeadingPairs>
  <TitlesOfParts>
    <vt:vector size="13" baseType="lpstr">
      <vt:lpstr>Arial</vt:lpstr>
      <vt:lpstr>Calibri</vt:lpstr>
      <vt:lpstr>Richland Board Report</vt:lpstr>
      <vt:lpstr>Monitoring Report</vt:lpstr>
      <vt:lpstr>Where the Ends Sit</vt:lpstr>
      <vt:lpstr>Who We Are</vt:lpstr>
      <vt:lpstr>Ends 3: Enrollment</vt:lpstr>
      <vt:lpstr>Ends 3: Our Approach</vt:lpstr>
      <vt:lpstr>Ends 5: Diverse and Global Community</vt:lpstr>
      <vt:lpstr>Ends 6: Access to Wellness</vt:lpstr>
      <vt:lpstr>Ends 9: Affordability</vt:lpstr>
      <vt:lpstr>Building the Data Picture</vt:lpstr>
      <vt:lpstr>Key Takeaways</vt:lpstr>
    </vt:vector>
  </TitlesOfParts>
  <Company>PptxGenJS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Student Services/Wellness Monitoring Report</dc:title>
  <dc:subject>PptxGenJS Presentation</dc:subject>
  <dc:creator>Justin Willis, Ed.D.</dc:creator>
  <cp:lastModifiedBy>Madonna Brown</cp:lastModifiedBy>
  <cp:revision>5</cp:revision>
  <dcterms:created xsi:type="dcterms:W3CDTF">2026-10-12T14:23:17Z</dcterms:created>
  <dcterms:modified xsi:type="dcterms:W3CDTF">2026-10-21T18:35:13Z</dcterms:modified>
</cp:coreProperties>
</file>