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58" r:id="rId4"/>
    <p:sldId id="266" r:id="rId5"/>
    <p:sldId id="270" r:id="rId6"/>
    <p:sldId id="260" r:id="rId7"/>
    <p:sldId id="285" r:id="rId8"/>
    <p:sldId id="269" r:id="rId9"/>
    <p:sldId id="272" r:id="rId10"/>
    <p:sldId id="273" r:id="rId11"/>
    <p:sldId id="282" r:id="rId12"/>
    <p:sldId id="283" r:id="rId13"/>
    <p:sldId id="276" r:id="rId14"/>
    <p:sldId id="284" r:id="rId15"/>
    <p:sldId id="271" r:id="rId16"/>
    <p:sldId id="267" r:id="rId17"/>
    <p:sldId id="286" r:id="rId18"/>
    <p:sldId id="277" r:id="rId19"/>
    <p:sldId id="278" r:id="rId20"/>
    <p:sldId id="268" r:id="rId21"/>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dirty="0"/>
          </a:p>
        </c:rich>
      </c:tx>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'Q:\LiberalArts\Private\DEAN CORDULACK\Denise Monitoring\[students in degrees FY 13 to FY17 - A1 data.xlsx]chart'!$B$3</c:f>
              <c:strCache>
                <c:ptCount val="1"/>
                <c:pt idx="0">
                  <c:v>Transfer</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cat>
            <c:strRef>
              <c:f>[1]chart!$C$2:$G$2</c:f>
              <c:strCache>
                <c:ptCount val="5"/>
                <c:pt idx="0">
                  <c:v>FY13</c:v>
                </c:pt>
                <c:pt idx="1">
                  <c:v>FY14</c:v>
                </c:pt>
                <c:pt idx="2">
                  <c:v>FY15</c:v>
                </c:pt>
                <c:pt idx="3">
                  <c:v>FY16</c:v>
                </c:pt>
                <c:pt idx="4">
                  <c:v>FY17</c:v>
                </c:pt>
              </c:strCache>
            </c:strRef>
          </c:cat>
          <c:val>
            <c:numRef>
              <c:f>[1]chart!$C$3:$G$3</c:f>
              <c:numCache>
                <c:formatCode>General</c:formatCode>
                <c:ptCount val="5"/>
                <c:pt idx="0">
                  <c:v>2453</c:v>
                </c:pt>
                <c:pt idx="1">
                  <c:v>2249</c:v>
                </c:pt>
                <c:pt idx="2">
                  <c:v>2249</c:v>
                </c:pt>
                <c:pt idx="3">
                  <c:v>2221</c:v>
                </c:pt>
                <c:pt idx="4">
                  <c:v>1704</c:v>
                </c:pt>
              </c:numCache>
            </c:numRef>
          </c:val>
          <c:smooth val="0"/>
          <c:extLst>
            <c:ext xmlns:c16="http://schemas.microsoft.com/office/drawing/2014/chart" uri="{C3380CC4-5D6E-409C-BE32-E72D297353CC}">
              <c16:uniqueId val="{00000000-2084-4A0E-B95A-5538C5D093ED}"/>
            </c:ext>
          </c:extLst>
        </c:ser>
        <c:ser>
          <c:idx val="1"/>
          <c:order val="1"/>
          <c:tx>
            <c:strRef>
              <c:f>'Q:\LiberalArts\Private\DEAN CORDULACK\Denise Monitoring\[students in degrees FY 13 to FY17 - A1 data.xlsx]chart'!$B$4</c:f>
              <c:strCache>
                <c:ptCount val="1"/>
                <c:pt idx="0">
                  <c:v>CTE</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cat>
            <c:strRef>
              <c:f>[1]chart!$C$2:$G$2</c:f>
              <c:strCache>
                <c:ptCount val="5"/>
                <c:pt idx="0">
                  <c:v>FY13</c:v>
                </c:pt>
                <c:pt idx="1">
                  <c:v>FY14</c:v>
                </c:pt>
                <c:pt idx="2">
                  <c:v>FY15</c:v>
                </c:pt>
                <c:pt idx="3">
                  <c:v>FY16</c:v>
                </c:pt>
                <c:pt idx="4">
                  <c:v>FY17</c:v>
                </c:pt>
              </c:strCache>
            </c:strRef>
          </c:cat>
          <c:val>
            <c:numRef>
              <c:f>[1]chart!$C$4:$G$4</c:f>
              <c:numCache>
                <c:formatCode>General</c:formatCode>
                <c:ptCount val="5"/>
                <c:pt idx="0">
                  <c:v>1693</c:v>
                </c:pt>
                <c:pt idx="1">
                  <c:v>1521</c:v>
                </c:pt>
                <c:pt idx="2">
                  <c:v>1324</c:v>
                </c:pt>
                <c:pt idx="3">
                  <c:v>1341</c:v>
                </c:pt>
                <c:pt idx="4">
                  <c:v>1232</c:v>
                </c:pt>
              </c:numCache>
            </c:numRef>
          </c:val>
          <c:smooth val="0"/>
          <c:extLst>
            <c:ext xmlns:c16="http://schemas.microsoft.com/office/drawing/2014/chart" uri="{C3380CC4-5D6E-409C-BE32-E72D297353CC}">
              <c16:uniqueId val="{00000001-2084-4A0E-B95A-5538C5D093ED}"/>
            </c:ext>
          </c:extLst>
        </c:ser>
        <c:dLbls>
          <c:showLegendKey val="0"/>
          <c:showVal val="0"/>
          <c:showCatName val="0"/>
          <c:showSerName val="0"/>
          <c:showPercent val="0"/>
          <c:showBubbleSize val="0"/>
        </c:dLbls>
        <c:marker val="1"/>
        <c:smooth val="0"/>
        <c:axId val="209839576"/>
        <c:axId val="145913304"/>
      </c:lineChart>
      <c:catAx>
        <c:axId val="2098395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145913304"/>
        <c:crosses val="autoZero"/>
        <c:auto val="1"/>
        <c:lblAlgn val="ctr"/>
        <c:lblOffset val="100"/>
        <c:noMultiLvlLbl val="0"/>
      </c:catAx>
      <c:valAx>
        <c:axId val="145913304"/>
        <c:scaling>
          <c:orientation val="minMax"/>
          <c:min val="1000"/>
        </c:scaling>
        <c:delete val="0"/>
        <c:axPos val="l"/>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9839576"/>
        <c:crosses val="autoZero"/>
        <c:crossBetween val="between"/>
      </c:valAx>
      <c:dTable>
        <c:showHorzBorder val="1"/>
        <c:showVertBorder val="1"/>
        <c:showOutline val="1"/>
        <c:showKeys val="1"/>
        <c:spPr>
          <a:noFill/>
          <a:ln w="9525">
            <a:solidFill>
              <a:schemeClr val="tx1">
                <a:lumMod val="15000"/>
                <a:lumOff val="85000"/>
              </a:schemeClr>
            </a:solid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Faculty Trends</a:t>
            </a:r>
          </a:p>
        </c:rich>
      </c:tx>
      <c:layout/>
      <c:overlay val="0"/>
    </c:title>
    <c:autoTitleDeleted val="0"/>
    <c:plotArea>
      <c:layout/>
      <c:lineChart>
        <c:grouping val="standard"/>
        <c:varyColors val="0"/>
        <c:ser>
          <c:idx val="0"/>
          <c:order val="0"/>
          <c:tx>
            <c:v>Fulltime Faculty</c:v>
          </c:tx>
          <c:marker>
            <c:symbol val="none"/>
          </c:marker>
          <c:cat>
            <c:numRef>
              <c:f>'Faculty Trends'!$A$2:$A$9</c:f>
              <c:numCache>
                <c:formatCode>General</c:formatCode>
                <c:ptCount val="8"/>
                <c:pt idx="0">
                  <c:v>10</c:v>
                </c:pt>
                <c:pt idx="1">
                  <c:v>11</c:v>
                </c:pt>
                <c:pt idx="2">
                  <c:v>12</c:v>
                </c:pt>
                <c:pt idx="3">
                  <c:v>13</c:v>
                </c:pt>
                <c:pt idx="4">
                  <c:v>14</c:v>
                </c:pt>
                <c:pt idx="5">
                  <c:v>15</c:v>
                </c:pt>
                <c:pt idx="6">
                  <c:v>16</c:v>
                </c:pt>
                <c:pt idx="7">
                  <c:v>17</c:v>
                </c:pt>
              </c:numCache>
            </c:numRef>
          </c:cat>
          <c:val>
            <c:numRef>
              <c:f>'Faculty Trends'!$C$2:$C$9</c:f>
              <c:numCache>
                <c:formatCode>General</c:formatCode>
                <c:ptCount val="8"/>
                <c:pt idx="0">
                  <c:v>73</c:v>
                </c:pt>
                <c:pt idx="1">
                  <c:v>73</c:v>
                </c:pt>
                <c:pt idx="2">
                  <c:v>70</c:v>
                </c:pt>
                <c:pt idx="3">
                  <c:v>70</c:v>
                </c:pt>
                <c:pt idx="4">
                  <c:v>68</c:v>
                </c:pt>
                <c:pt idx="5">
                  <c:v>66</c:v>
                </c:pt>
                <c:pt idx="6">
                  <c:v>67</c:v>
                </c:pt>
                <c:pt idx="7">
                  <c:v>65</c:v>
                </c:pt>
              </c:numCache>
            </c:numRef>
          </c:val>
          <c:smooth val="0"/>
          <c:extLst>
            <c:ext xmlns:c16="http://schemas.microsoft.com/office/drawing/2014/chart" uri="{C3380CC4-5D6E-409C-BE32-E72D297353CC}">
              <c16:uniqueId val="{00000000-CB91-403A-B594-E68004AB93B8}"/>
            </c:ext>
          </c:extLst>
        </c:ser>
        <c:ser>
          <c:idx val="1"/>
          <c:order val="1"/>
          <c:tx>
            <c:v>Part Time Faculty</c:v>
          </c:tx>
          <c:marker>
            <c:symbol val="none"/>
          </c:marker>
          <c:val>
            <c:numRef>
              <c:f>'Faculty Trends'!$C$10:$C$17</c:f>
              <c:numCache>
                <c:formatCode>General</c:formatCode>
                <c:ptCount val="8"/>
                <c:pt idx="0">
                  <c:v>137</c:v>
                </c:pt>
                <c:pt idx="1">
                  <c:v>165</c:v>
                </c:pt>
                <c:pt idx="2">
                  <c:v>152</c:v>
                </c:pt>
                <c:pt idx="3">
                  <c:v>125</c:v>
                </c:pt>
                <c:pt idx="4">
                  <c:v>155</c:v>
                </c:pt>
                <c:pt idx="5">
                  <c:v>142</c:v>
                </c:pt>
                <c:pt idx="6">
                  <c:v>133</c:v>
                </c:pt>
                <c:pt idx="7">
                  <c:v>113</c:v>
                </c:pt>
              </c:numCache>
            </c:numRef>
          </c:val>
          <c:smooth val="0"/>
          <c:extLst>
            <c:ext xmlns:c16="http://schemas.microsoft.com/office/drawing/2014/chart" uri="{C3380CC4-5D6E-409C-BE32-E72D297353CC}">
              <c16:uniqueId val="{00000001-CB91-403A-B594-E68004AB93B8}"/>
            </c:ext>
          </c:extLst>
        </c:ser>
        <c:dLbls>
          <c:showLegendKey val="0"/>
          <c:showVal val="0"/>
          <c:showCatName val="0"/>
          <c:showSerName val="0"/>
          <c:showPercent val="0"/>
          <c:showBubbleSize val="0"/>
        </c:dLbls>
        <c:smooth val="0"/>
        <c:axId val="140241920"/>
        <c:axId val="140137600"/>
      </c:lineChart>
      <c:catAx>
        <c:axId val="140241920"/>
        <c:scaling>
          <c:orientation val="minMax"/>
        </c:scaling>
        <c:delete val="0"/>
        <c:axPos val="b"/>
        <c:title>
          <c:tx>
            <c:rich>
              <a:bodyPr/>
              <a:lstStyle/>
              <a:p>
                <a:pPr>
                  <a:defRPr/>
                </a:pPr>
                <a:r>
                  <a:rPr lang="en-US"/>
                  <a:t>Fiscal Year</a:t>
                </a:r>
              </a:p>
            </c:rich>
          </c:tx>
          <c:layout/>
          <c:overlay val="0"/>
        </c:title>
        <c:numFmt formatCode="General" sourceLinked="1"/>
        <c:majorTickMark val="out"/>
        <c:minorTickMark val="none"/>
        <c:tickLblPos val="nextTo"/>
        <c:crossAx val="140137600"/>
        <c:crosses val="autoZero"/>
        <c:auto val="1"/>
        <c:lblAlgn val="ctr"/>
        <c:lblOffset val="100"/>
        <c:noMultiLvlLbl val="0"/>
      </c:catAx>
      <c:valAx>
        <c:axId val="140137600"/>
        <c:scaling>
          <c:orientation val="minMax"/>
        </c:scaling>
        <c:delete val="0"/>
        <c:axPos val="l"/>
        <c:majorGridlines/>
        <c:title>
          <c:tx>
            <c:rich>
              <a:bodyPr rot="0" vert="horz"/>
              <a:lstStyle/>
              <a:p>
                <a:pPr>
                  <a:defRPr/>
                </a:pPr>
                <a:r>
                  <a:rPr lang="en-US"/>
                  <a:t>Number Faculty</a:t>
                </a:r>
              </a:p>
            </c:rich>
          </c:tx>
          <c:layout/>
          <c:overlay val="0"/>
        </c:title>
        <c:numFmt formatCode="General" sourceLinked="1"/>
        <c:majorTickMark val="out"/>
        <c:minorTickMark val="none"/>
        <c:tickLblPos val="nextTo"/>
        <c:crossAx val="140241920"/>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fUNDING CATEGORIES FY13-17</a:t>
            </a:r>
          </a:p>
        </c:rich>
      </c:tx>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'Q:\LiberalArts\Private\DEAN CORDULACK\Denise Monitoring\[Funding Categories FY13-17.xlsx]NO ADULT'!$B$3</c:f>
              <c:strCache>
                <c:ptCount val="1"/>
                <c:pt idx="0">
                  <c:v>1 Bacca</c:v>
                </c:pt>
              </c:strCache>
            </c:strRef>
          </c:tx>
          <c:spPr>
            <a:ln w="22225" cap="rnd">
              <a:solidFill>
                <a:schemeClr val="accent2"/>
              </a:solidFill>
              <a:round/>
            </a:ln>
            <a:effectLst/>
          </c:spPr>
          <c:marker>
            <c:symbol val="diamond"/>
            <c:size val="6"/>
            <c:spPr>
              <a:solidFill>
                <a:schemeClr val="accent2"/>
              </a:solidFill>
              <a:ln w="9525">
                <a:solidFill>
                  <a:schemeClr val="accent2"/>
                </a:solidFill>
                <a:round/>
              </a:ln>
              <a:effectLst/>
            </c:spPr>
          </c:marker>
          <c:cat>
            <c:strRef>
              <c:f>'[3]NO ADULT'!$C$2:$G$2</c:f>
              <c:strCache>
                <c:ptCount val="5"/>
                <c:pt idx="0">
                  <c:v>FY13</c:v>
                </c:pt>
                <c:pt idx="1">
                  <c:v>FY14</c:v>
                </c:pt>
                <c:pt idx="2">
                  <c:v>FY15</c:v>
                </c:pt>
                <c:pt idx="3">
                  <c:v>FY16</c:v>
                </c:pt>
                <c:pt idx="4">
                  <c:v>FY17</c:v>
                </c:pt>
              </c:strCache>
            </c:strRef>
          </c:cat>
          <c:val>
            <c:numRef>
              <c:f>'[3]NO ADULT'!$C$3:$G$3</c:f>
              <c:numCache>
                <c:formatCode>General</c:formatCode>
                <c:ptCount val="5"/>
                <c:pt idx="0">
                  <c:v>3908</c:v>
                </c:pt>
                <c:pt idx="1">
                  <c:v>3767</c:v>
                </c:pt>
                <c:pt idx="2">
                  <c:v>3478</c:v>
                </c:pt>
                <c:pt idx="3">
                  <c:v>3204</c:v>
                </c:pt>
                <c:pt idx="4">
                  <c:v>2722</c:v>
                </c:pt>
              </c:numCache>
            </c:numRef>
          </c:val>
          <c:smooth val="0"/>
          <c:extLst>
            <c:ext xmlns:c16="http://schemas.microsoft.com/office/drawing/2014/chart" uri="{C3380CC4-5D6E-409C-BE32-E72D297353CC}">
              <c16:uniqueId val="{00000000-3EEB-48B1-AD36-07F674207444}"/>
            </c:ext>
          </c:extLst>
        </c:ser>
        <c:ser>
          <c:idx val="1"/>
          <c:order val="1"/>
          <c:tx>
            <c:strRef>
              <c:f>'Q:\LiberalArts\Private\DEAN CORDULACK\Denise Monitoring\[Funding Categories FY13-17.xlsx]NO ADULT'!$B$4</c:f>
              <c:strCache>
                <c:ptCount val="1"/>
                <c:pt idx="0">
                  <c:v>2 Bus/Serv Occ/Voc</c:v>
                </c:pt>
              </c:strCache>
            </c:strRef>
          </c:tx>
          <c:spPr>
            <a:ln w="22225" cap="rnd">
              <a:solidFill>
                <a:schemeClr val="accent4"/>
              </a:solidFill>
              <a:round/>
            </a:ln>
            <a:effectLst/>
          </c:spPr>
          <c:marker>
            <c:symbol val="square"/>
            <c:size val="6"/>
            <c:spPr>
              <a:solidFill>
                <a:schemeClr val="accent4"/>
              </a:solidFill>
              <a:ln w="9525">
                <a:solidFill>
                  <a:schemeClr val="accent4"/>
                </a:solidFill>
                <a:round/>
              </a:ln>
              <a:effectLst/>
            </c:spPr>
          </c:marker>
          <c:cat>
            <c:strRef>
              <c:f>'[3]NO ADULT'!$C$2:$G$2</c:f>
              <c:strCache>
                <c:ptCount val="5"/>
                <c:pt idx="0">
                  <c:v>FY13</c:v>
                </c:pt>
                <c:pt idx="1">
                  <c:v>FY14</c:v>
                </c:pt>
                <c:pt idx="2">
                  <c:v>FY15</c:v>
                </c:pt>
                <c:pt idx="3">
                  <c:v>FY16</c:v>
                </c:pt>
                <c:pt idx="4">
                  <c:v>FY17</c:v>
                </c:pt>
              </c:strCache>
            </c:strRef>
          </c:cat>
          <c:val>
            <c:numRef>
              <c:f>'[3]NO ADULT'!$C$4:$G$4</c:f>
              <c:numCache>
                <c:formatCode>General</c:formatCode>
                <c:ptCount val="5"/>
                <c:pt idx="0">
                  <c:v>1592</c:v>
                </c:pt>
                <c:pt idx="1">
                  <c:v>1748</c:v>
                </c:pt>
                <c:pt idx="2">
                  <c:v>1353</c:v>
                </c:pt>
                <c:pt idx="3">
                  <c:v>877</c:v>
                </c:pt>
                <c:pt idx="4">
                  <c:v>502</c:v>
                </c:pt>
              </c:numCache>
            </c:numRef>
          </c:val>
          <c:smooth val="0"/>
          <c:extLst>
            <c:ext xmlns:c16="http://schemas.microsoft.com/office/drawing/2014/chart" uri="{C3380CC4-5D6E-409C-BE32-E72D297353CC}">
              <c16:uniqueId val="{00000001-3EEB-48B1-AD36-07F674207444}"/>
            </c:ext>
          </c:extLst>
        </c:ser>
        <c:ser>
          <c:idx val="2"/>
          <c:order val="2"/>
          <c:tx>
            <c:strRef>
              <c:f>'Q:\LiberalArts\Private\DEAN CORDULACK\Denise Monitoring\[Funding Categories FY13-17.xlsx]NO ADULT'!$B$5</c:f>
              <c:strCache>
                <c:ptCount val="1"/>
                <c:pt idx="0">
                  <c:v>3 Tech Occ/Voc</c:v>
                </c:pt>
              </c:strCache>
            </c:strRef>
          </c:tx>
          <c:spPr>
            <a:ln w="22225" cap="rnd">
              <a:solidFill>
                <a:schemeClr val="accent6"/>
              </a:solidFill>
              <a:round/>
            </a:ln>
            <a:effectLst/>
          </c:spPr>
          <c:marker>
            <c:symbol val="triangle"/>
            <c:size val="6"/>
            <c:spPr>
              <a:solidFill>
                <a:schemeClr val="accent6"/>
              </a:solidFill>
              <a:ln w="9525">
                <a:solidFill>
                  <a:schemeClr val="accent6"/>
                </a:solidFill>
                <a:round/>
              </a:ln>
              <a:effectLst/>
            </c:spPr>
          </c:marker>
          <c:cat>
            <c:strRef>
              <c:f>'[3]NO ADULT'!$C$2:$G$2</c:f>
              <c:strCache>
                <c:ptCount val="5"/>
                <c:pt idx="0">
                  <c:v>FY13</c:v>
                </c:pt>
                <c:pt idx="1">
                  <c:v>FY14</c:v>
                </c:pt>
                <c:pt idx="2">
                  <c:v>FY15</c:v>
                </c:pt>
                <c:pt idx="3">
                  <c:v>FY16</c:v>
                </c:pt>
                <c:pt idx="4">
                  <c:v>FY17</c:v>
                </c:pt>
              </c:strCache>
            </c:strRef>
          </c:cat>
          <c:val>
            <c:numRef>
              <c:f>'[3]NO ADULT'!$C$5:$G$5</c:f>
              <c:numCache>
                <c:formatCode>General</c:formatCode>
                <c:ptCount val="5"/>
                <c:pt idx="0">
                  <c:v>2451</c:v>
                </c:pt>
                <c:pt idx="1">
                  <c:v>2453</c:v>
                </c:pt>
                <c:pt idx="2">
                  <c:v>2164</c:v>
                </c:pt>
                <c:pt idx="3">
                  <c:v>1933</c:v>
                </c:pt>
                <c:pt idx="4">
                  <c:v>1687</c:v>
                </c:pt>
              </c:numCache>
            </c:numRef>
          </c:val>
          <c:smooth val="0"/>
          <c:extLst>
            <c:ext xmlns:c16="http://schemas.microsoft.com/office/drawing/2014/chart" uri="{C3380CC4-5D6E-409C-BE32-E72D297353CC}">
              <c16:uniqueId val="{00000002-3EEB-48B1-AD36-07F674207444}"/>
            </c:ext>
          </c:extLst>
        </c:ser>
        <c:ser>
          <c:idx val="3"/>
          <c:order val="3"/>
          <c:tx>
            <c:strRef>
              <c:f>'Q:\LiberalArts\Private\DEAN CORDULACK\Denise Monitoring\[Funding Categories FY13-17.xlsx]NO ADULT'!$B$6</c:f>
              <c:strCache>
                <c:ptCount val="1"/>
                <c:pt idx="0">
                  <c:v>4 Hlth Occ/Voc</c:v>
                </c:pt>
              </c:strCache>
            </c:strRef>
          </c:tx>
          <c:spPr>
            <a:ln w="22225" cap="rnd">
              <a:solidFill>
                <a:schemeClr val="accent2">
                  <a:lumMod val="60000"/>
                </a:schemeClr>
              </a:solidFill>
              <a:round/>
            </a:ln>
            <a:effectLst/>
          </c:spPr>
          <c:marker>
            <c:symbol val="x"/>
            <c:size val="6"/>
            <c:spPr>
              <a:noFill/>
              <a:ln w="9525">
                <a:solidFill>
                  <a:schemeClr val="accent2">
                    <a:lumMod val="60000"/>
                  </a:schemeClr>
                </a:solidFill>
                <a:round/>
              </a:ln>
              <a:effectLst/>
            </c:spPr>
          </c:marker>
          <c:cat>
            <c:strRef>
              <c:f>'[3]NO ADULT'!$C$2:$G$2</c:f>
              <c:strCache>
                <c:ptCount val="5"/>
                <c:pt idx="0">
                  <c:v>FY13</c:v>
                </c:pt>
                <c:pt idx="1">
                  <c:v>FY14</c:v>
                </c:pt>
                <c:pt idx="2">
                  <c:v>FY15</c:v>
                </c:pt>
                <c:pt idx="3">
                  <c:v>FY16</c:v>
                </c:pt>
                <c:pt idx="4">
                  <c:v>FY17</c:v>
                </c:pt>
              </c:strCache>
            </c:strRef>
          </c:cat>
          <c:val>
            <c:numRef>
              <c:f>'[3]NO ADULT'!$C$6:$G$6</c:f>
              <c:numCache>
                <c:formatCode>General</c:formatCode>
                <c:ptCount val="5"/>
                <c:pt idx="0">
                  <c:v>1414</c:v>
                </c:pt>
                <c:pt idx="1">
                  <c:v>1290</c:v>
                </c:pt>
                <c:pt idx="2">
                  <c:v>1260</c:v>
                </c:pt>
                <c:pt idx="3">
                  <c:v>1157</c:v>
                </c:pt>
                <c:pt idx="4">
                  <c:v>888</c:v>
                </c:pt>
              </c:numCache>
            </c:numRef>
          </c:val>
          <c:smooth val="0"/>
          <c:extLst>
            <c:ext xmlns:c16="http://schemas.microsoft.com/office/drawing/2014/chart" uri="{C3380CC4-5D6E-409C-BE32-E72D297353CC}">
              <c16:uniqueId val="{00000003-3EEB-48B1-AD36-07F674207444}"/>
            </c:ext>
          </c:extLst>
        </c:ser>
        <c:ser>
          <c:idx val="4"/>
          <c:order val="4"/>
          <c:tx>
            <c:strRef>
              <c:f>'Q:\LiberalArts\Private\DEAN CORDULACK\Denise Monitoring\[Funding Categories FY13-17.xlsx]NO ADULT'!$B$7</c:f>
              <c:strCache>
                <c:ptCount val="1"/>
                <c:pt idx="0">
                  <c:v>5 Remedial</c:v>
                </c:pt>
              </c:strCache>
            </c:strRef>
          </c:tx>
          <c:spPr>
            <a:ln w="22225" cap="rnd">
              <a:solidFill>
                <a:schemeClr val="accent4">
                  <a:lumMod val="60000"/>
                </a:schemeClr>
              </a:solidFill>
              <a:round/>
            </a:ln>
            <a:effectLst/>
          </c:spPr>
          <c:marker>
            <c:symbol val="star"/>
            <c:size val="6"/>
            <c:spPr>
              <a:noFill/>
              <a:ln w="9525">
                <a:solidFill>
                  <a:schemeClr val="accent4">
                    <a:lumMod val="60000"/>
                  </a:schemeClr>
                </a:solidFill>
                <a:round/>
              </a:ln>
              <a:effectLst/>
            </c:spPr>
          </c:marker>
          <c:cat>
            <c:strRef>
              <c:f>'[3]NO ADULT'!$C$2:$G$2</c:f>
              <c:strCache>
                <c:ptCount val="5"/>
                <c:pt idx="0">
                  <c:v>FY13</c:v>
                </c:pt>
                <c:pt idx="1">
                  <c:v>FY14</c:v>
                </c:pt>
                <c:pt idx="2">
                  <c:v>FY15</c:v>
                </c:pt>
                <c:pt idx="3">
                  <c:v>FY16</c:v>
                </c:pt>
                <c:pt idx="4">
                  <c:v>FY17</c:v>
                </c:pt>
              </c:strCache>
            </c:strRef>
          </c:cat>
          <c:val>
            <c:numRef>
              <c:f>'[3]NO ADULT'!$C$7:$G$7</c:f>
              <c:numCache>
                <c:formatCode>General</c:formatCode>
                <c:ptCount val="5"/>
                <c:pt idx="0">
                  <c:v>1116</c:v>
                </c:pt>
                <c:pt idx="1">
                  <c:v>1051</c:v>
                </c:pt>
                <c:pt idx="2">
                  <c:v>926</c:v>
                </c:pt>
                <c:pt idx="3">
                  <c:v>859</c:v>
                </c:pt>
                <c:pt idx="4">
                  <c:v>668</c:v>
                </c:pt>
              </c:numCache>
            </c:numRef>
          </c:val>
          <c:smooth val="0"/>
          <c:extLst>
            <c:ext xmlns:c16="http://schemas.microsoft.com/office/drawing/2014/chart" uri="{C3380CC4-5D6E-409C-BE32-E72D297353CC}">
              <c16:uniqueId val="{00000004-3EEB-48B1-AD36-07F674207444}"/>
            </c:ext>
          </c:extLst>
        </c:ser>
        <c:dLbls>
          <c:showLegendKey val="0"/>
          <c:showVal val="0"/>
          <c:showCatName val="0"/>
          <c:showSerName val="0"/>
          <c:showPercent val="0"/>
          <c:showBubbleSize val="0"/>
        </c:dLbls>
        <c:marker val="1"/>
        <c:smooth val="0"/>
        <c:axId val="212095440"/>
        <c:axId val="314252648"/>
      </c:lineChart>
      <c:catAx>
        <c:axId val="21209544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sz="1000" b="1"/>
                  <a:t>FISCAL YEAR</a:t>
                </a:r>
              </a:p>
            </c:rich>
          </c:tx>
          <c:layout/>
          <c:overlay val="0"/>
          <c:spPr>
            <a:noFill/>
            <a:ln>
              <a:noFill/>
            </a:ln>
            <a:effectLst/>
          </c:spPr>
          <c:txPr>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314252648"/>
        <c:crosses val="autoZero"/>
        <c:auto val="1"/>
        <c:lblAlgn val="ctr"/>
        <c:lblOffset val="100"/>
        <c:noMultiLvlLbl val="0"/>
      </c:catAx>
      <c:valAx>
        <c:axId val="314252648"/>
        <c:scaling>
          <c:orientation val="minMax"/>
        </c:scaling>
        <c:delete val="0"/>
        <c:axPos val="l"/>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sz="1000" b="1"/>
                  <a:t>NUMBER OF PEOPLE</a:t>
                </a:r>
              </a:p>
            </c:rich>
          </c:tx>
          <c:layout/>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095440"/>
        <c:crosses val="autoZero"/>
        <c:crossBetween val="between"/>
      </c:valAx>
      <c:dTable>
        <c:showHorzBorder val="1"/>
        <c:showVertBorder val="1"/>
        <c:showOutline val="1"/>
        <c:showKeys val="1"/>
        <c:spPr>
          <a:noFill/>
          <a:ln w="9525">
            <a:solidFill>
              <a:schemeClr val="tx1">
                <a:lumMod val="15000"/>
                <a:lumOff val="85000"/>
              </a:schemeClr>
            </a:solid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DEV</a:t>
            </a:r>
            <a:r>
              <a:rPr lang="en-US" baseline="0"/>
              <a:t> ENGL - MATH FY13-17</a:t>
            </a:r>
            <a:endParaRPr lang="en-US"/>
          </a:p>
        </c:rich>
      </c:tx>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'Q:\LiberalArts\Private\DEAN CORDULACK\Denise Monitoring\[DEV ENGL - MATH  FY 13-17.xlsx]dup studs'!$J$3</c:f>
              <c:strCache>
                <c:ptCount val="1"/>
                <c:pt idx="0">
                  <c:v>DEV ENGL</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cat>
            <c:strRef>
              <c:f>'[2]dup studs'!$K$2:$O$2</c:f>
              <c:strCache>
                <c:ptCount val="5"/>
                <c:pt idx="0">
                  <c:v>FY13</c:v>
                </c:pt>
                <c:pt idx="1">
                  <c:v>FY14</c:v>
                </c:pt>
                <c:pt idx="2">
                  <c:v>FY15</c:v>
                </c:pt>
                <c:pt idx="3">
                  <c:v>FY16</c:v>
                </c:pt>
                <c:pt idx="4">
                  <c:v>FY17</c:v>
                </c:pt>
              </c:strCache>
            </c:strRef>
          </c:cat>
          <c:val>
            <c:numRef>
              <c:f>'[2]dup studs'!$K$3:$O$3</c:f>
              <c:numCache>
                <c:formatCode>General</c:formatCode>
                <c:ptCount val="5"/>
                <c:pt idx="0">
                  <c:v>910</c:v>
                </c:pt>
                <c:pt idx="1">
                  <c:v>844</c:v>
                </c:pt>
                <c:pt idx="2">
                  <c:v>743</c:v>
                </c:pt>
                <c:pt idx="3">
                  <c:v>556</c:v>
                </c:pt>
                <c:pt idx="4">
                  <c:v>525</c:v>
                </c:pt>
              </c:numCache>
            </c:numRef>
          </c:val>
          <c:smooth val="0"/>
          <c:extLst>
            <c:ext xmlns:c16="http://schemas.microsoft.com/office/drawing/2014/chart" uri="{C3380CC4-5D6E-409C-BE32-E72D297353CC}">
              <c16:uniqueId val="{00000000-4EAB-497A-83A9-7753590A6DA8}"/>
            </c:ext>
          </c:extLst>
        </c:ser>
        <c:ser>
          <c:idx val="1"/>
          <c:order val="1"/>
          <c:tx>
            <c:strRef>
              <c:f>'Q:\LiberalArts\Private\DEAN CORDULACK\Denise Monitoring\[DEV ENGL - MATH  FY 13-17.xlsx]dup studs'!$J$4</c:f>
              <c:strCache>
                <c:ptCount val="1"/>
                <c:pt idx="0">
                  <c:v>DEV MATH</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cat>
            <c:strRef>
              <c:f>'[2]dup studs'!$K$2:$O$2</c:f>
              <c:strCache>
                <c:ptCount val="5"/>
                <c:pt idx="0">
                  <c:v>FY13</c:v>
                </c:pt>
                <c:pt idx="1">
                  <c:v>FY14</c:v>
                </c:pt>
                <c:pt idx="2">
                  <c:v>FY15</c:v>
                </c:pt>
                <c:pt idx="3">
                  <c:v>FY16</c:v>
                </c:pt>
                <c:pt idx="4">
                  <c:v>FY17</c:v>
                </c:pt>
              </c:strCache>
            </c:strRef>
          </c:cat>
          <c:val>
            <c:numRef>
              <c:f>'[2]dup studs'!$K$4:$O$4</c:f>
              <c:numCache>
                <c:formatCode>General</c:formatCode>
                <c:ptCount val="5"/>
                <c:pt idx="0">
                  <c:v>878</c:v>
                </c:pt>
                <c:pt idx="1">
                  <c:v>819</c:v>
                </c:pt>
                <c:pt idx="2">
                  <c:v>708</c:v>
                </c:pt>
                <c:pt idx="3">
                  <c:v>694</c:v>
                </c:pt>
                <c:pt idx="4">
                  <c:v>515</c:v>
                </c:pt>
              </c:numCache>
            </c:numRef>
          </c:val>
          <c:smooth val="0"/>
          <c:extLst>
            <c:ext xmlns:c16="http://schemas.microsoft.com/office/drawing/2014/chart" uri="{C3380CC4-5D6E-409C-BE32-E72D297353CC}">
              <c16:uniqueId val="{00000001-4EAB-497A-83A9-7753590A6DA8}"/>
            </c:ext>
          </c:extLst>
        </c:ser>
        <c:dLbls>
          <c:showLegendKey val="0"/>
          <c:showVal val="0"/>
          <c:showCatName val="0"/>
          <c:showSerName val="0"/>
          <c:showPercent val="0"/>
          <c:showBubbleSize val="0"/>
        </c:dLbls>
        <c:marker val="1"/>
        <c:smooth val="0"/>
        <c:axId val="313986216"/>
        <c:axId val="313986600"/>
      </c:lineChart>
      <c:catAx>
        <c:axId val="313986216"/>
        <c:scaling>
          <c:orientation val="minMax"/>
        </c:scaling>
        <c:delete val="0"/>
        <c:axPos val="b"/>
        <c:majorGridlines>
          <c:spPr>
            <a:ln w="9525" cap="flat" cmpd="sng" algn="ctr">
              <a:solidFill>
                <a:schemeClr val="tx1">
                  <a:lumMod val="15000"/>
                  <a:lumOff val="85000"/>
                </a:schemeClr>
              </a:solidFill>
              <a:round/>
            </a:ln>
            <a:effectLst/>
          </c:spPr>
        </c:majorGridlines>
        <c:title>
          <c:layout/>
          <c:overlay val="0"/>
          <c:spPr>
            <a:noFill/>
            <a:ln>
              <a:noFill/>
            </a:ln>
            <a:effectLst/>
          </c:spPr>
          <c:txPr>
            <a:bodyPr rot="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313986600"/>
        <c:crosses val="autoZero"/>
        <c:auto val="1"/>
        <c:lblAlgn val="ctr"/>
        <c:lblOffset val="100"/>
        <c:noMultiLvlLbl val="0"/>
      </c:catAx>
      <c:valAx>
        <c:axId val="313986600"/>
        <c:scaling>
          <c:orientation val="minMax"/>
          <c:min val="400"/>
        </c:scaling>
        <c:delete val="0"/>
        <c:axPos val="l"/>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a:t>NUMBER STUDENTS</a:t>
                </a:r>
              </a:p>
            </c:rich>
          </c:tx>
          <c:layout/>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3986216"/>
        <c:crosses val="autoZero"/>
        <c:crossBetween val="between"/>
      </c:valAx>
      <c:dTable>
        <c:showHorzBorder val="1"/>
        <c:showVertBorder val="1"/>
        <c:showOutline val="1"/>
        <c:showKeys val="1"/>
        <c:spPr>
          <a:noFill/>
          <a:ln w="9525">
            <a:solidFill>
              <a:schemeClr val="tx1">
                <a:lumMod val="15000"/>
                <a:lumOff val="85000"/>
              </a:schemeClr>
            </a:solid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Percent Non-Paid</a:t>
            </a:r>
            <a:r>
              <a:rPr lang="en-US" baseline="0"/>
              <a:t> Dual Credit Hours</a:t>
            </a:r>
            <a:endParaRPr lang="en-US"/>
          </a:p>
        </c:rich>
      </c:tx>
      <c:layout/>
      <c:overlay val="0"/>
    </c:title>
    <c:autoTitleDeleted val="0"/>
    <c:plotArea>
      <c:layout/>
      <c:lineChart>
        <c:grouping val="standard"/>
        <c:varyColors val="0"/>
        <c:ser>
          <c:idx val="10"/>
          <c:order val="0"/>
          <c:tx>
            <c:strRef>
              <c:f>'Percent Non-paid '!$C$2</c:f>
              <c:strCache>
                <c:ptCount val="1"/>
                <c:pt idx="0">
                  <c:v>Percents by COLUMN</c:v>
                </c:pt>
              </c:strCache>
            </c:strRef>
          </c:tx>
          <c:marker>
            <c:symbol val="none"/>
          </c:marker>
          <c:cat>
            <c:numRef>
              <c:f>('Percent Non-paid '!$B$1,'Percent Non-paid '!$D$1,'Percent Non-paid '!$F$1,'Percent Non-paid '!$H$1,'Percent Non-paid '!$J$1,'Percent Non-paid '!$L$1)</c:f>
              <c:numCache>
                <c:formatCode>General</c:formatCode>
                <c:ptCount val="6"/>
                <c:pt idx="0">
                  <c:v>13</c:v>
                </c:pt>
                <c:pt idx="1">
                  <c:v>14</c:v>
                </c:pt>
                <c:pt idx="2">
                  <c:v>15</c:v>
                </c:pt>
                <c:pt idx="3">
                  <c:v>16</c:v>
                </c:pt>
                <c:pt idx="4">
                  <c:v>17</c:v>
                </c:pt>
                <c:pt idx="5">
                  <c:v>18</c:v>
                </c:pt>
              </c:numCache>
            </c:numRef>
          </c:cat>
          <c:val>
            <c:numRef>
              <c:f>('Percent Non-paid '!$C$3,'Percent Non-paid '!$E$3,'Percent Non-paid '!$G$3,'Percent Non-paid '!$I$3,'Percent Non-paid '!$K$3,'Percent Non-paid '!$M$3)</c:f>
              <c:numCache>
                <c:formatCode>#,##0.00;\(#,##0.00\)%</c:formatCode>
                <c:ptCount val="6"/>
                <c:pt idx="0">
                  <c:v>0.50948509485094895</c:v>
                </c:pt>
                <c:pt idx="1">
                  <c:v>0.52199170124481298</c:v>
                </c:pt>
                <c:pt idx="2">
                  <c:v>0.66693877551020397</c:v>
                </c:pt>
                <c:pt idx="3">
                  <c:v>0.61442622950819703</c:v>
                </c:pt>
                <c:pt idx="4">
                  <c:v>0.60258481421647803</c:v>
                </c:pt>
                <c:pt idx="5">
                  <c:v>0.59589041095890405</c:v>
                </c:pt>
              </c:numCache>
            </c:numRef>
          </c:val>
          <c:smooth val="0"/>
          <c:extLst>
            <c:ext xmlns:c16="http://schemas.microsoft.com/office/drawing/2014/chart" uri="{C3380CC4-5D6E-409C-BE32-E72D297353CC}">
              <c16:uniqueId val="{00000000-6317-4CB7-99CE-C297A2B9A0C3}"/>
            </c:ext>
          </c:extLst>
        </c:ser>
        <c:dLbls>
          <c:showLegendKey val="0"/>
          <c:showVal val="0"/>
          <c:showCatName val="0"/>
          <c:showSerName val="0"/>
          <c:showPercent val="0"/>
          <c:showBubbleSize val="0"/>
        </c:dLbls>
        <c:smooth val="0"/>
        <c:axId val="160564736"/>
        <c:axId val="160566272"/>
      </c:lineChart>
      <c:catAx>
        <c:axId val="160564736"/>
        <c:scaling>
          <c:orientation val="minMax"/>
        </c:scaling>
        <c:delete val="0"/>
        <c:axPos val="b"/>
        <c:title>
          <c:tx>
            <c:rich>
              <a:bodyPr/>
              <a:lstStyle/>
              <a:p>
                <a:pPr>
                  <a:defRPr/>
                </a:pPr>
                <a:r>
                  <a:rPr lang="en-US"/>
                  <a:t>Fall Academic Year</a:t>
                </a:r>
              </a:p>
            </c:rich>
          </c:tx>
          <c:layout/>
          <c:overlay val="0"/>
        </c:title>
        <c:numFmt formatCode="General" sourceLinked="1"/>
        <c:majorTickMark val="out"/>
        <c:minorTickMark val="none"/>
        <c:tickLblPos val="nextTo"/>
        <c:crossAx val="160566272"/>
        <c:crosses val="autoZero"/>
        <c:auto val="1"/>
        <c:lblAlgn val="ctr"/>
        <c:lblOffset val="100"/>
        <c:noMultiLvlLbl val="0"/>
      </c:catAx>
      <c:valAx>
        <c:axId val="160566272"/>
        <c:scaling>
          <c:orientation val="minMax"/>
        </c:scaling>
        <c:delete val="0"/>
        <c:axPos val="l"/>
        <c:majorGridlines/>
        <c:title>
          <c:tx>
            <c:rich>
              <a:bodyPr rot="-5400000" vert="horz"/>
              <a:lstStyle/>
              <a:p>
                <a:pPr>
                  <a:defRPr/>
                </a:pPr>
                <a:r>
                  <a:rPr lang="en-US"/>
                  <a:t>Percent Hours</a:t>
                </a:r>
              </a:p>
            </c:rich>
          </c:tx>
          <c:layout/>
          <c:overlay val="0"/>
        </c:title>
        <c:numFmt formatCode="#,##0.00;\(#,##0.00\)%" sourceLinked="1"/>
        <c:majorTickMark val="out"/>
        <c:minorTickMark val="none"/>
        <c:tickLblPos val="nextTo"/>
        <c:crossAx val="160564736"/>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4168135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3045434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26030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2241435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60065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3418396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2454905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110798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296461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F732B5-7235-4E0E-B57B-A6BAE1212BDB}"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2608610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F732B5-7235-4E0E-B57B-A6BAE1212BDB}"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2643394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F732B5-7235-4E0E-B57B-A6BAE1212BDB}" type="datetimeFigureOut">
              <a:rPr lang="en-US" smtClean="0"/>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104770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F732B5-7235-4E0E-B57B-A6BAE1212BDB}" type="datetimeFigureOut">
              <a:rPr lang="en-US" smtClean="0"/>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167342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732B5-7235-4E0E-B57B-A6BAE1212BDB}" type="datetimeFigureOut">
              <a:rPr lang="en-US" smtClean="0"/>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58941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1F732B5-7235-4E0E-B57B-A6BAE1212BDB}"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794718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1F732B5-7235-4E0E-B57B-A6BAE1212BDB}"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DA564-8850-4E29-BBB3-F153CE9BED93}" type="slidenum">
              <a:rPr lang="en-US" smtClean="0"/>
              <a:t>‹#›</a:t>
            </a:fld>
            <a:endParaRPr lang="en-US"/>
          </a:p>
        </p:txBody>
      </p:sp>
    </p:spTree>
    <p:extLst>
      <p:ext uri="{BB962C8B-B14F-4D97-AF65-F5344CB8AC3E}">
        <p14:creationId xmlns:p14="http://schemas.microsoft.com/office/powerpoint/2010/main" val="236793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F732B5-7235-4E0E-B57B-A6BAE1212BDB}" type="datetimeFigureOut">
              <a:rPr lang="en-US" smtClean="0"/>
              <a:t>10/17/2017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C4DA564-8850-4E29-BBB3-F153CE9BED93}" type="slidenum">
              <a:rPr lang="en-US" smtClean="0"/>
              <a:t>‹#›</a:t>
            </a:fld>
            <a:endParaRPr lang="en-US"/>
          </a:p>
        </p:txBody>
      </p:sp>
    </p:spTree>
    <p:extLst>
      <p:ext uri="{BB962C8B-B14F-4D97-AF65-F5344CB8AC3E}">
        <p14:creationId xmlns:p14="http://schemas.microsoft.com/office/powerpoint/2010/main" val="4148511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Academic Services Monitoring Report</a:t>
            </a:r>
            <a:endParaRPr lang="en-US" dirty="0"/>
          </a:p>
        </p:txBody>
      </p:sp>
      <p:sp>
        <p:nvSpPr>
          <p:cNvPr id="3" name="Subtitle 2"/>
          <p:cNvSpPr>
            <a:spLocks noGrp="1"/>
          </p:cNvSpPr>
          <p:nvPr>
            <p:ph type="subTitle" idx="1"/>
          </p:nvPr>
        </p:nvSpPr>
        <p:spPr/>
        <p:txBody>
          <a:bodyPr/>
          <a:lstStyle/>
          <a:p>
            <a:r>
              <a:rPr lang="en-US" dirty="0" smtClean="0"/>
              <a:t>October 17, 2017</a:t>
            </a:r>
            <a:endParaRPr lang="en-US" dirty="0"/>
          </a:p>
        </p:txBody>
      </p:sp>
    </p:spTree>
    <p:extLst>
      <p:ext uri="{BB962C8B-B14F-4D97-AF65-F5344CB8AC3E}">
        <p14:creationId xmlns:p14="http://schemas.microsoft.com/office/powerpoint/2010/main" val="6094511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School Partnerships Math 098</a:t>
            </a:r>
            <a:endParaRPr lang="en-US" dirty="0"/>
          </a:p>
        </p:txBody>
      </p:sp>
      <p:sp>
        <p:nvSpPr>
          <p:cNvPr id="3" name="Content Placeholder 2"/>
          <p:cNvSpPr>
            <a:spLocks noGrp="1"/>
          </p:cNvSpPr>
          <p:nvPr>
            <p:ph idx="1"/>
          </p:nvPr>
        </p:nvSpPr>
        <p:spPr/>
        <p:txBody>
          <a:bodyPr>
            <a:normAutofit/>
          </a:bodyPr>
          <a:lstStyle/>
          <a:p>
            <a:pPr lvl="0"/>
            <a:r>
              <a:rPr lang="en-US" dirty="0"/>
              <a:t>Purpose and criteria:</a:t>
            </a:r>
          </a:p>
          <a:p>
            <a:pPr lvl="1"/>
            <a:endParaRPr lang="en-US" dirty="0" smtClean="0"/>
          </a:p>
          <a:p>
            <a:pPr lvl="1"/>
            <a:r>
              <a:rPr lang="en-US" dirty="0" smtClean="0"/>
              <a:t>Designed </a:t>
            </a:r>
            <a:r>
              <a:rPr lang="en-US" dirty="0"/>
              <a:t>for students </a:t>
            </a:r>
            <a:r>
              <a:rPr lang="en-US" dirty="0" smtClean="0"/>
              <a:t>who </a:t>
            </a:r>
            <a:r>
              <a:rPr lang="en-US" dirty="0"/>
              <a:t>likely would have skipped math otherwise</a:t>
            </a:r>
          </a:p>
          <a:p>
            <a:pPr lvl="1"/>
            <a:r>
              <a:rPr lang="en-US" dirty="0" smtClean="0"/>
              <a:t>Year-round</a:t>
            </a:r>
            <a:r>
              <a:rPr lang="en-US" dirty="0"/>
              <a:t>, covering the same topics, syllabus, textbook, and final exam as our Math 098</a:t>
            </a:r>
          </a:p>
          <a:p>
            <a:pPr lvl="1"/>
            <a:r>
              <a:rPr lang="en-US" dirty="0"/>
              <a:t>Taught by high school faculty at the high school</a:t>
            </a:r>
          </a:p>
          <a:p>
            <a:pPr lvl="1"/>
            <a:r>
              <a:rPr lang="en-US" dirty="0" smtClean="0"/>
              <a:t>Students </a:t>
            </a:r>
            <a:r>
              <a:rPr lang="en-US" dirty="0"/>
              <a:t>who receive a C or higher in the end can move automatically to </a:t>
            </a:r>
            <a:r>
              <a:rPr lang="en-US" dirty="0" smtClean="0"/>
              <a:t>college-level Math</a:t>
            </a:r>
          </a:p>
          <a:p>
            <a:pPr lvl="1"/>
            <a:r>
              <a:rPr lang="en-US" dirty="0" smtClean="0"/>
              <a:t>This is “placement credit,” not dual credit</a:t>
            </a:r>
          </a:p>
          <a:p>
            <a:endParaRPr lang="en-US" dirty="0"/>
          </a:p>
        </p:txBody>
      </p:sp>
    </p:spTree>
    <p:extLst>
      <p:ext uri="{BB962C8B-B14F-4D97-AF65-F5344CB8AC3E}">
        <p14:creationId xmlns:p14="http://schemas.microsoft.com/office/powerpoint/2010/main" val="1428137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Schools participating:</a:t>
            </a:r>
            <a:br>
              <a:rPr lang="en-US" dirty="0"/>
            </a:br>
            <a:endParaRPr lang="en-US" dirty="0"/>
          </a:p>
        </p:txBody>
      </p:sp>
      <p:sp>
        <p:nvSpPr>
          <p:cNvPr id="3" name="Content Placeholder 2"/>
          <p:cNvSpPr>
            <a:spLocks noGrp="1"/>
          </p:cNvSpPr>
          <p:nvPr>
            <p:ph idx="1"/>
          </p:nvPr>
        </p:nvSpPr>
        <p:spPr/>
        <p:txBody>
          <a:bodyPr>
            <a:normAutofit lnSpcReduction="10000"/>
          </a:bodyPr>
          <a:lstStyle/>
          <a:p>
            <a:pPr lvl="1"/>
            <a:r>
              <a:rPr lang="en-US" dirty="0" smtClean="0"/>
              <a:t>Cerro </a:t>
            </a:r>
            <a:r>
              <a:rPr lang="en-US" dirty="0"/>
              <a:t>Gordo started their Math 098 equivalent for seniors in 2014-2015 as a pilot.  The pilot group had a 92% success rate (caution: that is a small sample size and not sustainable when you grow the population</a:t>
            </a:r>
            <a:r>
              <a:rPr lang="en-US" dirty="0" smtClean="0"/>
              <a:t>)</a:t>
            </a:r>
          </a:p>
          <a:p>
            <a:pPr lvl="1"/>
            <a:endParaRPr lang="en-US" dirty="0"/>
          </a:p>
          <a:p>
            <a:pPr lvl="1"/>
            <a:r>
              <a:rPr lang="en-US" dirty="0"/>
              <a:t>It expanded to five schools in 2015-2016 (Cerro Gordo, Eisenhower, MacArthur, St. Teresa, LSA, </a:t>
            </a:r>
            <a:r>
              <a:rPr lang="en-US" dirty="0" err="1"/>
              <a:t>Argenta-Oreana</a:t>
            </a:r>
            <a:r>
              <a:rPr lang="en-US" dirty="0" smtClean="0"/>
              <a:t>)</a:t>
            </a:r>
          </a:p>
          <a:p>
            <a:pPr lvl="1"/>
            <a:endParaRPr lang="en-US" dirty="0" smtClean="0"/>
          </a:p>
          <a:p>
            <a:pPr lvl="1"/>
            <a:r>
              <a:rPr lang="en-US" dirty="0" smtClean="0"/>
              <a:t>Grew to nine schools in 2016-2017 (Cerro Gordo, Eisenhower, MacArthur, LSA, </a:t>
            </a:r>
            <a:r>
              <a:rPr lang="en-US" dirty="0" err="1" smtClean="0"/>
              <a:t>Argenta-Oreana</a:t>
            </a:r>
            <a:r>
              <a:rPr lang="en-US" dirty="0" smtClean="0"/>
              <a:t>, Warrensburg-Latham, Sangamon Valley, Clinton, Meridian)</a:t>
            </a:r>
          </a:p>
          <a:p>
            <a:pPr lvl="1"/>
            <a:endParaRPr lang="en-US" dirty="0" smtClean="0"/>
          </a:p>
          <a:p>
            <a:pPr lvl="1"/>
            <a:r>
              <a:rPr lang="en-US" dirty="0" smtClean="0"/>
              <a:t>Anecdotally</a:t>
            </a:r>
            <a:r>
              <a:rPr lang="en-US" dirty="0"/>
              <a:t>, the six high schools in our district who aren’t on board all support the idea, but have practical reasons why it won’t work for now (staffing, scheduling, not enough qualified students)</a:t>
            </a:r>
          </a:p>
          <a:p>
            <a:endParaRPr lang="en-US" dirty="0"/>
          </a:p>
        </p:txBody>
      </p:sp>
    </p:spTree>
    <p:extLst>
      <p:ext uri="{BB962C8B-B14F-4D97-AF65-F5344CB8AC3E}">
        <p14:creationId xmlns:p14="http://schemas.microsoft.com/office/powerpoint/2010/main" val="32448971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Success rates:</a:t>
            </a:r>
          </a:p>
          <a:p>
            <a:pPr lvl="1"/>
            <a:r>
              <a:rPr lang="en-US" sz="1800" dirty="0"/>
              <a:t>2014-2015 pilot group: </a:t>
            </a:r>
            <a:r>
              <a:rPr lang="en-US" sz="1800" dirty="0" smtClean="0"/>
              <a:t>		92</a:t>
            </a:r>
            <a:r>
              <a:rPr lang="en-US" sz="1800" dirty="0"/>
              <a:t>%, 12/13 students </a:t>
            </a:r>
            <a:endParaRPr lang="en-US" sz="1800" dirty="0" smtClean="0"/>
          </a:p>
          <a:p>
            <a:pPr lvl="1"/>
            <a:r>
              <a:rPr lang="en-US" sz="1800" dirty="0" smtClean="0"/>
              <a:t>2015-2016</a:t>
            </a:r>
            <a:r>
              <a:rPr lang="en-US" sz="1800" dirty="0"/>
              <a:t>: </a:t>
            </a:r>
            <a:r>
              <a:rPr lang="en-US" sz="1800" dirty="0" smtClean="0"/>
              <a:t>				51</a:t>
            </a:r>
            <a:r>
              <a:rPr lang="en-US" sz="1800" dirty="0"/>
              <a:t>%, 49/97 students</a:t>
            </a:r>
          </a:p>
          <a:p>
            <a:pPr lvl="1"/>
            <a:r>
              <a:rPr lang="en-US" sz="1800" dirty="0"/>
              <a:t>2016-2017: </a:t>
            </a:r>
            <a:r>
              <a:rPr lang="en-US" sz="1800" dirty="0" smtClean="0"/>
              <a:t>				66</a:t>
            </a:r>
            <a:r>
              <a:rPr lang="en-US" sz="1800" dirty="0"/>
              <a:t>%, 101/154 students</a:t>
            </a:r>
          </a:p>
          <a:p>
            <a:r>
              <a:rPr lang="en-US" dirty="0" smtClean="0"/>
              <a:t>Transitioned to Richland:</a:t>
            </a:r>
          </a:p>
          <a:p>
            <a:pPr lvl="1"/>
            <a:r>
              <a:rPr lang="en-US" sz="1800" dirty="0"/>
              <a:t>2014-2015: </a:t>
            </a:r>
            <a:r>
              <a:rPr lang="en-US" sz="1800" dirty="0" smtClean="0"/>
              <a:t>	5/13 (38.5</a:t>
            </a:r>
            <a:r>
              <a:rPr lang="en-US" sz="1800" dirty="0"/>
              <a:t>%)</a:t>
            </a:r>
          </a:p>
          <a:p>
            <a:pPr lvl="1"/>
            <a:r>
              <a:rPr lang="en-US" sz="1800" dirty="0"/>
              <a:t>2015-2016: </a:t>
            </a:r>
            <a:r>
              <a:rPr lang="en-US" sz="1800" dirty="0" smtClean="0"/>
              <a:t>	27/97 </a:t>
            </a:r>
            <a:r>
              <a:rPr lang="en-US" sz="1800" dirty="0"/>
              <a:t>(27.8%)</a:t>
            </a:r>
          </a:p>
          <a:p>
            <a:pPr lvl="1"/>
            <a:r>
              <a:rPr lang="en-US" sz="1800" dirty="0"/>
              <a:t>2016-2017: </a:t>
            </a:r>
            <a:r>
              <a:rPr lang="en-US" sz="1800" dirty="0" smtClean="0"/>
              <a:t>	68/154 </a:t>
            </a:r>
            <a:r>
              <a:rPr lang="en-US" sz="1800" dirty="0"/>
              <a:t>(44.2%)</a:t>
            </a:r>
          </a:p>
          <a:p>
            <a:pPr lvl="1"/>
            <a:endParaRPr lang="en-US" dirty="0"/>
          </a:p>
        </p:txBody>
      </p:sp>
    </p:spTree>
    <p:extLst>
      <p:ext uri="{BB962C8B-B14F-4D97-AF65-F5344CB8AC3E}">
        <p14:creationId xmlns:p14="http://schemas.microsoft.com/office/powerpoint/2010/main" val="6047382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(Co-requisite) English Course</a:t>
            </a:r>
            <a:endParaRPr lang="en-US" dirty="0"/>
          </a:p>
        </p:txBody>
      </p:sp>
      <p:sp>
        <p:nvSpPr>
          <p:cNvPr id="3" name="Content Placeholder 2"/>
          <p:cNvSpPr>
            <a:spLocks noGrp="1"/>
          </p:cNvSpPr>
          <p:nvPr>
            <p:ph idx="1"/>
          </p:nvPr>
        </p:nvSpPr>
        <p:spPr/>
        <p:txBody>
          <a:bodyPr/>
          <a:lstStyle/>
          <a:p>
            <a:r>
              <a:rPr lang="en-US" b="1" dirty="0"/>
              <a:t>Goal:</a:t>
            </a:r>
            <a:endParaRPr lang="en-US" dirty="0"/>
          </a:p>
          <a:p>
            <a:pPr lvl="1"/>
            <a:r>
              <a:rPr lang="en-US" sz="1800" dirty="0" smtClean="0"/>
              <a:t>To </a:t>
            </a:r>
            <a:r>
              <a:rPr lang="en-US" sz="1800" dirty="0"/>
              <a:t>move students through their developmental course, English 097, and their basic composition course, English 101, in one semester instead of </a:t>
            </a:r>
            <a:r>
              <a:rPr lang="en-US" sz="1800" dirty="0" smtClean="0"/>
              <a:t>two</a:t>
            </a:r>
          </a:p>
          <a:p>
            <a:pPr lvl="1"/>
            <a:endParaRPr lang="en-US" dirty="0"/>
          </a:p>
          <a:p>
            <a:r>
              <a:rPr lang="en-US" b="1" dirty="0"/>
              <a:t>Course Information:</a:t>
            </a:r>
            <a:endParaRPr lang="en-US" dirty="0"/>
          </a:p>
          <a:p>
            <a:pPr lvl="1"/>
            <a:r>
              <a:rPr lang="en-US" sz="1800" b="1" dirty="0" smtClean="0"/>
              <a:t>English 097</a:t>
            </a:r>
            <a:r>
              <a:rPr lang="en-US" sz="1800" dirty="0" smtClean="0"/>
              <a:t> offered </a:t>
            </a:r>
            <a:r>
              <a:rPr lang="en-US" sz="1800" dirty="0"/>
              <a:t>on Tuesdays and Thursdays from </a:t>
            </a:r>
            <a:r>
              <a:rPr lang="en-US" sz="1800" dirty="0" smtClean="0"/>
              <a:t>12:00-12:50</a:t>
            </a:r>
            <a:endParaRPr lang="en-US" sz="1800" dirty="0"/>
          </a:p>
          <a:p>
            <a:pPr lvl="1"/>
            <a:r>
              <a:rPr lang="en-US" sz="1800" b="1" dirty="0" smtClean="0"/>
              <a:t>English 101 </a:t>
            </a:r>
            <a:r>
              <a:rPr lang="en-US" sz="1800" dirty="0" smtClean="0"/>
              <a:t>offered </a:t>
            </a:r>
            <a:r>
              <a:rPr lang="en-US" sz="1800" dirty="0"/>
              <a:t>on </a:t>
            </a:r>
            <a:r>
              <a:rPr lang="en-US" sz="1800" dirty="0" smtClean="0"/>
              <a:t>Mondays, Wednesdays</a:t>
            </a:r>
            <a:r>
              <a:rPr lang="en-US" sz="1800" dirty="0"/>
              <a:t>, and Fridays from </a:t>
            </a:r>
            <a:r>
              <a:rPr lang="en-US" sz="1800" dirty="0" smtClean="0"/>
              <a:t>12:00-12:50</a:t>
            </a:r>
            <a:endParaRPr lang="en-US" sz="1800" dirty="0"/>
          </a:p>
          <a:p>
            <a:endParaRPr lang="en-US" dirty="0"/>
          </a:p>
        </p:txBody>
      </p:sp>
    </p:spTree>
    <p:extLst>
      <p:ext uri="{BB962C8B-B14F-4D97-AF65-F5344CB8AC3E}">
        <p14:creationId xmlns:p14="http://schemas.microsoft.com/office/powerpoint/2010/main" val="2081073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Dual Credit Hours </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281848453"/>
              </p:ext>
            </p:extLst>
          </p:nvPr>
        </p:nvGraphicFramePr>
        <p:xfrm>
          <a:off x="677863" y="2160587"/>
          <a:ext cx="8596310" cy="2379259"/>
        </p:xfrm>
        <a:graphic>
          <a:graphicData uri="http://schemas.openxmlformats.org/drawingml/2006/table">
            <a:tbl>
              <a:tblPr firstRow="1" bandRow="1">
                <a:tableStyleId>{5C22544A-7EE6-4342-B048-85BDC9FD1C3A}</a:tableStyleId>
              </a:tblPr>
              <a:tblGrid>
                <a:gridCol w="1719262">
                  <a:extLst>
                    <a:ext uri="{9D8B030D-6E8A-4147-A177-3AD203B41FA5}">
                      <a16:colId xmlns:a16="http://schemas.microsoft.com/office/drawing/2014/main" val="791138531"/>
                    </a:ext>
                  </a:extLst>
                </a:gridCol>
                <a:gridCol w="1719262">
                  <a:extLst>
                    <a:ext uri="{9D8B030D-6E8A-4147-A177-3AD203B41FA5}">
                      <a16:colId xmlns:a16="http://schemas.microsoft.com/office/drawing/2014/main" val="2755378405"/>
                    </a:ext>
                  </a:extLst>
                </a:gridCol>
                <a:gridCol w="1719262">
                  <a:extLst>
                    <a:ext uri="{9D8B030D-6E8A-4147-A177-3AD203B41FA5}">
                      <a16:colId xmlns:a16="http://schemas.microsoft.com/office/drawing/2014/main" val="2116250305"/>
                    </a:ext>
                  </a:extLst>
                </a:gridCol>
                <a:gridCol w="1719262">
                  <a:extLst>
                    <a:ext uri="{9D8B030D-6E8A-4147-A177-3AD203B41FA5}">
                      <a16:colId xmlns:a16="http://schemas.microsoft.com/office/drawing/2014/main" val="346360273"/>
                    </a:ext>
                  </a:extLst>
                </a:gridCol>
                <a:gridCol w="1719262">
                  <a:extLst>
                    <a:ext uri="{9D8B030D-6E8A-4147-A177-3AD203B41FA5}">
                      <a16:colId xmlns:a16="http://schemas.microsoft.com/office/drawing/2014/main" val="791707387"/>
                    </a:ext>
                  </a:extLst>
                </a:gridCol>
              </a:tblGrid>
              <a:tr h="741569">
                <a:tc>
                  <a:txBody>
                    <a:bodyPr/>
                    <a:lstStyle/>
                    <a:p>
                      <a:endParaRPr lang="en-US" dirty="0"/>
                    </a:p>
                  </a:txBody>
                  <a:tcPr/>
                </a:tc>
                <a:tc>
                  <a:txBody>
                    <a:bodyPr/>
                    <a:lstStyle/>
                    <a:p>
                      <a:r>
                        <a:rPr lang="en-US" dirty="0" smtClean="0"/>
                        <a:t>FY15</a:t>
                      </a:r>
                      <a:endParaRPr lang="en-US" dirty="0"/>
                    </a:p>
                  </a:txBody>
                  <a:tcPr/>
                </a:tc>
                <a:tc>
                  <a:txBody>
                    <a:bodyPr/>
                    <a:lstStyle/>
                    <a:p>
                      <a:r>
                        <a:rPr lang="en-US" dirty="0" smtClean="0"/>
                        <a:t>FY16</a:t>
                      </a:r>
                      <a:endParaRPr lang="en-US" dirty="0"/>
                    </a:p>
                  </a:txBody>
                  <a:tcPr/>
                </a:tc>
                <a:tc>
                  <a:txBody>
                    <a:bodyPr/>
                    <a:lstStyle/>
                    <a:p>
                      <a:r>
                        <a:rPr lang="en-US" dirty="0" smtClean="0"/>
                        <a:t>FY17</a:t>
                      </a:r>
                      <a:endParaRPr lang="en-US" dirty="0"/>
                    </a:p>
                  </a:txBody>
                  <a:tcPr/>
                </a:tc>
                <a:tc>
                  <a:txBody>
                    <a:bodyPr/>
                    <a:lstStyle/>
                    <a:p>
                      <a:r>
                        <a:rPr lang="en-US" dirty="0" smtClean="0"/>
                        <a:t>FY18</a:t>
                      </a:r>
                      <a:endParaRPr lang="en-US" dirty="0"/>
                    </a:p>
                  </a:txBody>
                  <a:tcPr/>
                </a:tc>
                <a:extLst>
                  <a:ext uri="{0D108BD9-81ED-4DB2-BD59-A6C34878D82A}">
                    <a16:rowId xmlns:a16="http://schemas.microsoft.com/office/drawing/2014/main" val="1969653794"/>
                  </a:ext>
                </a:extLst>
              </a:tr>
              <a:tr h="896121">
                <a:tc>
                  <a:txBody>
                    <a:bodyPr/>
                    <a:lstStyle/>
                    <a:p>
                      <a:r>
                        <a:rPr lang="en-US" dirty="0" smtClean="0"/>
                        <a:t>Non-Paid</a:t>
                      </a:r>
                      <a:r>
                        <a:rPr lang="en-US" baseline="0" dirty="0" smtClean="0"/>
                        <a:t> Hours</a:t>
                      </a:r>
                      <a:endParaRPr lang="en-US" dirty="0"/>
                    </a:p>
                  </a:txBody>
                  <a:tcPr/>
                </a:tc>
                <a:tc>
                  <a:txBody>
                    <a:bodyPr/>
                    <a:lstStyle/>
                    <a:p>
                      <a:r>
                        <a:rPr lang="en-US" dirty="0" smtClean="0"/>
                        <a:t>817</a:t>
                      </a:r>
                      <a:endParaRPr lang="en-US" dirty="0"/>
                    </a:p>
                  </a:txBody>
                  <a:tcPr/>
                </a:tc>
                <a:tc>
                  <a:txBody>
                    <a:bodyPr/>
                    <a:lstStyle/>
                    <a:p>
                      <a:r>
                        <a:rPr lang="en-US" dirty="0" smtClean="0"/>
                        <a:t>937</a:t>
                      </a:r>
                      <a:endParaRPr lang="en-US" dirty="0"/>
                    </a:p>
                  </a:txBody>
                  <a:tcPr/>
                </a:tc>
                <a:tc>
                  <a:txBody>
                    <a:bodyPr/>
                    <a:lstStyle/>
                    <a:p>
                      <a:r>
                        <a:rPr lang="en-US" dirty="0" smtClean="0"/>
                        <a:t>746</a:t>
                      </a:r>
                      <a:endParaRPr lang="en-US" dirty="0"/>
                    </a:p>
                  </a:txBody>
                  <a:tcPr/>
                </a:tc>
                <a:tc>
                  <a:txBody>
                    <a:bodyPr/>
                    <a:lstStyle/>
                    <a:p>
                      <a:r>
                        <a:rPr lang="en-US" dirty="0" smtClean="0"/>
                        <a:t>783</a:t>
                      </a:r>
                      <a:endParaRPr lang="en-US" dirty="0"/>
                    </a:p>
                  </a:txBody>
                  <a:tcPr/>
                </a:tc>
                <a:extLst>
                  <a:ext uri="{0D108BD9-81ED-4DB2-BD59-A6C34878D82A}">
                    <a16:rowId xmlns:a16="http://schemas.microsoft.com/office/drawing/2014/main" val="4151534758"/>
                  </a:ext>
                </a:extLst>
              </a:tr>
              <a:tr h="741569">
                <a:tc>
                  <a:txBody>
                    <a:bodyPr/>
                    <a:lstStyle/>
                    <a:p>
                      <a:r>
                        <a:rPr lang="en-US" dirty="0" smtClean="0"/>
                        <a:t>Paid Hours</a:t>
                      </a:r>
                      <a:endParaRPr lang="en-US" dirty="0"/>
                    </a:p>
                  </a:txBody>
                  <a:tcPr/>
                </a:tc>
                <a:tc>
                  <a:txBody>
                    <a:bodyPr/>
                    <a:lstStyle/>
                    <a:p>
                      <a:r>
                        <a:rPr lang="en-US" dirty="0" smtClean="0"/>
                        <a:t>408</a:t>
                      </a:r>
                      <a:endParaRPr lang="en-US" dirty="0"/>
                    </a:p>
                  </a:txBody>
                  <a:tcPr/>
                </a:tc>
                <a:tc>
                  <a:txBody>
                    <a:bodyPr/>
                    <a:lstStyle/>
                    <a:p>
                      <a:r>
                        <a:rPr lang="en-US" dirty="0" smtClean="0"/>
                        <a:t>588</a:t>
                      </a:r>
                      <a:endParaRPr lang="en-US" dirty="0"/>
                    </a:p>
                  </a:txBody>
                  <a:tcPr/>
                </a:tc>
                <a:tc>
                  <a:txBody>
                    <a:bodyPr/>
                    <a:lstStyle/>
                    <a:p>
                      <a:r>
                        <a:rPr lang="en-US" dirty="0" smtClean="0"/>
                        <a:t>492</a:t>
                      </a:r>
                      <a:endParaRPr lang="en-US" dirty="0"/>
                    </a:p>
                  </a:txBody>
                  <a:tcPr/>
                </a:tc>
                <a:tc>
                  <a:txBody>
                    <a:bodyPr/>
                    <a:lstStyle/>
                    <a:p>
                      <a:r>
                        <a:rPr lang="en-US" dirty="0" smtClean="0"/>
                        <a:t>531</a:t>
                      </a:r>
                      <a:endParaRPr lang="en-US" dirty="0"/>
                    </a:p>
                  </a:txBody>
                  <a:tcPr/>
                </a:tc>
                <a:extLst>
                  <a:ext uri="{0D108BD9-81ED-4DB2-BD59-A6C34878D82A}">
                    <a16:rowId xmlns:a16="http://schemas.microsoft.com/office/drawing/2014/main" val="1328029058"/>
                  </a:ext>
                </a:extLst>
              </a:tr>
            </a:tbl>
          </a:graphicData>
        </a:graphic>
      </p:graphicFrame>
    </p:spTree>
    <p:extLst>
      <p:ext uri="{BB962C8B-B14F-4D97-AF65-F5344CB8AC3E}">
        <p14:creationId xmlns:p14="http://schemas.microsoft.com/office/powerpoint/2010/main" val="2637937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Hours Generated (Dual Credit)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7339422"/>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288802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forward</a:t>
            </a:r>
            <a:endParaRPr lang="en-US" dirty="0"/>
          </a:p>
        </p:txBody>
      </p:sp>
      <p:sp>
        <p:nvSpPr>
          <p:cNvPr id="3" name="Content Placeholder 2"/>
          <p:cNvSpPr>
            <a:spLocks noGrp="1"/>
          </p:cNvSpPr>
          <p:nvPr>
            <p:ph idx="1"/>
          </p:nvPr>
        </p:nvSpPr>
        <p:spPr/>
        <p:txBody>
          <a:bodyPr>
            <a:normAutofit/>
          </a:bodyPr>
          <a:lstStyle/>
          <a:p>
            <a:r>
              <a:rPr lang="en-US" sz="2100" dirty="0" smtClean="0"/>
              <a:t>New Programs</a:t>
            </a:r>
          </a:p>
          <a:p>
            <a:endParaRPr lang="en-US" sz="2100" dirty="0" smtClean="0"/>
          </a:p>
          <a:p>
            <a:pPr lvl="1"/>
            <a:r>
              <a:rPr lang="en-US" sz="1900" dirty="0" smtClean="0"/>
              <a:t>Medical Assistant</a:t>
            </a:r>
          </a:p>
          <a:p>
            <a:pPr lvl="2"/>
            <a:r>
              <a:rPr lang="en-US" sz="1800" dirty="0" smtClean="0"/>
              <a:t>DMH – hired 28 over the last year</a:t>
            </a:r>
          </a:p>
          <a:p>
            <a:pPr lvl="2"/>
            <a:r>
              <a:rPr lang="en-US" sz="1800" dirty="0" smtClean="0"/>
              <a:t>Currently conducting the feasibility study</a:t>
            </a:r>
          </a:p>
          <a:p>
            <a:pPr lvl="2"/>
            <a:endParaRPr lang="en-US" sz="1800" dirty="0" smtClean="0"/>
          </a:p>
          <a:p>
            <a:pPr lvl="1"/>
            <a:r>
              <a:rPr lang="en-US" sz="1900" dirty="0" smtClean="0"/>
              <a:t>Cyber Security</a:t>
            </a:r>
          </a:p>
          <a:p>
            <a:pPr lvl="2"/>
            <a:r>
              <a:rPr lang="en-US" sz="1800" dirty="0" smtClean="0"/>
              <a:t>Certified by National Security Association</a:t>
            </a:r>
          </a:p>
          <a:p>
            <a:pPr lvl="2"/>
            <a:endParaRPr lang="en-US" dirty="0" smtClean="0"/>
          </a:p>
          <a:p>
            <a:endParaRPr lang="en-US" dirty="0" smtClean="0"/>
          </a:p>
          <a:p>
            <a:pPr lvl="1"/>
            <a:endParaRPr lang="en-US" dirty="0"/>
          </a:p>
          <a:p>
            <a:pPr lvl="1"/>
            <a:endParaRPr lang="en-US" dirty="0"/>
          </a:p>
        </p:txBody>
      </p:sp>
    </p:spTree>
    <p:extLst>
      <p:ext uri="{BB962C8B-B14F-4D97-AF65-F5344CB8AC3E}">
        <p14:creationId xmlns:p14="http://schemas.microsoft.com/office/powerpoint/2010/main" val="39308264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Forward</a:t>
            </a:r>
            <a:endParaRPr lang="en-US" dirty="0"/>
          </a:p>
        </p:txBody>
      </p:sp>
      <p:sp>
        <p:nvSpPr>
          <p:cNvPr id="3" name="Content Placeholder 2"/>
          <p:cNvSpPr>
            <a:spLocks noGrp="1"/>
          </p:cNvSpPr>
          <p:nvPr>
            <p:ph idx="1"/>
          </p:nvPr>
        </p:nvSpPr>
        <p:spPr/>
        <p:txBody>
          <a:bodyPr/>
          <a:lstStyle/>
          <a:p>
            <a:pPr lvl="0"/>
            <a:r>
              <a:rPr lang="en-US" dirty="0"/>
              <a:t>Investigate best practices of successful PN programs and prepare for curriculum </a:t>
            </a:r>
            <a:r>
              <a:rPr lang="en-US" dirty="0" smtClean="0"/>
              <a:t>revision</a:t>
            </a:r>
            <a:endParaRPr lang="en-US" dirty="0"/>
          </a:p>
          <a:p>
            <a:pPr lvl="1"/>
            <a:endParaRPr lang="en-US" dirty="0"/>
          </a:p>
          <a:p>
            <a:r>
              <a:rPr lang="en-US" dirty="0"/>
              <a:t>Adult Education </a:t>
            </a:r>
          </a:p>
          <a:p>
            <a:pPr lvl="1"/>
            <a:r>
              <a:rPr lang="en-US" dirty="0"/>
              <a:t>CNA development – Library</a:t>
            </a:r>
          </a:p>
          <a:p>
            <a:endParaRPr lang="en-US" dirty="0"/>
          </a:p>
          <a:p>
            <a:r>
              <a:rPr lang="en-US" dirty="0"/>
              <a:t>Agriculture Program Redesign</a:t>
            </a:r>
          </a:p>
          <a:p>
            <a:endParaRPr lang="en-US" dirty="0"/>
          </a:p>
        </p:txBody>
      </p:sp>
    </p:spTree>
    <p:extLst>
      <p:ext uri="{BB962C8B-B14F-4D97-AF65-F5344CB8AC3E}">
        <p14:creationId xmlns:p14="http://schemas.microsoft.com/office/powerpoint/2010/main" val="2486537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Agriculture Program Re-Design</a:t>
            </a:r>
            <a:endParaRPr lang="en-US" dirty="0"/>
          </a:p>
        </p:txBody>
      </p:sp>
      <p:sp>
        <p:nvSpPr>
          <p:cNvPr id="3" name="Content Placeholder 2"/>
          <p:cNvSpPr>
            <a:spLocks noGrp="1"/>
          </p:cNvSpPr>
          <p:nvPr>
            <p:ph idx="1"/>
          </p:nvPr>
        </p:nvSpPr>
        <p:spPr/>
        <p:txBody>
          <a:bodyPr/>
          <a:lstStyle/>
          <a:p>
            <a:r>
              <a:rPr lang="en-US" dirty="0"/>
              <a:t>How to build successful Agriculture program</a:t>
            </a:r>
          </a:p>
          <a:p>
            <a:pPr lvl="1"/>
            <a:r>
              <a:rPr lang="en-US" dirty="0"/>
              <a:t>Direct community involvement</a:t>
            </a:r>
          </a:p>
          <a:p>
            <a:pPr lvl="1"/>
            <a:r>
              <a:rPr lang="en-US" dirty="0"/>
              <a:t>Mandatory supervised work experiences</a:t>
            </a:r>
          </a:p>
          <a:p>
            <a:pPr lvl="1"/>
            <a:r>
              <a:rPr lang="en-US" dirty="0"/>
              <a:t>Follow the agriculture season – not academic </a:t>
            </a:r>
            <a:r>
              <a:rPr lang="en-US" dirty="0" smtClean="0"/>
              <a:t>semesters</a:t>
            </a:r>
          </a:p>
          <a:p>
            <a:pPr lvl="1"/>
            <a:endParaRPr lang="en-US" dirty="0"/>
          </a:p>
          <a:p>
            <a:r>
              <a:rPr lang="en-US" dirty="0" smtClean="0"/>
              <a:t>Avoid the pitfalls of the past</a:t>
            </a:r>
          </a:p>
          <a:p>
            <a:pPr lvl="1"/>
            <a:r>
              <a:rPr lang="en-US" dirty="0" smtClean="0"/>
              <a:t>Focus on horticulture/transplanting plants/plant sale</a:t>
            </a:r>
          </a:p>
          <a:p>
            <a:pPr lvl="1"/>
            <a:r>
              <a:rPr lang="en-US" dirty="0" smtClean="0"/>
              <a:t>No exposure to the plots</a:t>
            </a:r>
          </a:p>
          <a:p>
            <a:pPr lvl="1"/>
            <a:r>
              <a:rPr lang="en-US" dirty="0" smtClean="0"/>
              <a:t>Corn and soybeans left out </a:t>
            </a:r>
          </a:p>
          <a:p>
            <a:endParaRPr lang="en-US" dirty="0" smtClean="0"/>
          </a:p>
          <a:p>
            <a:pPr lvl="1"/>
            <a:endParaRPr lang="en-US" dirty="0"/>
          </a:p>
          <a:p>
            <a:pPr lvl="1"/>
            <a:endParaRPr lang="en-US" dirty="0" smtClean="0"/>
          </a:p>
          <a:p>
            <a:pPr lvl="1"/>
            <a:endParaRPr lang="en-US" dirty="0"/>
          </a:p>
          <a:p>
            <a:pPr lvl="1"/>
            <a:endParaRPr lang="en-US" dirty="0" smtClean="0"/>
          </a:p>
        </p:txBody>
      </p:sp>
    </p:spTree>
    <p:extLst>
      <p:ext uri="{BB962C8B-B14F-4D97-AF65-F5344CB8AC3E}">
        <p14:creationId xmlns:p14="http://schemas.microsoft.com/office/powerpoint/2010/main" val="4234133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Associate Degrees and Certification options</a:t>
            </a:r>
          </a:p>
          <a:p>
            <a:endParaRPr lang="en-US" dirty="0" smtClean="0"/>
          </a:p>
          <a:p>
            <a:r>
              <a:rPr lang="en-US" dirty="0" smtClean="0"/>
              <a:t>Provide transition to employers</a:t>
            </a:r>
          </a:p>
          <a:p>
            <a:pPr lvl="1"/>
            <a:r>
              <a:rPr lang="en-US" dirty="0" smtClean="0"/>
              <a:t>Understand the scope of work done throughout the year with local agriculture employers</a:t>
            </a:r>
          </a:p>
          <a:p>
            <a:pPr lvl="1"/>
            <a:r>
              <a:rPr lang="en-US" dirty="0" smtClean="0"/>
              <a:t>Multiple internships partners in various agriculture fields</a:t>
            </a:r>
            <a:endParaRPr lang="en-US" dirty="0"/>
          </a:p>
        </p:txBody>
      </p:sp>
    </p:spTree>
    <p:extLst>
      <p:ext uri="{BB962C8B-B14F-4D97-AF65-F5344CB8AC3E}">
        <p14:creationId xmlns:p14="http://schemas.microsoft.com/office/powerpoint/2010/main" val="1577753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Divisions and Departments</a:t>
            </a:r>
            <a:endParaRPr lang="en-US" dirty="0"/>
          </a:p>
        </p:txBody>
      </p:sp>
      <p:sp>
        <p:nvSpPr>
          <p:cNvPr id="3" name="Content Placeholder 2"/>
          <p:cNvSpPr>
            <a:spLocks noGrp="1"/>
          </p:cNvSpPr>
          <p:nvPr>
            <p:ph idx="1"/>
          </p:nvPr>
        </p:nvSpPr>
        <p:spPr/>
        <p:txBody>
          <a:bodyPr/>
          <a:lstStyle/>
          <a:p>
            <a:r>
              <a:rPr lang="en-US" dirty="0" smtClean="0"/>
              <a:t>Health Professions</a:t>
            </a:r>
          </a:p>
          <a:p>
            <a:r>
              <a:rPr lang="en-US" dirty="0" smtClean="0"/>
              <a:t>Liberal Arts</a:t>
            </a:r>
          </a:p>
          <a:p>
            <a:r>
              <a:rPr lang="en-US" dirty="0" smtClean="0"/>
              <a:t>Mathematics, Science, &amp; Business</a:t>
            </a:r>
          </a:p>
          <a:p>
            <a:endParaRPr lang="en-US" dirty="0" smtClean="0"/>
          </a:p>
          <a:p>
            <a:r>
              <a:rPr lang="en-US" dirty="0"/>
              <a:t>Institutional and Academic Planning </a:t>
            </a:r>
            <a:endParaRPr lang="en-US" dirty="0" smtClean="0"/>
          </a:p>
          <a:p>
            <a:r>
              <a:rPr lang="en-US" dirty="0" smtClean="0"/>
              <a:t>Library Services, Learning Resource Center</a:t>
            </a:r>
          </a:p>
          <a:p>
            <a:r>
              <a:rPr lang="en-US" dirty="0" smtClean="0"/>
              <a:t>Online Learning </a:t>
            </a:r>
          </a:p>
          <a:p>
            <a:endParaRPr lang="en-US" dirty="0"/>
          </a:p>
        </p:txBody>
      </p:sp>
    </p:spTree>
    <p:extLst>
      <p:ext uri="{BB962C8B-B14F-4D97-AF65-F5344CB8AC3E}">
        <p14:creationId xmlns:p14="http://schemas.microsoft.com/office/powerpoint/2010/main" val="16027424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59886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Degrees</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b="1" dirty="0" smtClean="0"/>
              <a:t>36</a:t>
            </a:r>
            <a:r>
              <a:rPr lang="en-US" dirty="0" smtClean="0"/>
              <a:t> Career </a:t>
            </a:r>
            <a:r>
              <a:rPr lang="en-US" dirty="0"/>
              <a:t>or Technical Education Degrees </a:t>
            </a:r>
          </a:p>
          <a:p>
            <a:pPr lvl="1"/>
            <a:r>
              <a:rPr lang="en-US" dirty="0" smtClean="0"/>
              <a:t>Associate </a:t>
            </a:r>
            <a:r>
              <a:rPr lang="en-US" dirty="0"/>
              <a:t>in Applied </a:t>
            </a:r>
            <a:r>
              <a:rPr lang="en-US" dirty="0" smtClean="0"/>
              <a:t>Science</a:t>
            </a:r>
          </a:p>
          <a:p>
            <a:pPr lvl="1"/>
            <a:endParaRPr lang="en-US" dirty="0"/>
          </a:p>
          <a:p>
            <a:r>
              <a:rPr lang="en-US" b="1" dirty="0" smtClean="0"/>
              <a:t>5</a:t>
            </a:r>
            <a:r>
              <a:rPr lang="en-US" dirty="0" smtClean="0"/>
              <a:t> Transfer Degrees</a:t>
            </a:r>
            <a:endParaRPr lang="en-US" dirty="0"/>
          </a:p>
        </p:txBody>
      </p:sp>
    </p:spTree>
    <p:extLst>
      <p:ext uri="{BB962C8B-B14F-4D97-AF65-F5344CB8AC3E}">
        <p14:creationId xmlns:p14="http://schemas.microsoft.com/office/powerpoint/2010/main" val="1383688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Accredited Programs</a:t>
            </a:r>
            <a:endParaRPr lang="en-US" dirty="0"/>
          </a:p>
        </p:txBody>
      </p:sp>
      <p:sp>
        <p:nvSpPr>
          <p:cNvPr id="3" name="Content Placeholder 2"/>
          <p:cNvSpPr>
            <a:spLocks noGrp="1"/>
          </p:cNvSpPr>
          <p:nvPr>
            <p:ph sz="half" idx="1"/>
          </p:nvPr>
        </p:nvSpPr>
        <p:spPr/>
        <p:txBody>
          <a:bodyPr>
            <a:normAutofit/>
          </a:bodyPr>
          <a:lstStyle/>
          <a:p>
            <a:endParaRPr lang="en-US" dirty="0" smtClean="0"/>
          </a:p>
          <a:p>
            <a:r>
              <a:rPr lang="en-US" dirty="0" smtClean="0"/>
              <a:t>Associate </a:t>
            </a:r>
            <a:r>
              <a:rPr lang="en-US" dirty="0"/>
              <a:t>Degree Nursing (ADN</a:t>
            </a:r>
            <a:r>
              <a:rPr lang="en-US" dirty="0" smtClean="0"/>
              <a:t>)</a:t>
            </a:r>
          </a:p>
          <a:p>
            <a:r>
              <a:rPr lang="en-US" dirty="0"/>
              <a:t>Automotive Technology (AAS</a:t>
            </a:r>
            <a:r>
              <a:rPr lang="en-US" dirty="0" smtClean="0"/>
              <a:t>)</a:t>
            </a:r>
          </a:p>
          <a:p>
            <a:r>
              <a:rPr lang="en-US" dirty="0"/>
              <a:t>Radiography (AAS</a:t>
            </a:r>
            <a:r>
              <a:rPr lang="en-US" dirty="0" smtClean="0"/>
              <a:t>)</a:t>
            </a:r>
          </a:p>
          <a:p>
            <a:r>
              <a:rPr lang="en-US" dirty="0"/>
              <a:t>Surgical Technology (AAS) </a:t>
            </a:r>
            <a:endParaRPr lang="en-US" dirty="0" smtClean="0"/>
          </a:p>
          <a:p>
            <a:r>
              <a:rPr lang="en-US" dirty="0"/>
              <a:t>Nurse Assistant (CNA) (certificate) </a:t>
            </a:r>
            <a:endParaRPr lang="en-US" dirty="0" smtClean="0"/>
          </a:p>
        </p:txBody>
      </p:sp>
      <p:sp>
        <p:nvSpPr>
          <p:cNvPr id="5" name="Content Placeholder 4"/>
          <p:cNvSpPr>
            <a:spLocks noGrp="1"/>
          </p:cNvSpPr>
          <p:nvPr>
            <p:ph sz="half" idx="2"/>
          </p:nvPr>
        </p:nvSpPr>
        <p:spPr/>
        <p:txBody>
          <a:bodyPr>
            <a:normAutofit/>
          </a:bodyPr>
          <a:lstStyle/>
          <a:p>
            <a:r>
              <a:rPr lang="en-US" dirty="0"/>
              <a:t>Healthcare Documentation (Formerly Medical Transcription) (AAS)</a:t>
            </a:r>
          </a:p>
          <a:p>
            <a:r>
              <a:rPr lang="en-US" dirty="0"/>
              <a:t>Health Information Technology (AAS)</a:t>
            </a:r>
          </a:p>
          <a:p>
            <a:r>
              <a:rPr lang="en-US" dirty="0"/>
              <a:t>Culinary Arts (AAS)</a:t>
            </a:r>
          </a:p>
          <a:p>
            <a:r>
              <a:rPr lang="en-US" dirty="0"/>
              <a:t>Engineering Technology (AAS &amp; Certificate)</a:t>
            </a:r>
          </a:p>
          <a:p>
            <a:r>
              <a:rPr lang="en-US" dirty="0" smtClean="0"/>
              <a:t>Heating</a:t>
            </a:r>
            <a:r>
              <a:rPr lang="en-US" dirty="0"/>
              <a:t>, Ventilation, Air Conditioning, &amp; </a:t>
            </a:r>
            <a:r>
              <a:rPr lang="en-US" dirty="0" smtClean="0"/>
              <a:t>Refrigeration</a:t>
            </a:r>
            <a:endParaRPr lang="en-US" dirty="0"/>
          </a:p>
        </p:txBody>
      </p:sp>
    </p:spTree>
    <p:extLst>
      <p:ext uri="{BB962C8B-B14F-4D97-AF65-F5344CB8AC3E}">
        <p14:creationId xmlns:p14="http://schemas.microsoft.com/office/powerpoint/2010/main" val="114143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STUDENTS </a:t>
            </a:r>
            <a:r>
              <a:rPr lang="en-US" dirty="0" smtClean="0"/>
              <a:t>ENROLLED FY13-17</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78032292"/>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7980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Faculty Trends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5891606"/>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25092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Credit Hours by Funding Categories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40830728"/>
              </p:ext>
            </p:extLst>
          </p:nvPr>
        </p:nvGraphicFramePr>
        <p:xfrm>
          <a:off x="1111348" y="2166425"/>
          <a:ext cx="8496886" cy="2832225"/>
        </p:xfrm>
        <a:graphic>
          <a:graphicData uri="http://schemas.openxmlformats.org/drawingml/2006/table">
            <a:tbl>
              <a:tblPr>
                <a:tableStyleId>{5C22544A-7EE6-4342-B048-85BDC9FD1C3A}</a:tableStyleId>
              </a:tblPr>
              <a:tblGrid>
                <a:gridCol w="3302404">
                  <a:extLst>
                    <a:ext uri="{9D8B030D-6E8A-4147-A177-3AD203B41FA5}">
                      <a16:colId xmlns:a16="http://schemas.microsoft.com/office/drawing/2014/main" val="4087744822"/>
                    </a:ext>
                  </a:extLst>
                </a:gridCol>
                <a:gridCol w="1161284">
                  <a:extLst>
                    <a:ext uri="{9D8B030D-6E8A-4147-A177-3AD203B41FA5}">
                      <a16:colId xmlns:a16="http://schemas.microsoft.com/office/drawing/2014/main" val="4117876687"/>
                    </a:ext>
                  </a:extLst>
                </a:gridCol>
                <a:gridCol w="1161284">
                  <a:extLst>
                    <a:ext uri="{9D8B030D-6E8A-4147-A177-3AD203B41FA5}">
                      <a16:colId xmlns:a16="http://schemas.microsoft.com/office/drawing/2014/main" val="3739181800"/>
                    </a:ext>
                  </a:extLst>
                </a:gridCol>
                <a:gridCol w="952616">
                  <a:extLst>
                    <a:ext uri="{9D8B030D-6E8A-4147-A177-3AD203B41FA5}">
                      <a16:colId xmlns:a16="http://schemas.microsoft.com/office/drawing/2014/main" val="1166419196"/>
                    </a:ext>
                  </a:extLst>
                </a:gridCol>
                <a:gridCol w="952616">
                  <a:extLst>
                    <a:ext uri="{9D8B030D-6E8A-4147-A177-3AD203B41FA5}">
                      <a16:colId xmlns:a16="http://schemas.microsoft.com/office/drawing/2014/main" val="3466967004"/>
                    </a:ext>
                  </a:extLst>
                </a:gridCol>
                <a:gridCol w="966682">
                  <a:extLst>
                    <a:ext uri="{9D8B030D-6E8A-4147-A177-3AD203B41FA5}">
                      <a16:colId xmlns:a16="http://schemas.microsoft.com/office/drawing/2014/main" val="213767474"/>
                    </a:ext>
                  </a:extLst>
                </a:gridCol>
              </a:tblGrid>
              <a:tr h="390173">
                <a:tc>
                  <a:txBody>
                    <a:bodyPr/>
                    <a:lstStyle/>
                    <a:p>
                      <a:pPr algn="l" fontAlgn="b"/>
                      <a:r>
                        <a:rPr lang="en-US" sz="1100" u="none" strike="noStrike">
                          <a:effectLst/>
                        </a:rPr>
                        <a:t>Funding Category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FY13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FY14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FY15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FY16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FY17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18129667"/>
                  </a:ext>
                </a:extLst>
              </a:tr>
              <a:tr h="390173">
                <a:tc>
                  <a:txBody>
                    <a:bodyPr/>
                    <a:lstStyle/>
                    <a:p>
                      <a:pPr algn="l" fontAlgn="b"/>
                      <a:r>
                        <a:rPr lang="en-US" sz="1100" u="none" strike="noStrike">
                          <a:effectLst/>
                        </a:rPr>
                        <a:t>1 Bacca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3908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3767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3478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3204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2722</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2032663"/>
                  </a:ext>
                </a:extLst>
              </a:tr>
              <a:tr h="471678">
                <a:tc>
                  <a:txBody>
                    <a:bodyPr/>
                    <a:lstStyle/>
                    <a:p>
                      <a:pPr algn="l" fontAlgn="b"/>
                      <a:r>
                        <a:rPr lang="en-US" sz="1100" u="none" strike="noStrike">
                          <a:effectLst/>
                        </a:rPr>
                        <a:t>2 Bus/Serv Occ/Voc</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1592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1748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1353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877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502</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10075540"/>
                  </a:ext>
                </a:extLst>
              </a:tr>
              <a:tr h="390173">
                <a:tc>
                  <a:txBody>
                    <a:bodyPr/>
                    <a:lstStyle/>
                    <a:p>
                      <a:pPr algn="l" fontAlgn="b"/>
                      <a:r>
                        <a:rPr lang="en-US" sz="1100" u="none" strike="noStrike">
                          <a:effectLst/>
                        </a:rPr>
                        <a:t>3 Tech Occ/Voc</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2451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2453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2164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1933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1687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06968159"/>
                  </a:ext>
                </a:extLst>
              </a:tr>
              <a:tr h="390173">
                <a:tc>
                  <a:txBody>
                    <a:bodyPr/>
                    <a:lstStyle/>
                    <a:p>
                      <a:pPr algn="l" fontAlgn="b"/>
                      <a:r>
                        <a:rPr lang="en-US" sz="1100" u="none" strike="noStrike">
                          <a:effectLst/>
                        </a:rPr>
                        <a:t>4 Hlth Occ/Voc</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1414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1290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1260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1157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888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04045"/>
                  </a:ext>
                </a:extLst>
              </a:tr>
              <a:tr h="390173">
                <a:tc>
                  <a:txBody>
                    <a:bodyPr/>
                    <a:lstStyle/>
                    <a:p>
                      <a:pPr algn="l" fontAlgn="b"/>
                      <a:r>
                        <a:rPr lang="en-US" sz="1100" u="none" strike="noStrike">
                          <a:effectLst/>
                        </a:rPr>
                        <a:t>5 Remedial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1116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1051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926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859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668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73110553"/>
                  </a:ext>
                </a:extLst>
              </a:tr>
              <a:tr h="409682">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10481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10309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9181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8030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6467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6326441"/>
                  </a:ext>
                </a:extLst>
              </a:tr>
            </a:tbl>
          </a:graphicData>
        </a:graphic>
      </p:graphicFrame>
    </p:spTree>
    <p:extLst>
      <p:ext uri="{BB962C8B-B14F-4D97-AF65-F5344CB8AC3E}">
        <p14:creationId xmlns:p14="http://schemas.microsoft.com/office/powerpoint/2010/main" val="3424385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Hours by Funding Categories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7032289"/>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893241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Education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7240310"/>
              </p:ext>
            </p:extLst>
          </p:nvPr>
        </p:nvGraphicFramePr>
        <p:xfrm>
          <a:off x="677863" y="2160588"/>
          <a:ext cx="8596312" cy="43105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38686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785</TotalTime>
  <Words>520</Words>
  <Application>Microsoft Office PowerPoint</Application>
  <PresentationFormat>Widescreen</PresentationFormat>
  <Paragraphs>172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Trebuchet MS</vt:lpstr>
      <vt:lpstr>Wingdings 3</vt:lpstr>
      <vt:lpstr>Facet</vt:lpstr>
      <vt:lpstr>Academic Services Monitoring Report</vt:lpstr>
      <vt:lpstr>Divisions and Departments</vt:lpstr>
      <vt:lpstr>Academic Degrees</vt:lpstr>
      <vt:lpstr>Accredited Programs</vt:lpstr>
      <vt:lpstr>STUDENTS ENROLLED FY13-17 </vt:lpstr>
      <vt:lpstr>Faculty Trends</vt:lpstr>
      <vt:lpstr>Credit Hours by Funding Categories</vt:lpstr>
      <vt:lpstr>Credit Hours by Funding Categories</vt:lpstr>
      <vt:lpstr>Developmental Education</vt:lpstr>
      <vt:lpstr>High School Partnerships Math 098</vt:lpstr>
      <vt:lpstr>Schools participating: </vt:lpstr>
      <vt:lpstr>PowerPoint Presentation</vt:lpstr>
      <vt:lpstr>Linked (Co-requisite) English Course</vt:lpstr>
      <vt:lpstr>Dual Credit Hours </vt:lpstr>
      <vt:lpstr>Credit Hours Generated (Dual Credit)</vt:lpstr>
      <vt:lpstr>Looking forward</vt:lpstr>
      <vt:lpstr>Looking Forward</vt:lpstr>
      <vt:lpstr>Agriculture Program Re-Design</vt:lpstr>
      <vt:lpstr>PowerPoint Presentation</vt:lpstr>
      <vt:lpstr>Questions</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Services Monitoring Report</dc:title>
  <dc:creator>Denise Crews</dc:creator>
  <cp:lastModifiedBy>Madonna Brown</cp:lastModifiedBy>
  <cp:revision>32</cp:revision>
  <cp:lastPrinted>2017-10-17T16:36:00Z</cp:lastPrinted>
  <dcterms:created xsi:type="dcterms:W3CDTF">2017-10-13T17:15:34Z</dcterms:created>
  <dcterms:modified xsi:type="dcterms:W3CDTF">2017-10-17T20:19:30Z</dcterms:modified>
</cp:coreProperties>
</file>