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258" r:id="rId3"/>
    <p:sldId id="257" r:id="rId4"/>
    <p:sldId id="261" r:id="rId5"/>
    <p:sldId id="262" r:id="rId6"/>
    <p:sldId id="264" r:id="rId7"/>
    <p:sldId id="265" r:id="rId8"/>
    <p:sldId id="266" r:id="rId9"/>
    <p:sldId id="267" r:id="rId10"/>
    <p:sldId id="269" r:id="rId11"/>
    <p:sldId id="270" r:id="rId12"/>
    <p:sldId id="272" r:id="rId13"/>
    <p:sldId id="268" r:id="rId14"/>
    <p:sldId id="26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12" autoAdjust="0"/>
  </p:normalViewPr>
  <p:slideViewPr>
    <p:cSldViewPr snapToGrid="0">
      <p:cViewPr varScale="1">
        <p:scale>
          <a:sx n="99" d="100"/>
          <a:sy n="99" d="100"/>
        </p:scale>
        <p:origin x="258" y="90"/>
      </p:cViewPr>
      <p:guideLst/>
    </p:cSldViewPr>
  </p:slideViewPr>
  <p:outlineViewPr>
    <p:cViewPr>
      <p:scale>
        <a:sx n="33" d="100"/>
        <a:sy n="33" d="100"/>
      </p:scale>
      <p:origin x="0" y="-360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Distribution of Room Types</a:t>
            </a:r>
            <a:endParaRPr lang="en-US" dirty="0"/>
          </a:p>
        </c:rich>
      </c:tx>
      <c:layout>
        <c:manualLayout>
          <c:xMode val="edge"/>
          <c:yMode val="edge"/>
          <c:x val="5.865942028985506E-2"/>
          <c:y val="2.6541036308346654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3AB-4306-B80A-245EC78F83F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1-94BB-4AF9-BA8F-C62EC7B6BAE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3AB-4306-B80A-245EC78F83F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3AB-4306-B80A-245EC78F83F4}"/>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73AB-4306-B80A-245EC78F83F4}"/>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73AB-4306-B80A-245EC78F83F4}"/>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73AB-4306-B80A-245EC78F83F4}"/>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73AB-4306-B80A-245EC78F83F4}"/>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73AB-4306-B80A-245EC78F83F4}"/>
              </c:ext>
            </c:extLst>
          </c:dPt>
          <c:dLbls>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dk1">
                        <a:lumMod val="65000"/>
                        <a:lumOff val="35000"/>
                      </a:schemeClr>
                    </a:solidFill>
                    <a:latin typeface="+mn-lt"/>
                    <a:ea typeface="+mn-ea"/>
                    <a:cs typeface="+mn-cs"/>
                  </a:defRPr>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Sheet1!$A$2:$A$10</c:f>
              <c:strCache>
                <c:ptCount val="9"/>
                <c:pt idx="0">
                  <c:v>Classrooms</c:v>
                </c:pt>
                <c:pt idx="1">
                  <c:v>Laboratory</c:v>
                </c:pt>
                <c:pt idx="2">
                  <c:v>Office</c:v>
                </c:pt>
                <c:pt idx="3">
                  <c:v>Study</c:v>
                </c:pt>
                <c:pt idx="4">
                  <c:v>PE</c:v>
                </c:pt>
                <c:pt idx="5">
                  <c:v>Special Use</c:v>
                </c:pt>
                <c:pt idx="6">
                  <c:v>Aud.</c:v>
                </c:pt>
                <c:pt idx="7">
                  <c:v>General Use</c:v>
                </c:pt>
                <c:pt idx="8">
                  <c:v>Support</c:v>
                </c:pt>
              </c:strCache>
            </c:strRef>
          </c:cat>
          <c:val>
            <c:numRef>
              <c:f>Sheet1!$B$2:$B$10</c:f>
              <c:numCache>
                <c:formatCode>#,##0</c:formatCode>
                <c:ptCount val="9"/>
                <c:pt idx="0">
                  <c:v>40016</c:v>
                </c:pt>
                <c:pt idx="1">
                  <c:v>70177</c:v>
                </c:pt>
                <c:pt idx="2">
                  <c:v>39213</c:v>
                </c:pt>
                <c:pt idx="3">
                  <c:v>15376</c:v>
                </c:pt>
                <c:pt idx="4">
                  <c:v>5326</c:v>
                </c:pt>
                <c:pt idx="5">
                  <c:v>10422</c:v>
                </c:pt>
                <c:pt idx="6">
                  <c:v>4686</c:v>
                </c:pt>
                <c:pt idx="7">
                  <c:v>33990</c:v>
                </c:pt>
                <c:pt idx="8">
                  <c:v>15933</c:v>
                </c:pt>
              </c:numCache>
            </c:numRef>
          </c:val>
          <c:extLst>
            <c:ext xmlns:c16="http://schemas.microsoft.com/office/drawing/2014/chart" uri="{C3380CC4-5D6E-409C-BE32-E72D297353CC}">
              <c16:uniqueId val="{00000000-94BB-4AF9-BA8F-C62EC7B6BAEE}"/>
            </c:ext>
          </c:extLst>
        </c:ser>
        <c:dLbls>
          <c:showLegendKey val="0"/>
          <c:showVal val="0"/>
          <c:showCatName val="0"/>
          <c:showSerName val="0"/>
          <c:showPercent val="0"/>
          <c:showBubbleSize val="0"/>
          <c:showLeaderLines val="0"/>
        </c:dLbls>
        <c:firstSliceAng val="0"/>
      </c:pieChart>
      <c:spPr>
        <a:noFill/>
        <a:ln>
          <a:noFill/>
        </a:ln>
        <a:effectLst/>
      </c:spPr>
    </c:plotArea>
    <c:legend>
      <c:legendPos val="r"/>
      <c:layout>
        <c:manualLayout>
          <c:xMode val="edge"/>
          <c:yMode val="edge"/>
          <c:x val="0.81090056677697897"/>
          <c:y val="0.2775330254740036"/>
          <c:w val="0.18185305641142682"/>
          <c:h val="0.63093880548925407"/>
        </c:manualLayout>
      </c:layout>
      <c:overlay val="1"/>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Square</a:t>
            </a:r>
            <a:r>
              <a:rPr lang="en-US" baseline="0" dirty="0" smtClean="0"/>
              <a:t> Feet per Full Time </a:t>
            </a:r>
            <a:r>
              <a:rPr lang="en-US" sz="1862" b="0" i="0" u="none" strike="noStrike" baseline="0" dirty="0" smtClean="0">
                <a:effectLst/>
              </a:rPr>
              <a:t>Equivalent Student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Richland</c:v>
                </c:pt>
              </c:strCache>
            </c:strRef>
          </c:tx>
          <c:spPr>
            <a:solidFill>
              <a:schemeClr val="accent1"/>
            </a:solidFill>
            <a:ln>
              <a:noFill/>
            </a:ln>
            <a:effectLst/>
            <a:sp3d/>
          </c:spPr>
          <c:invertIfNegative val="0"/>
          <c:cat>
            <c:strRef>
              <c:f>Sheet1!$A$2:$A$12</c:f>
              <c:strCache>
                <c:ptCount val="11"/>
                <c:pt idx="0">
                  <c:v>Classrooms</c:v>
                </c:pt>
                <c:pt idx="1">
                  <c:v>Laboratory</c:v>
                </c:pt>
                <c:pt idx="2">
                  <c:v>Office</c:v>
                </c:pt>
                <c:pt idx="3">
                  <c:v>Study</c:v>
                </c:pt>
                <c:pt idx="4">
                  <c:v>PE</c:v>
                </c:pt>
                <c:pt idx="5">
                  <c:v>Special Use</c:v>
                </c:pt>
                <c:pt idx="6">
                  <c:v>Aud.</c:v>
                </c:pt>
                <c:pt idx="7">
                  <c:v>General Use</c:v>
                </c:pt>
                <c:pt idx="8">
                  <c:v>Support</c:v>
                </c:pt>
                <c:pt idx="9">
                  <c:v>Care</c:v>
                </c:pt>
                <c:pt idx="10">
                  <c:v>Unclass.</c:v>
                </c:pt>
              </c:strCache>
            </c:strRef>
          </c:cat>
          <c:val>
            <c:numRef>
              <c:f>Sheet1!$B$2:$B$12</c:f>
              <c:numCache>
                <c:formatCode>0.00</c:formatCode>
                <c:ptCount val="11"/>
                <c:pt idx="0">
                  <c:v>25.151477058453803</c:v>
                </c:pt>
                <c:pt idx="1">
                  <c:v>44.108736643620368</c:v>
                </c:pt>
                <c:pt idx="2">
                  <c:v>24.646763042111878</c:v>
                </c:pt>
                <c:pt idx="3">
                  <c:v>9.66436203645506</c:v>
                </c:pt>
                <c:pt idx="4">
                  <c:v>3.3475801382778125</c:v>
                </c:pt>
                <c:pt idx="5">
                  <c:v>6.5505971087366435</c:v>
                </c:pt>
                <c:pt idx="6">
                  <c:v>2.9453174104336894</c:v>
                </c:pt>
                <c:pt idx="7">
                  <c:v>21.36392206159648</c:v>
                </c:pt>
                <c:pt idx="8">
                  <c:v>10.014456316781898</c:v>
                </c:pt>
                <c:pt idx="9">
                  <c:v>0</c:v>
                </c:pt>
                <c:pt idx="10">
                  <c:v>0</c:v>
                </c:pt>
              </c:numCache>
            </c:numRef>
          </c:val>
          <c:extLst>
            <c:ext xmlns:c16="http://schemas.microsoft.com/office/drawing/2014/chart" uri="{C3380CC4-5D6E-409C-BE32-E72D297353CC}">
              <c16:uniqueId val="{00000000-24EB-4C0F-A6C4-E68BDEF9CCB8}"/>
            </c:ext>
          </c:extLst>
        </c:ser>
        <c:ser>
          <c:idx val="1"/>
          <c:order val="1"/>
          <c:tx>
            <c:strRef>
              <c:f>Sheet1!$C$1</c:f>
              <c:strCache>
                <c:ptCount val="1"/>
                <c:pt idx="0">
                  <c:v>Statewide </c:v>
                </c:pt>
              </c:strCache>
            </c:strRef>
          </c:tx>
          <c:spPr>
            <a:solidFill>
              <a:schemeClr val="accent2"/>
            </a:solidFill>
            <a:ln>
              <a:noFill/>
            </a:ln>
            <a:effectLst/>
            <a:sp3d/>
          </c:spPr>
          <c:invertIfNegative val="0"/>
          <c:cat>
            <c:strRef>
              <c:f>Sheet1!$A$2:$A$12</c:f>
              <c:strCache>
                <c:ptCount val="11"/>
                <c:pt idx="0">
                  <c:v>Classrooms</c:v>
                </c:pt>
                <c:pt idx="1">
                  <c:v>Laboratory</c:v>
                </c:pt>
                <c:pt idx="2">
                  <c:v>Office</c:v>
                </c:pt>
                <c:pt idx="3">
                  <c:v>Study</c:v>
                </c:pt>
                <c:pt idx="4">
                  <c:v>PE</c:v>
                </c:pt>
                <c:pt idx="5">
                  <c:v>Special Use</c:v>
                </c:pt>
                <c:pt idx="6">
                  <c:v>Aud.</c:v>
                </c:pt>
                <c:pt idx="7">
                  <c:v>General Use</c:v>
                </c:pt>
                <c:pt idx="8">
                  <c:v>Support</c:v>
                </c:pt>
                <c:pt idx="9">
                  <c:v>Care</c:v>
                </c:pt>
                <c:pt idx="10">
                  <c:v>Unclass.</c:v>
                </c:pt>
              </c:strCache>
            </c:strRef>
          </c:cat>
          <c:val>
            <c:numRef>
              <c:f>Sheet1!$C$2:$C$12</c:f>
              <c:numCache>
                <c:formatCode>0.00</c:formatCode>
                <c:ptCount val="11"/>
                <c:pt idx="0">
                  <c:v>20.275027291187069</c:v>
                </c:pt>
                <c:pt idx="1">
                  <c:v>27.954427959750447</c:v>
                </c:pt>
                <c:pt idx="2">
                  <c:v>21.222351057993066</c:v>
                </c:pt>
                <c:pt idx="3">
                  <c:v>6.5195054214720836</c:v>
                </c:pt>
                <c:pt idx="4">
                  <c:v>8.1107484855512251</c:v>
                </c:pt>
                <c:pt idx="5">
                  <c:v>2.2077410815794387</c:v>
                </c:pt>
                <c:pt idx="6">
                  <c:v>3.3995882283070413</c:v>
                </c:pt>
                <c:pt idx="7">
                  <c:v>10.979032449645638</c:v>
                </c:pt>
                <c:pt idx="8">
                  <c:v>8.8617906412439122</c:v>
                </c:pt>
                <c:pt idx="9">
                  <c:v>0.24625417852112874</c:v>
                </c:pt>
                <c:pt idx="10">
                  <c:v>2.7250745204952573</c:v>
                </c:pt>
              </c:numCache>
            </c:numRef>
          </c:val>
          <c:extLst>
            <c:ext xmlns:c16="http://schemas.microsoft.com/office/drawing/2014/chart" uri="{C3380CC4-5D6E-409C-BE32-E72D297353CC}">
              <c16:uniqueId val="{00000001-24EB-4C0F-A6C4-E68BDEF9CCB8}"/>
            </c:ext>
          </c:extLst>
        </c:ser>
        <c:dLbls>
          <c:showLegendKey val="0"/>
          <c:showVal val="0"/>
          <c:showCatName val="0"/>
          <c:showSerName val="0"/>
          <c:showPercent val="0"/>
          <c:showBubbleSize val="0"/>
        </c:dLbls>
        <c:gapWidth val="150"/>
        <c:shape val="box"/>
        <c:axId val="1643062367"/>
        <c:axId val="1643054879"/>
        <c:axId val="0"/>
      </c:bar3DChart>
      <c:catAx>
        <c:axId val="164306236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43054879"/>
        <c:crosses val="autoZero"/>
        <c:auto val="1"/>
        <c:lblAlgn val="ctr"/>
        <c:lblOffset val="100"/>
        <c:noMultiLvlLbl val="0"/>
      </c:catAx>
      <c:valAx>
        <c:axId val="1643054879"/>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4306236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err="1" smtClean="0"/>
              <a:t>Sq.Ft</a:t>
            </a:r>
            <a:r>
              <a:rPr lang="en-US" dirty="0" smtClean="0"/>
              <a:t>. Per FTE</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Parkland</c:v>
                </c:pt>
              </c:strCache>
            </c:strRef>
          </c:tx>
          <c:spPr>
            <a:solidFill>
              <a:schemeClr val="accent1"/>
            </a:solidFill>
            <a:ln>
              <a:noFill/>
            </a:ln>
            <a:effectLst/>
          </c:spPr>
          <c:invertIfNegative val="0"/>
          <c:cat>
            <c:strRef>
              <c:f>Sheet1!$A$2:$A$10</c:f>
              <c:strCache>
                <c:ptCount val="9"/>
                <c:pt idx="0">
                  <c:v>Classrooms</c:v>
                </c:pt>
                <c:pt idx="1">
                  <c:v>Laboratory</c:v>
                </c:pt>
                <c:pt idx="2">
                  <c:v>Office</c:v>
                </c:pt>
                <c:pt idx="3">
                  <c:v>Study</c:v>
                </c:pt>
                <c:pt idx="4">
                  <c:v>PE</c:v>
                </c:pt>
                <c:pt idx="5">
                  <c:v>Special Use</c:v>
                </c:pt>
                <c:pt idx="6">
                  <c:v>Aud.</c:v>
                </c:pt>
                <c:pt idx="7">
                  <c:v>General Use</c:v>
                </c:pt>
                <c:pt idx="8">
                  <c:v>Support</c:v>
                </c:pt>
              </c:strCache>
            </c:strRef>
          </c:cat>
          <c:val>
            <c:numRef>
              <c:f>Sheet1!$B$2:$B$10</c:f>
              <c:numCache>
                <c:formatCode>0.00</c:formatCode>
                <c:ptCount val="9"/>
                <c:pt idx="0">
                  <c:v>24.489934308116126</c:v>
                </c:pt>
                <c:pt idx="1">
                  <c:v>38.449671540580631</c:v>
                </c:pt>
                <c:pt idx="2">
                  <c:v>27.422547149819877</c:v>
                </c:pt>
                <c:pt idx="3">
                  <c:v>8.4651409196863749</c:v>
                </c:pt>
                <c:pt idx="4">
                  <c:v>6.8686162322525961</c:v>
                </c:pt>
                <c:pt idx="5">
                  <c:v>3.8821784276329732</c:v>
                </c:pt>
                <c:pt idx="6">
                  <c:v>2.6668785759694851</c:v>
                </c:pt>
                <c:pt idx="7">
                  <c:v>8.9716041534223354</c:v>
                </c:pt>
                <c:pt idx="8">
                  <c:v>6.1788514515787245</c:v>
                </c:pt>
              </c:numCache>
            </c:numRef>
          </c:val>
          <c:extLst>
            <c:ext xmlns:c16="http://schemas.microsoft.com/office/drawing/2014/chart" uri="{C3380CC4-5D6E-409C-BE32-E72D297353CC}">
              <c16:uniqueId val="{00000000-2D24-4674-A3F1-1880F4A04DBD}"/>
            </c:ext>
          </c:extLst>
        </c:ser>
        <c:ser>
          <c:idx val="1"/>
          <c:order val="1"/>
          <c:tx>
            <c:strRef>
              <c:f>Sheet1!$C$1</c:f>
              <c:strCache>
                <c:ptCount val="1"/>
                <c:pt idx="0">
                  <c:v>Danville</c:v>
                </c:pt>
              </c:strCache>
            </c:strRef>
          </c:tx>
          <c:spPr>
            <a:solidFill>
              <a:schemeClr val="accent2"/>
            </a:solidFill>
            <a:ln>
              <a:noFill/>
            </a:ln>
            <a:effectLst/>
          </c:spPr>
          <c:invertIfNegative val="0"/>
          <c:cat>
            <c:strRef>
              <c:f>Sheet1!$A$2:$A$10</c:f>
              <c:strCache>
                <c:ptCount val="9"/>
                <c:pt idx="0">
                  <c:v>Classrooms</c:v>
                </c:pt>
                <c:pt idx="1">
                  <c:v>Laboratory</c:v>
                </c:pt>
                <c:pt idx="2">
                  <c:v>Office</c:v>
                </c:pt>
                <c:pt idx="3">
                  <c:v>Study</c:v>
                </c:pt>
                <c:pt idx="4">
                  <c:v>PE</c:v>
                </c:pt>
                <c:pt idx="5">
                  <c:v>Special Use</c:v>
                </c:pt>
                <c:pt idx="6">
                  <c:v>Aud.</c:v>
                </c:pt>
                <c:pt idx="7">
                  <c:v>General Use</c:v>
                </c:pt>
                <c:pt idx="8">
                  <c:v>Support</c:v>
                </c:pt>
              </c:strCache>
            </c:strRef>
          </c:cat>
          <c:val>
            <c:numRef>
              <c:f>Sheet1!$C$2:$C$10</c:f>
              <c:numCache>
                <c:formatCode>0.00</c:formatCode>
                <c:ptCount val="9"/>
                <c:pt idx="0">
                  <c:v>35.44518272425249</c:v>
                </c:pt>
                <c:pt idx="1">
                  <c:v>41.630564784053156</c:v>
                </c:pt>
                <c:pt idx="2">
                  <c:v>35.839867109634554</c:v>
                </c:pt>
                <c:pt idx="3">
                  <c:v>9.1740863787375417</c:v>
                </c:pt>
                <c:pt idx="4">
                  <c:v>16.164119601328903</c:v>
                </c:pt>
                <c:pt idx="5">
                  <c:v>6.3993355481727576</c:v>
                </c:pt>
                <c:pt idx="6">
                  <c:v>2.7029900332225916</c:v>
                </c:pt>
                <c:pt idx="7">
                  <c:v>12.778073089700996</c:v>
                </c:pt>
                <c:pt idx="8">
                  <c:v>23.353488372093022</c:v>
                </c:pt>
              </c:numCache>
            </c:numRef>
          </c:val>
          <c:extLst>
            <c:ext xmlns:c16="http://schemas.microsoft.com/office/drawing/2014/chart" uri="{C3380CC4-5D6E-409C-BE32-E72D297353CC}">
              <c16:uniqueId val="{00000001-2D24-4674-A3F1-1880F4A04DBD}"/>
            </c:ext>
          </c:extLst>
        </c:ser>
        <c:ser>
          <c:idx val="2"/>
          <c:order val="2"/>
          <c:tx>
            <c:strRef>
              <c:f>Sheet1!$D$1</c:f>
              <c:strCache>
                <c:ptCount val="1"/>
                <c:pt idx="0">
                  <c:v>Lake Land</c:v>
                </c:pt>
              </c:strCache>
            </c:strRef>
          </c:tx>
          <c:spPr>
            <a:solidFill>
              <a:schemeClr val="accent3"/>
            </a:solidFill>
            <a:ln>
              <a:noFill/>
            </a:ln>
            <a:effectLst/>
          </c:spPr>
          <c:invertIfNegative val="0"/>
          <c:cat>
            <c:strRef>
              <c:f>Sheet1!$A$2:$A$10</c:f>
              <c:strCache>
                <c:ptCount val="9"/>
                <c:pt idx="0">
                  <c:v>Classrooms</c:v>
                </c:pt>
                <c:pt idx="1">
                  <c:v>Laboratory</c:v>
                </c:pt>
                <c:pt idx="2">
                  <c:v>Office</c:v>
                </c:pt>
                <c:pt idx="3">
                  <c:v>Study</c:v>
                </c:pt>
                <c:pt idx="4">
                  <c:v>PE</c:v>
                </c:pt>
                <c:pt idx="5">
                  <c:v>Special Use</c:v>
                </c:pt>
                <c:pt idx="6">
                  <c:v>Aud.</c:v>
                </c:pt>
                <c:pt idx="7">
                  <c:v>General Use</c:v>
                </c:pt>
                <c:pt idx="8">
                  <c:v>Support</c:v>
                </c:pt>
              </c:strCache>
            </c:strRef>
          </c:cat>
          <c:val>
            <c:numRef>
              <c:f>Sheet1!$D$2:$D$10</c:f>
              <c:numCache>
                <c:formatCode>0.00</c:formatCode>
                <c:ptCount val="9"/>
                <c:pt idx="0">
                  <c:v>17.426127527216174</c:v>
                </c:pt>
                <c:pt idx="1">
                  <c:v>31.915085536547434</c:v>
                </c:pt>
                <c:pt idx="2">
                  <c:v>26.947433903576982</c:v>
                </c:pt>
                <c:pt idx="3">
                  <c:v>0.72130637636080874</c:v>
                </c:pt>
                <c:pt idx="4">
                  <c:v>8.4491446345256609</c:v>
                </c:pt>
                <c:pt idx="5">
                  <c:v>1.1057542768273716</c:v>
                </c:pt>
                <c:pt idx="6">
                  <c:v>1.0584758942457231</c:v>
                </c:pt>
                <c:pt idx="7">
                  <c:v>19.617729393468117</c:v>
                </c:pt>
                <c:pt idx="8">
                  <c:v>12.79284603421462</c:v>
                </c:pt>
              </c:numCache>
            </c:numRef>
          </c:val>
          <c:extLst>
            <c:ext xmlns:c16="http://schemas.microsoft.com/office/drawing/2014/chart" uri="{C3380CC4-5D6E-409C-BE32-E72D297353CC}">
              <c16:uniqueId val="{00000002-2D24-4674-A3F1-1880F4A04DBD}"/>
            </c:ext>
          </c:extLst>
        </c:ser>
        <c:ser>
          <c:idx val="3"/>
          <c:order val="3"/>
          <c:tx>
            <c:strRef>
              <c:f>Sheet1!$E$1</c:f>
              <c:strCache>
                <c:ptCount val="1"/>
                <c:pt idx="0">
                  <c:v>Lincoln Land</c:v>
                </c:pt>
              </c:strCache>
            </c:strRef>
          </c:tx>
          <c:spPr>
            <a:solidFill>
              <a:schemeClr val="accent4"/>
            </a:solidFill>
            <a:ln>
              <a:noFill/>
            </a:ln>
            <a:effectLst/>
          </c:spPr>
          <c:invertIfNegative val="0"/>
          <c:cat>
            <c:strRef>
              <c:f>Sheet1!$A$2:$A$10</c:f>
              <c:strCache>
                <c:ptCount val="9"/>
                <c:pt idx="0">
                  <c:v>Classrooms</c:v>
                </c:pt>
                <c:pt idx="1">
                  <c:v>Laboratory</c:v>
                </c:pt>
                <c:pt idx="2">
                  <c:v>Office</c:v>
                </c:pt>
                <c:pt idx="3">
                  <c:v>Study</c:v>
                </c:pt>
                <c:pt idx="4">
                  <c:v>PE</c:v>
                </c:pt>
                <c:pt idx="5">
                  <c:v>Special Use</c:v>
                </c:pt>
                <c:pt idx="6">
                  <c:v>Aud.</c:v>
                </c:pt>
                <c:pt idx="7">
                  <c:v>General Use</c:v>
                </c:pt>
                <c:pt idx="8">
                  <c:v>Support</c:v>
                </c:pt>
              </c:strCache>
            </c:strRef>
          </c:cat>
          <c:val>
            <c:numRef>
              <c:f>Sheet1!$E$2:$E$10</c:f>
              <c:numCache>
                <c:formatCode>0.00</c:formatCode>
                <c:ptCount val="9"/>
                <c:pt idx="0">
                  <c:v>19.896685082872928</c:v>
                </c:pt>
                <c:pt idx="1">
                  <c:v>31.337016574585636</c:v>
                </c:pt>
                <c:pt idx="2">
                  <c:v>21.918232044198895</c:v>
                </c:pt>
                <c:pt idx="3">
                  <c:v>10.101381215469614</c:v>
                </c:pt>
                <c:pt idx="4">
                  <c:v>6.7453038674033152</c:v>
                </c:pt>
                <c:pt idx="5">
                  <c:v>2.1455801104972374</c:v>
                </c:pt>
                <c:pt idx="6">
                  <c:v>2.4174033149171272</c:v>
                </c:pt>
                <c:pt idx="7">
                  <c:v>14.59475138121547</c:v>
                </c:pt>
                <c:pt idx="8">
                  <c:v>7.8820441988950281</c:v>
                </c:pt>
              </c:numCache>
            </c:numRef>
          </c:val>
          <c:extLst>
            <c:ext xmlns:c16="http://schemas.microsoft.com/office/drawing/2014/chart" uri="{C3380CC4-5D6E-409C-BE32-E72D297353CC}">
              <c16:uniqueId val="{00000003-2D24-4674-A3F1-1880F4A04DBD}"/>
            </c:ext>
          </c:extLst>
        </c:ser>
        <c:ser>
          <c:idx val="4"/>
          <c:order val="4"/>
          <c:tx>
            <c:strRef>
              <c:f>Sheet1!$F$1</c:f>
              <c:strCache>
                <c:ptCount val="1"/>
                <c:pt idx="0">
                  <c:v>Heartland</c:v>
                </c:pt>
              </c:strCache>
            </c:strRef>
          </c:tx>
          <c:spPr>
            <a:solidFill>
              <a:schemeClr val="accent5"/>
            </a:solidFill>
            <a:ln>
              <a:noFill/>
            </a:ln>
            <a:effectLst/>
          </c:spPr>
          <c:invertIfNegative val="0"/>
          <c:cat>
            <c:strRef>
              <c:f>Sheet1!$A$2:$A$10</c:f>
              <c:strCache>
                <c:ptCount val="9"/>
                <c:pt idx="0">
                  <c:v>Classrooms</c:v>
                </c:pt>
                <c:pt idx="1">
                  <c:v>Laboratory</c:v>
                </c:pt>
                <c:pt idx="2">
                  <c:v>Office</c:v>
                </c:pt>
                <c:pt idx="3">
                  <c:v>Study</c:v>
                </c:pt>
                <c:pt idx="4">
                  <c:v>PE</c:v>
                </c:pt>
                <c:pt idx="5">
                  <c:v>Special Use</c:v>
                </c:pt>
                <c:pt idx="6">
                  <c:v>Aud.</c:v>
                </c:pt>
                <c:pt idx="7">
                  <c:v>General Use</c:v>
                </c:pt>
                <c:pt idx="8">
                  <c:v>Support</c:v>
                </c:pt>
              </c:strCache>
            </c:strRef>
          </c:cat>
          <c:val>
            <c:numRef>
              <c:f>Sheet1!$F$2:$F$10</c:f>
              <c:numCache>
                <c:formatCode>0.00</c:formatCode>
                <c:ptCount val="9"/>
                <c:pt idx="0">
                  <c:v>12.236098167132649</c:v>
                </c:pt>
                <c:pt idx="1">
                  <c:v>25.505436470953711</c:v>
                </c:pt>
                <c:pt idx="2">
                  <c:v>21.685616651133891</c:v>
                </c:pt>
                <c:pt idx="3">
                  <c:v>5.838769804287046</c:v>
                </c:pt>
                <c:pt idx="4">
                  <c:v>8.3870767319043189</c:v>
                </c:pt>
                <c:pt idx="5">
                  <c:v>3.4799627213420319</c:v>
                </c:pt>
                <c:pt idx="6">
                  <c:v>2.389251320285803</c:v>
                </c:pt>
                <c:pt idx="7">
                  <c:v>12.920161540851195</c:v>
                </c:pt>
                <c:pt idx="8">
                  <c:v>5.4165890027958996</c:v>
                </c:pt>
              </c:numCache>
            </c:numRef>
          </c:val>
          <c:extLst>
            <c:ext xmlns:c16="http://schemas.microsoft.com/office/drawing/2014/chart" uri="{C3380CC4-5D6E-409C-BE32-E72D297353CC}">
              <c16:uniqueId val="{00000004-2D24-4674-A3F1-1880F4A04DBD}"/>
            </c:ext>
          </c:extLst>
        </c:ser>
        <c:ser>
          <c:idx val="5"/>
          <c:order val="5"/>
          <c:tx>
            <c:strRef>
              <c:f>Sheet1!$G$1</c:f>
              <c:strCache>
                <c:ptCount val="1"/>
                <c:pt idx="0">
                  <c:v>Richland</c:v>
                </c:pt>
              </c:strCache>
            </c:strRef>
          </c:tx>
          <c:spPr>
            <a:solidFill>
              <a:schemeClr val="accent6"/>
            </a:solidFill>
            <a:ln>
              <a:noFill/>
            </a:ln>
            <a:effectLst/>
          </c:spPr>
          <c:invertIfNegative val="0"/>
          <c:cat>
            <c:strRef>
              <c:f>Sheet1!$A$2:$A$10</c:f>
              <c:strCache>
                <c:ptCount val="9"/>
                <c:pt idx="0">
                  <c:v>Classrooms</c:v>
                </c:pt>
                <c:pt idx="1">
                  <c:v>Laboratory</c:v>
                </c:pt>
                <c:pt idx="2">
                  <c:v>Office</c:v>
                </c:pt>
                <c:pt idx="3">
                  <c:v>Study</c:v>
                </c:pt>
                <c:pt idx="4">
                  <c:v>PE</c:v>
                </c:pt>
                <c:pt idx="5">
                  <c:v>Special Use</c:v>
                </c:pt>
                <c:pt idx="6">
                  <c:v>Aud.</c:v>
                </c:pt>
                <c:pt idx="7">
                  <c:v>General Use</c:v>
                </c:pt>
                <c:pt idx="8">
                  <c:v>Support</c:v>
                </c:pt>
              </c:strCache>
            </c:strRef>
          </c:cat>
          <c:val>
            <c:numRef>
              <c:f>Sheet1!$G$2:$G$10</c:f>
              <c:numCache>
                <c:formatCode>0.00</c:formatCode>
                <c:ptCount val="9"/>
                <c:pt idx="0">
                  <c:v>25.151477058453803</c:v>
                </c:pt>
                <c:pt idx="1">
                  <c:v>44.108736643620368</c:v>
                </c:pt>
                <c:pt idx="2">
                  <c:v>24.646763042111878</c:v>
                </c:pt>
                <c:pt idx="3">
                  <c:v>9.66436203645506</c:v>
                </c:pt>
                <c:pt idx="4">
                  <c:v>3.3475801382778125</c:v>
                </c:pt>
                <c:pt idx="5">
                  <c:v>6.5505971087366435</c:v>
                </c:pt>
                <c:pt idx="6">
                  <c:v>2.9453174104336894</c:v>
                </c:pt>
                <c:pt idx="7">
                  <c:v>21.36392206159648</c:v>
                </c:pt>
                <c:pt idx="8">
                  <c:v>10.014456316781898</c:v>
                </c:pt>
              </c:numCache>
            </c:numRef>
          </c:val>
          <c:extLst>
            <c:ext xmlns:c16="http://schemas.microsoft.com/office/drawing/2014/chart" uri="{C3380CC4-5D6E-409C-BE32-E72D297353CC}">
              <c16:uniqueId val="{00000005-2D24-4674-A3F1-1880F4A04DBD}"/>
            </c:ext>
          </c:extLst>
        </c:ser>
        <c:dLbls>
          <c:showLegendKey val="0"/>
          <c:showVal val="0"/>
          <c:showCatName val="0"/>
          <c:showSerName val="0"/>
          <c:showPercent val="0"/>
          <c:showBubbleSize val="0"/>
        </c:dLbls>
        <c:gapWidth val="219"/>
        <c:overlap val="-27"/>
        <c:axId val="1569097183"/>
        <c:axId val="1569098015"/>
      </c:barChart>
      <c:catAx>
        <c:axId val="15690971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69098015"/>
        <c:crosses val="autoZero"/>
        <c:auto val="1"/>
        <c:lblAlgn val="ctr"/>
        <c:lblOffset val="100"/>
        <c:noMultiLvlLbl val="0"/>
      </c:catAx>
      <c:valAx>
        <c:axId val="1569098015"/>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6909718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Percent of Time</a:t>
            </a:r>
            <a:r>
              <a:rPr lang="en-US" baseline="0" dirty="0" smtClean="0"/>
              <a:t> Scheduled</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0-24</c:v>
                </c:pt>
              </c:strCache>
            </c:strRef>
          </c:tx>
          <c:spPr>
            <a:solidFill>
              <a:schemeClr val="accent1"/>
            </a:solidFill>
            <a:ln>
              <a:noFill/>
            </a:ln>
            <a:effectLst/>
          </c:spPr>
          <c:invertIfNegative val="0"/>
          <c:cat>
            <c:strRef>
              <c:f>Sheet1!$A$2</c:f>
              <c:strCache>
                <c:ptCount val="1"/>
                <c:pt idx="0">
                  <c:v>classrooms</c:v>
                </c:pt>
              </c:strCache>
            </c:strRef>
          </c:cat>
          <c:val>
            <c:numRef>
              <c:f>Sheet1!$B$2</c:f>
              <c:numCache>
                <c:formatCode>General</c:formatCode>
                <c:ptCount val="1"/>
                <c:pt idx="0">
                  <c:v>12</c:v>
                </c:pt>
              </c:numCache>
            </c:numRef>
          </c:val>
          <c:extLst>
            <c:ext xmlns:c16="http://schemas.microsoft.com/office/drawing/2014/chart" uri="{C3380CC4-5D6E-409C-BE32-E72D297353CC}">
              <c16:uniqueId val="{00000000-E567-4C7F-9669-1E51CCCBA90F}"/>
            </c:ext>
          </c:extLst>
        </c:ser>
        <c:ser>
          <c:idx val="1"/>
          <c:order val="1"/>
          <c:tx>
            <c:strRef>
              <c:f>Sheet1!$C$1</c:f>
              <c:strCache>
                <c:ptCount val="1"/>
                <c:pt idx="0">
                  <c:v>25-49</c:v>
                </c:pt>
              </c:strCache>
            </c:strRef>
          </c:tx>
          <c:spPr>
            <a:solidFill>
              <a:schemeClr val="accent2"/>
            </a:solidFill>
            <a:ln>
              <a:noFill/>
            </a:ln>
            <a:effectLst/>
          </c:spPr>
          <c:invertIfNegative val="0"/>
          <c:cat>
            <c:strRef>
              <c:f>Sheet1!$A$2</c:f>
              <c:strCache>
                <c:ptCount val="1"/>
                <c:pt idx="0">
                  <c:v>classrooms</c:v>
                </c:pt>
              </c:strCache>
            </c:strRef>
          </c:cat>
          <c:val>
            <c:numRef>
              <c:f>Sheet1!$C$2</c:f>
              <c:numCache>
                <c:formatCode>General</c:formatCode>
                <c:ptCount val="1"/>
                <c:pt idx="0">
                  <c:v>22</c:v>
                </c:pt>
              </c:numCache>
            </c:numRef>
          </c:val>
          <c:extLst>
            <c:ext xmlns:c16="http://schemas.microsoft.com/office/drawing/2014/chart" uri="{C3380CC4-5D6E-409C-BE32-E72D297353CC}">
              <c16:uniqueId val="{00000001-E567-4C7F-9669-1E51CCCBA90F}"/>
            </c:ext>
          </c:extLst>
        </c:ser>
        <c:ser>
          <c:idx val="2"/>
          <c:order val="2"/>
          <c:tx>
            <c:strRef>
              <c:f>Sheet1!$D$1</c:f>
              <c:strCache>
                <c:ptCount val="1"/>
                <c:pt idx="0">
                  <c:v>50-74</c:v>
                </c:pt>
              </c:strCache>
            </c:strRef>
          </c:tx>
          <c:spPr>
            <a:solidFill>
              <a:schemeClr val="accent3"/>
            </a:solidFill>
            <a:ln>
              <a:noFill/>
            </a:ln>
            <a:effectLst/>
          </c:spPr>
          <c:invertIfNegative val="0"/>
          <c:cat>
            <c:strRef>
              <c:f>Sheet1!$A$2</c:f>
              <c:strCache>
                <c:ptCount val="1"/>
                <c:pt idx="0">
                  <c:v>classrooms</c:v>
                </c:pt>
              </c:strCache>
            </c:strRef>
          </c:cat>
          <c:val>
            <c:numRef>
              <c:f>Sheet1!$D$2</c:f>
              <c:numCache>
                <c:formatCode>General</c:formatCode>
                <c:ptCount val="1"/>
                <c:pt idx="0">
                  <c:v>12</c:v>
                </c:pt>
              </c:numCache>
            </c:numRef>
          </c:val>
          <c:extLst>
            <c:ext xmlns:c16="http://schemas.microsoft.com/office/drawing/2014/chart" uri="{C3380CC4-5D6E-409C-BE32-E72D297353CC}">
              <c16:uniqueId val="{00000002-E567-4C7F-9669-1E51CCCBA90F}"/>
            </c:ext>
          </c:extLst>
        </c:ser>
        <c:ser>
          <c:idx val="3"/>
          <c:order val="3"/>
          <c:tx>
            <c:strRef>
              <c:f>Sheet1!$E$1</c:f>
              <c:strCache>
                <c:ptCount val="1"/>
                <c:pt idx="0">
                  <c:v>&gt;74</c:v>
                </c:pt>
              </c:strCache>
            </c:strRef>
          </c:tx>
          <c:spPr>
            <a:solidFill>
              <a:schemeClr val="accent4"/>
            </a:solidFill>
            <a:ln>
              <a:noFill/>
            </a:ln>
            <a:effectLst/>
          </c:spPr>
          <c:invertIfNegative val="0"/>
          <c:cat>
            <c:strRef>
              <c:f>Sheet1!$A$2</c:f>
              <c:strCache>
                <c:ptCount val="1"/>
                <c:pt idx="0">
                  <c:v>classrooms</c:v>
                </c:pt>
              </c:strCache>
            </c:strRef>
          </c:cat>
          <c:val>
            <c:numRef>
              <c:f>Sheet1!$E$2</c:f>
              <c:numCache>
                <c:formatCode>General</c:formatCode>
                <c:ptCount val="1"/>
                <c:pt idx="0">
                  <c:v>6</c:v>
                </c:pt>
              </c:numCache>
            </c:numRef>
          </c:val>
          <c:extLst>
            <c:ext xmlns:c16="http://schemas.microsoft.com/office/drawing/2014/chart" uri="{C3380CC4-5D6E-409C-BE32-E72D297353CC}">
              <c16:uniqueId val="{00000003-E567-4C7F-9669-1E51CCCBA90F}"/>
            </c:ext>
          </c:extLst>
        </c:ser>
        <c:dLbls>
          <c:showLegendKey val="0"/>
          <c:showVal val="0"/>
          <c:showCatName val="0"/>
          <c:showSerName val="0"/>
          <c:showPercent val="0"/>
          <c:showBubbleSize val="0"/>
        </c:dLbls>
        <c:gapWidth val="219"/>
        <c:overlap val="-27"/>
        <c:axId val="1578754751"/>
        <c:axId val="1578751839"/>
      </c:barChart>
      <c:catAx>
        <c:axId val="15787547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1578751839"/>
        <c:crosses val="autoZero"/>
        <c:auto val="1"/>
        <c:lblAlgn val="ctr"/>
        <c:lblOffset val="100"/>
        <c:noMultiLvlLbl val="0"/>
      </c:catAx>
      <c:valAx>
        <c:axId val="157875183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787547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Percent</a:t>
            </a:r>
            <a:r>
              <a:rPr lang="en-US" baseline="0" dirty="0" smtClean="0"/>
              <a:t> of Time Scheduled</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0-24</c:v>
                </c:pt>
              </c:strCache>
            </c:strRef>
          </c:tx>
          <c:spPr>
            <a:solidFill>
              <a:schemeClr val="accent1"/>
            </a:solidFill>
            <a:ln>
              <a:noFill/>
            </a:ln>
            <a:effectLst/>
          </c:spPr>
          <c:invertIfNegative val="0"/>
          <c:cat>
            <c:strRef>
              <c:f>Sheet1!$A$2</c:f>
              <c:strCache>
                <c:ptCount val="1"/>
                <c:pt idx="0">
                  <c:v>labs</c:v>
                </c:pt>
              </c:strCache>
            </c:strRef>
          </c:cat>
          <c:val>
            <c:numRef>
              <c:f>Sheet1!$B$2</c:f>
              <c:numCache>
                <c:formatCode>General</c:formatCode>
                <c:ptCount val="1"/>
                <c:pt idx="0">
                  <c:v>5</c:v>
                </c:pt>
              </c:numCache>
            </c:numRef>
          </c:val>
          <c:extLst>
            <c:ext xmlns:c16="http://schemas.microsoft.com/office/drawing/2014/chart" uri="{C3380CC4-5D6E-409C-BE32-E72D297353CC}">
              <c16:uniqueId val="{00000000-D9A6-48A4-94A4-F6FCE267720D}"/>
            </c:ext>
          </c:extLst>
        </c:ser>
        <c:ser>
          <c:idx val="1"/>
          <c:order val="1"/>
          <c:tx>
            <c:strRef>
              <c:f>Sheet1!$C$1</c:f>
              <c:strCache>
                <c:ptCount val="1"/>
                <c:pt idx="0">
                  <c:v>25-49</c:v>
                </c:pt>
              </c:strCache>
            </c:strRef>
          </c:tx>
          <c:spPr>
            <a:solidFill>
              <a:schemeClr val="accent2"/>
            </a:solidFill>
            <a:ln>
              <a:noFill/>
            </a:ln>
            <a:effectLst/>
          </c:spPr>
          <c:invertIfNegative val="0"/>
          <c:cat>
            <c:strRef>
              <c:f>Sheet1!$A$2</c:f>
              <c:strCache>
                <c:ptCount val="1"/>
                <c:pt idx="0">
                  <c:v>labs</c:v>
                </c:pt>
              </c:strCache>
            </c:strRef>
          </c:cat>
          <c:val>
            <c:numRef>
              <c:f>Sheet1!$C$2</c:f>
              <c:numCache>
                <c:formatCode>General</c:formatCode>
                <c:ptCount val="1"/>
                <c:pt idx="0">
                  <c:v>7</c:v>
                </c:pt>
              </c:numCache>
            </c:numRef>
          </c:val>
          <c:extLst>
            <c:ext xmlns:c16="http://schemas.microsoft.com/office/drawing/2014/chart" uri="{C3380CC4-5D6E-409C-BE32-E72D297353CC}">
              <c16:uniqueId val="{00000001-D9A6-48A4-94A4-F6FCE267720D}"/>
            </c:ext>
          </c:extLst>
        </c:ser>
        <c:ser>
          <c:idx val="2"/>
          <c:order val="2"/>
          <c:tx>
            <c:strRef>
              <c:f>Sheet1!$D$1</c:f>
              <c:strCache>
                <c:ptCount val="1"/>
                <c:pt idx="0">
                  <c:v>50-74</c:v>
                </c:pt>
              </c:strCache>
            </c:strRef>
          </c:tx>
          <c:spPr>
            <a:solidFill>
              <a:schemeClr val="accent3"/>
            </a:solidFill>
            <a:ln>
              <a:noFill/>
            </a:ln>
            <a:effectLst/>
          </c:spPr>
          <c:invertIfNegative val="0"/>
          <c:cat>
            <c:strRef>
              <c:f>Sheet1!$A$2</c:f>
              <c:strCache>
                <c:ptCount val="1"/>
                <c:pt idx="0">
                  <c:v>labs</c:v>
                </c:pt>
              </c:strCache>
            </c:strRef>
          </c:cat>
          <c:val>
            <c:numRef>
              <c:f>Sheet1!$D$2</c:f>
              <c:numCache>
                <c:formatCode>General</c:formatCode>
                <c:ptCount val="1"/>
                <c:pt idx="0">
                  <c:v>6</c:v>
                </c:pt>
              </c:numCache>
            </c:numRef>
          </c:val>
          <c:extLst>
            <c:ext xmlns:c16="http://schemas.microsoft.com/office/drawing/2014/chart" uri="{C3380CC4-5D6E-409C-BE32-E72D297353CC}">
              <c16:uniqueId val="{00000002-D9A6-48A4-94A4-F6FCE267720D}"/>
            </c:ext>
          </c:extLst>
        </c:ser>
        <c:ser>
          <c:idx val="3"/>
          <c:order val="3"/>
          <c:tx>
            <c:strRef>
              <c:f>Sheet1!$E$1</c:f>
              <c:strCache>
                <c:ptCount val="1"/>
                <c:pt idx="0">
                  <c:v>&gt;74</c:v>
                </c:pt>
              </c:strCache>
            </c:strRef>
          </c:tx>
          <c:spPr>
            <a:solidFill>
              <a:schemeClr val="accent4"/>
            </a:solidFill>
            <a:ln>
              <a:noFill/>
            </a:ln>
            <a:effectLst/>
          </c:spPr>
          <c:invertIfNegative val="0"/>
          <c:cat>
            <c:strRef>
              <c:f>Sheet1!$A$2</c:f>
              <c:strCache>
                <c:ptCount val="1"/>
                <c:pt idx="0">
                  <c:v>labs</c:v>
                </c:pt>
              </c:strCache>
            </c:strRef>
          </c:cat>
          <c:val>
            <c:numRef>
              <c:f>Sheet1!$E$2</c:f>
              <c:numCache>
                <c:formatCode>General</c:formatCode>
                <c:ptCount val="1"/>
                <c:pt idx="0">
                  <c:v>4</c:v>
                </c:pt>
              </c:numCache>
            </c:numRef>
          </c:val>
          <c:extLst>
            <c:ext xmlns:c16="http://schemas.microsoft.com/office/drawing/2014/chart" uri="{C3380CC4-5D6E-409C-BE32-E72D297353CC}">
              <c16:uniqueId val="{00000003-D9A6-48A4-94A4-F6FCE267720D}"/>
            </c:ext>
          </c:extLst>
        </c:ser>
        <c:dLbls>
          <c:showLegendKey val="0"/>
          <c:showVal val="0"/>
          <c:showCatName val="0"/>
          <c:showSerName val="0"/>
          <c:showPercent val="0"/>
          <c:showBubbleSize val="0"/>
        </c:dLbls>
        <c:gapWidth val="219"/>
        <c:overlap val="-27"/>
        <c:axId val="1638087695"/>
        <c:axId val="1638089359"/>
      </c:barChart>
      <c:catAx>
        <c:axId val="16380876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1638089359"/>
        <c:crosses val="autoZero"/>
        <c:auto val="1"/>
        <c:lblAlgn val="ctr"/>
        <c:lblOffset val="100"/>
        <c:noMultiLvlLbl val="0"/>
      </c:catAx>
      <c:valAx>
        <c:axId val="163808935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380876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3BA7FA-25CD-4A88-8B6E-CFC8650F5256}" type="datetimeFigureOut">
              <a:rPr lang="en-US" smtClean="0"/>
              <a:t>9/20/2017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828AB9-8D7D-4EB7-9BA4-94AF978F59D1}" type="slidenum">
              <a:rPr lang="en-US" smtClean="0"/>
              <a:t>‹#›</a:t>
            </a:fld>
            <a:endParaRPr lang="en-US"/>
          </a:p>
        </p:txBody>
      </p:sp>
    </p:spTree>
    <p:extLst>
      <p:ext uri="{BB962C8B-B14F-4D97-AF65-F5344CB8AC3E}">
        <p14:creationId xmlns:p14="http://schemas.microsoft.com/office/powerpoint/2010/main" val="2057786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828AB9-8D7D-4EB7-9BA4-94AF978F59D1}" type="slidenum">
              <a:rPr lang="en-US" smtClean="0"/>
              <a:t>9</a:t>
            </a:fld>
            <a:endParaRPr lang="en-US"/>
          </a:p>
        </p:txBody>
      </p:sp>
    </p:spTree>
    <p:extLst>
      <p:ext uri="{BB962C8B-B14F-4D97-AF65-F5344CB8AC3E}">
        <p14:creationId xmlns:p14="http://schemas.microsoft.com/office/powerpoint/2010/main" val="426112227"/>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C5AC723-80DD-4816-BFEC-9E669D94A0B4}"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532C4852-8252-41C7-A74E-CC932B9B9E12}" type="slidenum">
              <a:rPr lang="en-US" smtClean="0"/>
              <a:t>‹#›</a:t>
            </a:fld>
            <a:endParaRPr lang="en-US"/>
          </a:p>
        </p:txBody>
      </p:sp>
    </p:spTree>
    <p:extLst>
      <p:ext uri="{BB962C8B-B14F-4D97-AF65-F5344CB8AC3E}">
        <p14:creationId xmlns:p14="http://schemas.microsoft.com/office/powerpoint/2010/main" val="1676042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5AC723-80DD-4816-BFEC-9E669D94A0B4}"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C4852-8252-41C7-A74E-CC932B9B9E12}" type="slidenum">
              <a:rPr lang="en-US" smtClean="0"/>
              <a:t>‹#›</a:t>
            </a:fld>
            <a:endParaRPr lang="en-US"/>
          </a:p>
        </p:txBody>
      </p:sp>
    </p:spTree>
    <p:extLst>
      <p:ext uri="{BB962C8B-B14F-4D97-AF65-F5344CB8AC3E}">
        <p14:creationId xmlns:p14="http://schemas.microsoft.com/office/powerpoint/2010/main" val="3915375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5AC723-80DD-4816-BFEC-9E669D94A0B4}"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C4852-8252-41C7-A74E-CC932B9B9E12}" type="slidenum">
              <a:rPr lang="en-US" smtClean="0"/>
              <a:t>‹#›</a:t>
            </a:fld>
            <a:endParaRPr lang="en-US"/>
          </a:p>
        </p:txBody>
      </p:sp>
    </p:spTree>
    <p:extLst>
      <p:ext uri="{BB962C8B-B14F-4D97-AF65-F5344CB8AC3E}">
        <p14:creationId xmlns:p14="http://schemas.microsoft.com/office/powerpoint/2010/main" val="715881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5AC723-80DD-4816-BFEC-9E669D94A0B4}" type="datetimeFigureOut">
              <a:rPr lang="en-US" smtClean="0"/>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2C4852-8252-41C7-A74E-CC932B9B9E12}" type="slidenum">
              <a:rPr lang="en-US" smtClean="0"/>
              <a:t>‹#›</a:t>
            </a:fld>
            <a:endParaRPr lang="en-US"/>
          </a:p>
        </p:txBody>
      </p:sp>
    </p:spTree>
    <p:extLst>
      <p:ext uri="{BB962C8B-B14F-4D97-AF65-F5344CB8AC3E}">
        <p14:creationId xmlns:p14="http://schemas.microsoft.com/office/powerpoint/2010/main" val="177183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593667" y="6272784"/>
            <a:ext cx="2644309" cy="365125"/>
          </a:xfrm>
        </p:spPr>
        <p:txBody>
          <a:bodyPr/>
          <a:lstStyle/>
          <a:p>
            <a:fld id="{5C5AC723-80DD-4816-BFEC-9E669D94A0B4}" type="datetimeFigureOut">
              <a:rPr lang="en-US" smtClean="0"/>
              <a:t>9/20/2017</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532C4852-8252-41C7-A74E-CC932B9B9E12}" type="slidenum">
              <a:rPr lang="en-US" smtClean="0"/>
              <a:t>‹#›</a:t>
            </a:fld>
            <a:endParaRPr lang="en-US"/>
          </a:p>
        </p:txBody>
      </p:sp>
    </p:spTree>
    <p:extLst>
      <p:ext uri="{BB962C8B-B14F-4D97-AF65-F5344CB8AC3E}">
        <p14:creationId xmlns:p14="http://schemas.microsoft.com/office/powerpoint/2010/main" val="2880286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C5AC723-80DD-4816-BFEC-9E669D94A0B4}" type="datetimeFigureOut">
              <a:rPr lang="en-US" smtClean="0"/>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2C4852-8252-41C7-A74E-CC932B9B9E12}" type="slidenum">
              <a:rPr lang="en-US" smtClean="0"/>
              <a:t>‹#›</a:t>
            </a:fld>
            <a:endParaRPr lang="en-US"/>
          </a:p>
        </p:txBody>
      </p:sp>
    </p:spTree>
    <p:extLst>
      <p:ext uri="{BB962C8B-B14F-4D97-AF65-F5344CB8AC3E}">
        <p14:creationId xmlns:p14="http://schemas.microsoft.com/office/powerpoint/2010/main" val="4013939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C5AC723-80DD-4816-BFEC-9E669D94A0B4}" type="datetimeFigureOut">
              <a:rPr lang="en-US" smtClean="0"/>
              <a:t>9/20/2017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2C4852-8252-41C7-A74E-CC932B9B9E12}" type="slidenum">
              <a:rPr lang="en-US" smtClean="0"/>
              <a:t>‹#›</a:t>
            </a:fld>
            <a:endParaRPr lang="en-US"/>
          </a:p>
        </p:txBody>
      </p:sp>
    </p:spTree>
    <p:extLst>
      <p:ext uri="{BB962C8B-B14F-4D97-AF65-F5344CB8AC3E}">
        <p14:creationId xmlns:p14="http://schemas.microsoft.com/office/powerpoint/2010/main" val="1426936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C5AC723-80DD-4816-BFEC-9E669D94A0B4}" type="datetimeFigureOut">
              <a:rPr lang="en-US" smtClean="0"/>
              <a:t>9/20/2017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2C4852-8252-41C7-A74E-CC932B9B9E12}" type="slidenum">
              <a:rPr lang="en-US" smtClean="0"/>
              <a:t>‹#›</a:t>
            </a:fld>
            <a:endParaRPr lang="en-US"/>
          </a:p>
        </p:txBody>
      </p:sp>
    </p:spTree>
    <p:extLst>
      <p:ext uri="{BB962C8B-B14F-4D97-AF65-F5344CB8AC3E}">
        <p14:creationId xmlns:p14="http://schemas.microsoft.com/office/powerpoint/2010/main" val="2882811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5AC723-80DD-4816-BFEC-9E669D94A0B4}" type="datetimeFigureOut">
              <a:rPr lang="en-US" smtClean="0"/>
              <a:t>9/20/2017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2C4852-8252-41C7-A74E-CC932B9B9E12}" type="slidenum">
              <a:rPr lang="en-US" smtClean="0"/>
              <a:t>‹#›</a:t>
            </a:fld>
            <a:endParaRPr lang="en-US"/>
          </a:p>
        </p:txBody>
      </p:sp>
    </p:spTree>
    <p:extLst>
      <p:ext uri="{BB962C8B-B14F-4D97-AF65-F5344CB8AC3E}">
        <p14:creationId xmlns:p14="http://schemas.microsoft.com/office/powerpoint/2010/main" val="242456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C5AC723-80DD-4816-BFEC-9E669D94A0B4}" type="datetimeFigureOut">
              <a:rPr lang="en-US" smtClean="0"/>
              <a:t>9/20/2017</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32C4852-8252-41C7-A74E-CC932B9B9E12}" type="slidenum">
              <a:rPr lang="en-US" smtClean="0"/>
              <a:t>‹#›</a:t>
            </a:fld>
            <a:endParaRPr lang="en-US"/>
          </a:p>
        </p:txBody>
      </p:sp>
    </p:spTree>
    <p:extLst>
      <p:ext uri="{BB962C8B-B14F-4D97-AF65-F5344CB8AC3E}">
        <p14:creationId xmlns:p14="http://schemas.microsoft.com/office/powerpoint/2010/main" val="140523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C5AC723-80DD-4816-BFEC-9E669D94A0B4}" type="datetimeFigureOut">
              <a:rPr lang="en-US" smtClean="0"/>
              <a:t>9/20/2017</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32C4852-8252-41C7-A74E-CC932B9B9E12}" type="slidenum">
              <a:rPr lang="en-US" smtClean="0"/>
              <a:t>‹#›</a:t>
            </a:fld>
            <a:endParaRPr lang="en-US"/>
          </a:p>
        </p:txBody>
      </p:sp>
    </p:spTree>
    <p:extLst>
      <p:ext uri="{BB962C8B-B14F-4D97-AF65-F5344CB8AC3E}">
        <p14:creationId xmlns:p14="http://schemas.microsoft.com/office/powerpoint/2010/main" val="2233707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C5AC723-80DD-4816-BFEC-9E669D94A0B4}" type="datetimeFigureOut">
              <a:rPr lang="en-US" smtClean="0"/>
              <a:t>9/20/2017</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532C4852-8252-41C7-A74E-CC932B9B9E12}" type="slidenum">
              <a:rPr lang="en-US" smtClean="0"/>
              <a:t>‹#›</a:t>
            </a:fld>
            <a:endParaRPr lang="en-US"/>
          </a:p>
        </p:txBody>
      </p:sp>
    </p:spTree>
    <p:extLst>
      <p:ext uri="{BB962C8B-B14F-4D97-AF65-F5344CB8AC3E}">
        <p14:creationId xmlns:p14="http://schemas.microsoft.com/office/powerpoint/2010/main" val="177636886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Monitoring Report</a:t>
            </a:r>
            <a:endParaRPr lang="en-US" dirty="0"/>
          </a:p>
        </p:txBody>
      </p:sp>
      <p:sp>
        <p:nvSpPr>
          <p:cNvPr id="3" name="Subtitle 2"/>
          <p:cNvSpPr>
            <a:spLocks noGrp="1"/>
          </p:cNvSpPr>
          <p:nvPr>
            <p:ph type="subTitle" idx="1"/>
          </p:nvPr>
        </p:nvSpPr>
        <p:spPr/>
        <p:txBody>
          <a:bodyPr/>
          <a:lstStyle/>
          <a:p>
            <a:r>
              <a:rPr lang="en-US" dirty="0" smtClean="0"/>
              <a:t>Facilities and Security</a:t>
            </a:r>
          </a:p>
          <a:p>
            <a:r>
              <a:rPr lang="en-US" dirty="0" smtClean="0"/>
              <a:t>September 2017</a:t>
            </a:r>
          </a:p>
        </p:txBody>
      </p:sp>
    </p:spTree>
    <p:extLst>
      <p:ext uri="{BB962C8B-B14F-4D97-AF65-F5344CB8AC3E}">
        <p14:creationId xmlns:p14="http://schemas.microsoft.com/office/powerpoint/2010/main" val="1616323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Facilities Use – Peer</a:t>
            </a:r>
            <a:r>
              <a:rPr lang="en-US" baseline="0" dirty="0" smtClean="0"/>
              <a:t> Comparison</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517408622"/>
              </p:ext>
            </p:extLst>
          </p:nvPr>
        </p:nvGraphicFramePr>
        <p:xfrm>
          <a:off x="1069975" y="2120900"/>
          <a:ext cx="10058400" cy="40513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52985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Facilities Use - Utilization</a:t>
            </a:r>
            <a:endParaRPr 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533590433"/>
              </p:ext>
            </p:extLst>
          </p:nvPr>
        </p:nvGraphicFramePr>
        <p:xfrm>
          <a:off x="549443" y="1503948"/>
          <a:ext cx="5009147" cy="435543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Chart 12"/>
          <p:cNvGraphicFramePr/>
          <p:nvPr>
            <p:extLst>
              <p:ext uri="{D42A27DB-BD31-4B8C-83A1-F6EECF244321}">
                <p14:modId xmlns:p14="http://schemas.microsoft.com/office/powerpoint/2010/main" val="3911814474"/>
              </p:ext>
            </p:extLst>
          </p:nvPr>
        </p:nvGraphicFramePr>
        <p:xfrm>
          <a:off x="6737685" y="1383632"/>
          <a:ext cx="4781884" cy="447574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31038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Security and </a:t>
            </a:r>
            <a:r>
              <a:rPr lang="en-US" baseline="0" dirty="0" smtClean="0"/>
              <a:t>Safety</a:t>
            </a:r>
            <a:endParaRPr lang="en-US" dirty="0"/>
          </a:p>
        </p:txBody>
      </p:sp>
      <p:sp>
        <p:nvSpPr>
          <p:cNvPr id="3" name="Content Placeholder 2"/>
          <p:cNvSpPr>
            <a:spLocks noGrp="1"/>
          </p:cNvSpPr>
          <p:nvPr>
            <p:ph idx="1"/>
          </p:nvPr>
        </p:nvSpPr>
        <p:spPr/>
        <p:txBody>
          <a:bodyPr/>
          <a:lstStyle/>
          <a:p>
            <a:pPr lvl="0"/>
            <a:r>
              <a:rPr lang="en-US" dirty="0" smtClean="0"/>
              <a:t>Safety Response</a:t>
            </a:r>
            <a:r>
              <a:rPr lang="en-US" baseline="0" dirty="0" smtClean="0"/>
              <a:t> Plans</a:t>
            </a:r>
            <a:endParaRPr lang="en-US" dirty="0" smtClean="0"/>
          </a:p>
          <a:p>
            <a:pPr lvl="1"/>
            <a:r>
              <a:rPr lang="en-US" dirty="0" smtClean="0"/>
              <a:t>Ready</a:t>
            </a:r>
            <a:r>
              <a:rPr lang="en-US" baseline="0" dirty="0" smtClean="0"/>
              <a:t> to Respond</a:t>
            </a:r>
          </a:p>
          <a:p>
            <a:pPr lvl="1"/>
            <a:r>
              <a:rPr lang="en-US" baseline="0" dirty="0" smtClean="0"/>
              <a:t>Campus Crisis Management Plan</a:t>
            </a:r>
          </a:p>
          <a:p>
            <a:pPr lvl="1"/>
            <a:r>
              <a:rPr lang="en-US" baseline="0" dirty="0" smtClean="0"/>
              <a:t>Crisis Communication Plan</a:t>
            </a:r>
          </a:p>
          <a:p>
            <a:pPr lvl="0"/>
            <a:r>
              <a:rPr lang="en-US" baseline="0" dirty="0" smtClean="0"/>
              <a:t>Training &amp; Education</a:t>
            </a:r>
          </a:p>
          <a:p>
            <a:pPr lvl="1"/>
            <a:r>
              <a:rPr lang="en-US" baseline="0" dirty="0" smtClean="0"/>
              <a:t>Partnerships</a:t>
            </a:r>
          </a:p>
          <a:p>
            <a:pPr lvl="1"/>
            <a:r>
              <a:rPr lang="en-US" baseline="0" dirty="0" smtClean="0"/>
              <a:t>Student and Staff Training</a:t>
            </a:r>
          </a:p>
          <a:p>
            <a:pPr lvl="1"/>
            <a:r>
              <a:rPr lang="en-US" baseline="0" dirty="0" smtClean="0"/>
              <a:t>Threat Assessment Team</a:t>
            </a:r>
            <a:endParaRPr lang="en-US" dirty="0"/>
          </a:p>
        </p:txBody>
      </p:sp>
    </p:spTree>
    <p:extLst>
      <p:ext uri="{BB962C8B-B14F-4D97-AF65-F5344CB8AC3E}">
        <p14:creationId xmlns:p14="http://schemas.microsoft.com/office/powerpoint/2010/main" val="2209333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&amp; Safety</a:t>
            </a:r>
            <a:endParaRPr lang="en-US" dirty="0"/>
          </a:p>
        </p:txBody>
      </p:sp>
      <p:sp>
        <p:nvSpPr>
          <p:cNvPr id="3" name="Content Placeholder 2"/>
          <p:cNvSpPr>
            <a:spLocks noGrp="1"/>
          </p:cNvSpPr>
          <p:nvPr>
            <p:ph idx="1"/>
          </p:nvPr>
        </p:nvSpPr>
        <p:spPr/>
        <p:txBody>
          <a:bodyPr>
            <a:normAutofit fontScale="92500" lnSpcReduction="20000"/>
          </a:bodyPr>
          <a:lstStyle/>
          <a:p>
            <a:r>
              <a:rPr lang="en-US" sz="2800" kern="1200" dirty="0" smtClean="0">
                <a:solidFill>
                  <a:schemeClr val="tx1"/>
                </a:solidFill>
                <a:effectLst/>
                <a:latin typeface="+mn-lt"/>
                <a:ea typeface="+mn-ea"/>
                <a:cs typeface="+mn-cs"/>
              </a:rPr>
              <a:t>Richland Community College must publish an annual report every year by October 1 that contains three years of campus crime statistics and certain campus security policy statements:</a:t>
            </a:r>
          </a:p>
          <a:p>
            <a:pPr lvl="1"/>
            <a:r>
              <a:rPr lang="en-US" sz="2000" kern="1200" dirty="0" smtClean="0">
                <a:solidFill>
                  <a:schemeClr val="tx1"/>
                </a:solidFill>
                <a:effectLst/>
                <a:ea typeface="+mn-ea"/>
                <a:cs typeface="+mn-cs"/>
              </a:rPr>
              <a:t>Disclose crime statistics for the campus, public areas immediately adjacent to or running through the campus, and certain non-campus facilities. The statistics must be gathered from Campus Security, local law enforcement and other college officials. </a:t>
            </a:r>
          </a:p>
          <a:p>
            <a:pPr lvl="1"/>
            <a:endParaRPr lang="en-US" sz="2000" kern="1200" dirty="0" smtClean="0">
              <a:solidFill>
                <a:schemeClr val="tx1"/>
              </a:solidFill>
              <a:effectLst/>
              <a:ea typeface="+mn-ea"/>
              <a:cs typeface="+mn-cs"/>
            </a:endParaRPr>
          </a:p>
          <a:p>
            <a:pPr lvl="1"/>
            <a:r>
              <a:rPr lang="en-US" sz="2000" kern="1200" dirty="0" smtClean="0">
                <a:solidFill>
                  <a:schemeClr val="tx1"/>
                </a:solidFill>
                <a:effectLst/>
                <a:ea typeface="+mn-ea"/>
                <a:cs typeface="+mn-cs"/>
              </a:rPr>
              <a:t>Provide “timely warning” notices of those crimes that have occurred and “pose an</a:t>
            </a:r>
            <a:r>
              <a:rPr lang="en-US" sz="2000" kern="1200" baseline="0" dirty="0" smtClean="0">
                <a:solidFill>
                  <a:schemeClr val="tx1"/>
                </a:solidFill>
                <a:effectLst/>
                <a:ea typeface="+mn-ea"/>
                <a:cs typeface="+mn-cs"/>
              </a:rPr>
              <a:t> o</a:t>
            </a:r>
            <a:r>
              <a:rPr lang="en-US" sz="2000" kern="1200" dirty="0" smtClean="0">
                <a:solidFill>
                  <a:schemeClr val="tx1"/>
                </a:solidFill>
                <a:effectLst/>
                <a:ea typeface="+mn-ea"/>
                <a:cs typeface="+mn-cs"/>
              </a:rPr>
              <a:t>ngoing threat to students and employees.</a:t>
            </a:r>
          </a:p>
          <a:p>
            <a:pPr lvl="1"/>
            <a:endParaRPr lang="en-US" sz="2000" kern="1200" dirty="0" smtClean="0">
              <a:solidFill>
                <a:schemeClr val="tx1"/>
              </a:solidFill>
              <a:effectLst/>
              <a:ea typeface="+mn-ea"/>
              <a:cs typeface="+mn-cs"/>
            </a:endParaRPr>
          </a:p>
          <a:p>
            <a:pPr lvl="1"/>
            <a:r>
              <a:rPr lang="en-US" sz="2000" kern="1200" dirty="0" smtClean="0">
                <a:solidFill>
                  <a:schemeClr val="tx1"/>
                </a:solidFill>
                <a:effectLst/>
                <a:ea typeface="+mn-ea"/>
                <a:cs typeface="+mn-cs"/>
              </a:rPr>
              <a:t>Disclose in a public crime log any crime that occurred on campus…or within the patrol jurisdiction of the Campus Security Department and is reported to the</a:t>
            </a:r>
            <a:r>
              <a:rPr lang="en-US" sz="2000" kern="1200" baseline="0" dirty="0" smtClean="0">
                <a:solidFill>
                  <a:schemeClr val="tx1"/>
                </a:solidFill>
                <a:effectLst/>
                <a:ea typeface="+mn-ea"/>
                <a:cs typeface="+mn-cs"/>
              </a:rPr>
              <a:t> </a:t>
            </a:r>
            <a:r>
              <a:rPr lang="en-US" sz="2000" kern="1200" dirty="0" smtClean="0">
                <a:solidFill>
                  <a:schemeClr val="tx1"/>
                </a:solidFill>
                <a:effectLst/>
                <a:ea typeface="+mn-ea"/>
                <a:cs typeface="+mn-cs"/>
              </a:rPr>
              <a:t>Campus Security Department.</a:t>
            </a:r>
          </a:p>
          <a:p>
            <a:pPr lvl="1"/>
            <a:endParaRPr lang="en-US" sz="1200" b="1" u="sng" dirty="0" smtClean="0">
              <a:latin typeface="Arial Black" panose="020B0A04020102020204" pitchFamily="34" charset="0"/>
              <a:ea typeface="Calibri" panose="020F0502020204030204" pitchFamily="34" charset="0"/>
              <a:cs typeface="Times New Roman" panose="02020603050405020304" pitchFamily="18" charset="0"/>
            </a:endParaRPr>
          </a:p>
          <a:p>
            <a:pPr lvl="1"/>
            <a:r>
              <a:rPr lang="en-US" sz="2000" b="1" u="sng" dirty="0" smtClean="0">
                <a:latin typeface="Arial Black" panose="020B0A04020102020204" pitchFamily="34" charset="0"/>
                <a:ea typeface="Calibri" panose="020F0502020204030204" pitchFamily="34" charset="0"/>
                <a:cs typeface="Times New Roman" panose="02020603050405020304" pitchFamily="18" charset="0"/>
              </a:rPr>
              <a:t>The College has only 1 reportable incident in the last 3 years.</a:t>
            </a:r>
          </a:p>
          <a:p>
            <a:endParaRPr lang="en-US" dirty="0"/>
          </a:p>
        </p:txBody>
      </p:sp>
    </p:spTree>
    <p:extLst>
      <p:ext uri="{BB962C8B-B14F-4D97-AF65-F5344CB8AC3E}">
        <p14:creationId xmlns:p14="http://schemas.microsoft.com/office/powerpoint/2010/main" val="2694395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365125"/>
            <a:ext cx="10515600" cy="1325563"/>
          </a:xfrm>
        </p:spPr>
        <p:txBody>
          <a:bodyPr>
            <a:normAutofit fontScale="90000"/>
          </a:bodyPr>
          <a:lstStyle/>
          <a:p>
            <a:r>
              <a:rPr lang="en-US" dirty="0" smtClean="0"/>
              <a:t>Security &amp; Safety</a:t>
            </a:r>
            <a:br>
              <a:rPr lang="en-US" dirty="0" smtClean="0"/>
            </a:br>
            <a:r>
              <a:rPr lang="en-US" dirty="0" smtClean="0"/>
              <a:t>Highlights for 2016</a:t>
            </a:r>
            <a:endParaRPr lang="en-US" dirty="0"/>
          </a:p>
        </p:txBody>
      </p:sp>
      <p:sp>
        <p:nvSpPr>
          <p:cNvPr id="3" name="Text Placeholder 2"/>
          <p:cNvSpPr>
            <a:spLocks noGrp="1"/>
          </p:cNvSpPr>
          <p:nvPr>
            <p:ph type="body" idx="4294967295"/>
          </p:nvPr>
        </p:nvSpPr>
        <p:spPr>
          <a:xfrm>
            <a:off x="0" y="1825625"/>
            <a:ext cx="10515600" cy="4351338"/>
          </a:xfrm>
        </p:spPr>
        <p:txBody>
          <a:bodyPr>
            <a:normAutofit fontScale="92500" lnSpcReduction="20000"/>
          </a:bodyPr>
          <a:lstStyle/>
          <a:p>
            <a:r>
              <a:rPr lang="en-US" sz="2800" kern="1200" dirty="0" smtClean="0">
                <a:solidFill>
                  <a:schemeClr val="tx1"/>
                </a:solidFill>
                <a:effectLst/>
                <a:latin typeface="+mn-lt"/>
                <a:ea typeface="+mn-ea"/>
                <a:cs typeface="+mn-cs"/>
              </a:rPr>
              <a:t>January 2016—Meeting with SGA to discuss safety and security on campus</a:t>
            </a:r>
          </a:p>
          <a:p>
            <a:r>
              <a:rPr lang="en-US" sz="2800" kern="1200" dirty="0" smtClean="0">
                <a:solidFill>
                  <a:schemeClr val="tx1"/>
                </a:solidFill>
                <a:effectLst/>
                <a:latin typeface="+mn-lt"/>
                <a:ea typeface="+mn-ea"/>
                <a:cs typeface="+mn-cs"/>
              </a:rPr>
              <a:t>January 2016—Talked to approximately 50 new students at new student orientations about campus safety and Title IX</a:t>
            </a:r>
          </a:p>
          <a:p>
            <a:r>
              <a:rPr lang="en-US" sz="2800" kern="1200" dirty="0" smtClean="0">
                <a:solidFill>
                  <a:schemeClr val="tx1"/>
                </a:solidFill>
                <a:effectLst/>
                <a:latin typeface="+mn-lt"/>
                <a:ea typeface="+mn-ea"/>
                <a:cs typeface="+mn-cs"/>
              </a:rPr>
              <a:t>August 2016—Talked to approximately 200 new students at new student orientations about campus safety and Title IX</a:t>
            </a:r>
          </a:p>
          <a:p>
            <a:r>
              <a:rPr lang="en-US" sz="2800" kern="1200" dirty="0" smtClean="0">
                <a:solidFill>
                  <a:schemeClr val="tx1"/>
                </a:solidFill>
                <a:effectLst/>
                <a:latin typeface="+mn-lt"/>
                <a:ea typeface="+mn-ea"/>
                <a:cs typeface="+mn-cs"/>
              </a:rPr>
              <a:t>September 19-22—Campus Safety Week</a:t>
            </a:r>
          </a:p>
          <a:p>
            <a:pPr lvl="1"/>
            <a:r>
              <a:rPr lang="en-US" sz="1600" kern="1200" dirty="0" smtClean="0">
                <a:solidFill>
                  <a:schemeClr val="tx1"/>
                </a:solidFill>
                <a:effectLst/>
                <a:latin typeface="+mn-lt"/>
                <a:ea typeface="+mn-ea"/>
                <a:cs typeface="+mn-cs"/>
              </a:rPr>
              <a:t>Crack the Cycle of Sexual Assault Program (co-sponsored by Growing Strong)</a:t>
            </a:r>
          </a:p>
          <a:p>
            <a:pPr lvl="1"/>
            <a:r>
              <a:rPr lang="en-US" sz="1600" kern="1200" dirty="0" smtClean="0">
                <a:solidFill>
                  <a:schemeClr val="tx1"/>
                </a:solidFill>
                <a:effectLst/>
                <a:latin typeface="+mn-lt"/>
                <a:ea typeface="+mn-ea"/>
                <a:cs typeface="+mn-cs"/>
              </a:rPr>
              <a:t>Tim Collins Performance—bystander intervention </a:t>
            </a:r>
          </a:p>
          <a:p>
            <a:pPr lvl="1"/>
            <a:r>
              <a:rPr lang="en-US" sz="1600" kern="1200" dirty="0" smtClean="0">
                <a:solidFill>
                  <a:schemeClr val="tx1"/>
                </a:solidFill>
                <a:effectLst/>
                <a:latin typeface="+mn-lt"/>
                <a:ea typeface="+mn-ea"/>
                <a:cs typeface="+mn-cs"/>
              </a:rPr>
              <a:t>Anti-Bullying and Self-Defense Seminars (co-sponsored with the National Guard)</a:t>
            </a:r>
          </a:p>
          <a:p>
            <a:pPr lvl="1"/>
            <a:r>
              <a:rPr lang="en-US" sz="1600" kern="1200" dirty="0" smtClean="0">
                <a:solidFill>
                  <a:schemeClr val="tx1"/>
                </a:solidFill>
                <a:effectLst/>
                <a:latin typeface="+mn-lt"/>
                <a:ea typeface="+mn-ea"/>
                <a:cs typeface="+mn-cs"/>
              </a:rPr>
              <a:t>Internet Crimes Presentation (co-sponsored by Decatur Police Department)</a:t>
            </a:r>
          </a:p>
          <a:p>
            <a:r>
              <a:rPr lang="en-US" sz="2800" kern="1200" dirty="0" smtClean="0">
                <a:solidFill>
                  <a:schemeClr val="tx1"/>
                </a:solidFill>
                <a:effectLst/>
                <a:latin typeface="+mn-lt"/>
                <a:ea typeface="+mn-ea"/>
                <a:cs typeface="+mn-cs"/>
              </a:rPr>
              <a:t>September 23—Evacuation Drill</a:t>
            </a:r>
          </a:p>
          <a:p>
            <a:r>
              <a:rPr lang="en-US" sz="2800" kern="1200" dirty="0" smtClean="0">
                <a:solidFill>
                  <a:schemeClr val="tx1"/>
                </a:solidFill>
                <a:effectLst/>
                <a:latin typeface="+mn-lt"/>
                <a:ea typeface="+mn-ea"/>
                <a:cs typeface="+mn-cs"/>
              </a:rPr>
              <a:t>December 2016—Active Shooter training by FBI</a:t>
            </a:r>
          </a:p>
          <a:p>
            <a:pPr lvl="1"/>
            <a:endParaRPr lang="en-US" dirty="0" smtClean="0"/>
          </a:p>
        </p:txBody>
      </p:sp>
    </p:spTree>
    <p:extLst>
      <p:ext uri="{BB962C8B-B14F-4D97-AF65-F5344CB8AC3E}">
        <p14:creationId xmlns:p14="http://schemas.microsoft.com/office/powerpoint/2010/main" val="3846098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Monitoring Report</a:t>
            </a:r>
            <a:endParaRPr lang="en-US" dirty="0"/>
          </a:p>
        </p:txBody>
      </p:sp>
      <p:sp>
        <p:nvSpPr>
          <p:cNvPr id="3" name="Content Placeholder 2"/>
          <p:cNvSpPr>
            <a:spLocks noGrp="1"/>
          </p:cNvSpPr>
          <p:nvPr>
            <p:ph idx="1"/>
          </p:nvPr>
        </p:nvSpPr>
        <p:spPr/>
        <p:txBody>
          <a:bodyPr>
            <a:normAutofit/>
          </a:bodyPr>
          <a:lstStyle/>
          <a:p>
            <a:endParaRPr lang="en-US" sz="2800" b="0" i="0" u="none" strike="noStrike" kern="1200" baseline="0" dirty="0" smtClean="0">
              <a:solidFill>
                <a:schemeClr val="tx1"/>
              </a:solidFill>
              <a:latin typeface="+mn-lt"/>
              <a:ea typeface="+mn-ea"/>
              <a:cs typeface="+mn-cs"/>
            </a:endParaRPr>
          </a:p>
          <a:p>
            <a:pPr marL="0" indent="0">
              <a:buNone/>
            </a:pPr>
            <a:r>
              <a:rPr lang="en-US" sz="2800" b="1" i="0" u="none" strike="noStrike" kern="1200" baseline="0" dirty="0" smtClean="0">
                <a:solidFill>
                  <a:schemeClr val="tx1"/>
                </a:solidFill>
                <a:latin typeface="+mn-lt"/>
                <a:ea typeface="+mn-ea"/>
                <a:cs typeface="+mn-cs"/>
              </a:rPr>
              <a:t>Physical Plant/Facilities Monitoring Report (VP Admin/Facilities Director) </a:t>
            </a:r>
            <a:r>
              <a:rPr lang="en-US" sz="2800" b="0" i="0" u="none" strike="noStrike" kern="1200" baseline="0" dirty="0" smtClean="0">
                <a:solidFill>
                  <a:schemeClr val="tx1"/>
                </a:solidFill>
                <a:latin typeface="+mn-lt"/>
                <a:ea typeface="+mn-ea"/>
                <a:cs typeface="+mn-cs"/>
              </a:rPr>
              <a:t> </a:t>
            </a:r>
          </a:p>
          <a:p>
            <a:pPr marL="228600" indent="-228600">
              <a:buFont typeface="Wingdings" panose="05000000000000000000" pitchFamily="2" charset="2"/>
              <a:buChar char="Ø"/>
            </a:pPr>
            <a:r>
              <a:rPr lang="en-US" sz="2800" b="0" i="0" u="none" strike="noStrike" kern="1200" baseline="0" dirty="0" smtClean="0">
                <a:solidFill>
                  <a:schemeClr val="tx1"/>
                </a:solidFill>
                <a:latin typeface="+mn-lt"/>
                <a:ea typeface="+mn-ea"/>
                <a:cs typeface="+mn-cs"/>
              </a:rPr>
              <a:t>Master Planning </a:t>
            </a:r>
          </a:p>
          <a:p>
            <a:pPr marL="228600" indent="-228600">
              <a:buFont typeface="Wingdings" panose="05000000000000000000" pitchFamily="2" charset="2"/>
              <a:buChar char="Ø"/>
            </a:pPr>
            <a:r>
              <a:rPr lang="en-US" sz="2800" b="0" i="0" u="none" strike="noStrike" kern="1200" baseline="0" dirty="0" smtClean="0">
                <a:solidFill>
                  <a:schemeClr val="tx1"/>
                </a:solidFill>
                <a:latin typeface="+mn-lt"/>
                <a:ea typeface="+mn-ea"/>
                <a:cs typeface="+mn-cs"/>
              </a:rPr>
              <a:t>Facilities Use </a:t>
            </a:r>
          </a:p>
          <a:p>
            <a:pPr marL="228600" indent="-228600">
              <a:buFont typeface="Wingdings" panose="05000000000000000000" pitchFamily="2" charset="2"/>
              <a:buChar char="Ø"/>
            </a:pPr>
            <a:r>
              <a:rPr lang="en-US" sz="2800" b="0" i="0" u="none" strike="noStrike" kern="1200" baseline="0" dirty="0" smtClean="0">
                <a:solidFill>
                  <a:schemeClr val="tx1"/>
                </a:solidFill>
                <a:latin typeface="+mn-lt"/>
                <a:ea typeface="+mn-ea"/>
                <a:cs typeface="+mn-cs"/>
              </a:rPr>
              <a:t>Crime Statistics</a:t>
            </a:r>
          </a:p>
          <a:p>
            <a:pPr marL="228600" indent="-228600">
              <a:buFont typeface="Wingdings" panose="05000000000000000000" pitchFamily="2" charset="2"/>
              <a:buChar char="Ø"/>
            </a:pPr>
            <a:r>
              <a:rPr lang="en-US" sz="2800" b="0" i="0" u="none" strike="noStrike" kern="1200" baseline="0" dirty="0" smtClean="0">
                <a:solidFill>
                  <a:schemeClr val="tx1"/>
                </a:solidFill>
                <a:latin typeface="+mn-lt"/>
                <a:ea typeface="+mn-ea"/>
                <a:cs typeface="+mn-cs"/>
              </a:rPr>
              <a:t>Safety and Security </a:t>
            </a:r>
          </a:p>
          <a:p>
            <a:endParaRPr lang="en-US" dirty="0"/>
          </a:p>
        </p:txBody>
      </p:sp>
    </p:spTree>
    <p:extLst>
      <p:ext uri="{BB962C8B-B14F-4D97-AF65-F5344CB8AC3E}">
        <p14:creationId xmlns:p14="http://schemas.microsoft.com/office/powerpoint/2010/main" val="39959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Facilities Master Plan 2013 - 2018</a:t>
            </a:r>
            <a:endParaRPr lang="en-US" dirty="0"/>
          </a:p>
        </p:txBody>
      </p:sp>
      <p:sp>
        <p:nvSpPr>
          <p:cNvPr id="3" name="Content Placeholder 2"/>
          <p:cNvSpPr>
            <a:spLocks noGrp="1"/>
          </p:cNvSpPr>
          <p:nvPr>
            <p:ph idx="1"/>
          </p:nvPr>
        </p:nvSpPr>
        <p:spPr/>
        <p:txBody>
          <a:bodyPr/>
          <a:lstStyle/>
          <a:p>
            <a:r>
              <a:rPr lang="en-US" dirty="0" smtClean="0"/>
              <a:t>Last plan adopted by the Board in 2013. ICCB rules require</a:t>
            </a:r>
            <a:r>
              <a:rPr lang="en-US" baseline="0" dirty="0" smtClean="0"/>
              <a:t> that the plan be renewed every 5 years.</a:t>
            </a:r>
          </a:p>
          <a:p>
            <a:r>
              <a:rPr lang="en-US" baseline="0" dirty="0" smtClean="0"/>
              <a:t>The plan will need to be developed and adopted during 2018.</a:t>
            </a:r>
          </a:p>
          <a:p>
            <a:r>
              <a:rPr lang="en-US" baseline="0" dirty="0" smtClean="0"/>
              <a:t>The 2013 – 2018 plan prioritized projects into immediate (1-3 years), intermediate (4-8 years), and long-term (beyond 9 years)</a:t>
            </a:r>
          </a:p>
        </p:txBody>
      </p:sp>
    </p:spTree>
    <p:extLst>
      <p:ext uri="{BB962C8B-B14F-4D97-AF65-F5344CB8AC3E}">
        <p14:creationId xmlns:p14="http://schemas.microsoft.com/office/powerpoint/2010/main" val="3677757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Facilities</a:t>
            </a:r>
            <a:r>
              <a:rPr lang="en-US" baseline="0" dirty="0" smtClean="0"/>
              <a:t> Master Plan 2013 -2018</a:t>
            </a:r>
            <a:endParaRPr lang="en-US" dirty="0"/>
          </a:p>
        </p:txBody>
      </p:sp>
      <p:sp>
        <p:nvSpPr>
          <p:cNvPr id="9" name="Text Placeholder 8"/>
          <p:cNvSpPr>
            <a:spLocks noGrp="1"/>
          </p:cNvSpPr>
          <p:nvPr>
            <p:ph idx="1"/>
          </p:nvPr>
        </p:nvSpPr>
        <p:spPr/>
        <p:txBody>
          <a:bodyPr>
            <a:normAutofit/>
          </a:bodyPr>
          <a:lstStyle/>
          <a:p>
            <a:pPr lvl="0"/>
            <a:r>
              <a:rPr lang="en-US" dirty="0" smtClean="0"/>
              <a:t>Immediate Projects 1-3 years</a:t>
            </a:r>
          </a:p>
          <a:p>
            <a:pPr lvl="1"/>
            <a:r>
              <a:rPr lang="en-US" dirty="0" smtClean="0"/>
              <a:t>Workforce Development Institute - Completed</a:t>
            </a:r>
          </a:p>
          <a:p>
            <a:pPr lvl="1"/>
            <a:r>
              <a:rPr lang="en-US" dirty="0" smtClean="0"/>
              <a:t>Campus Wayfinding – Discussion</a:t>
            </a:r>
            <a:r>
              <a:rPr lang="en-US" baseline="0" dirty="0" smtClean="0"/>
              <a:t> only</a:t>
            </a:r>
            <a:endParaRPr lang="en-US" dirty="0" smtClean="0"/>
          </a:p>
          <a:p>
            <a:pPr lvl="1"/>
            <a:r>
              <a:rPr lang="en-US" dirty="0" smtClean="0"/>
              <a:t>Maintenance Expansion – On-hold</a:t>
            </a:r>
          </a:p>
          <a:p>
            <a:pPr lvl="1"/>
            <a:r>
              <a:rPr lang="en-US" dirty="0" smtClean="0"/>
              <a:t>Sustainability</a:t>
            </a:r>
            <a:r>
              <a:rPr lang="en-US" baseline="0" dirty="0" smtClean="0"/>
              <a:t> Walkway -  Completed</a:t>
            </a:r>
          </a:p>
          <a:p>
            <a:pPr lvl="1"/>
            <a:r>
              <a:rPr lang="en-US" baseline="0" dirty="0" smtClean="0"/>
              <a:t>Business Education Center – Complete December 2017</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baseline="0" dirty="0" smtClean="0"/>
              <a:t>Student Success Center - </a:t>
            </a:r>
            <a:r>
              <a:rPr lang="en-US" sz="2400" kern="1200" baseline="0" dirty="0" smtClean="0">
                <a:solidFill>
                  <a:schemeClr val="tx1"/>
                </a:solidFill>
                <a:effectLst/>
                <a:latin typeface="+mn-lt"/>
                <a:ea typeface="+mn-ea"/>
                <a:cs typeface="+mn-cs"/>
              </a:rPr>
              <a:t>Complete December 2017</a:t>
            </a:r>
            <a:endParaRPr lang="en-US" baseline="0" dirty="0" smtClean="0"/>
          </a:p>
          <a:p>
            <a:pPr lvl="1"/>
            <a:r>
              <a:rPr lang="en-US" baseline="0" dirty="0" smtClean="0"/>
              <a:t>Clinton Extension Center - Complete</a:t>
            </a:r>
          </a:p>
          <a:p>
            <a:pPr lvl="1"/>
            <a:r>
              <a:rPr lang="en-US" baseline="0" dirty="0" smtClean="0"/>
              <a:t>Life Safety &amp; Interior Finishes – On-going</a:t>
            </a:r>
          </a:p>
          <a:p>
            <a:pPr lvl="1"/>
            <a:r>
              <a:rPr lang="en-US" baseline="0" dirty="0" smtClean="0"/>
              <a:t>Sustainable Landscapes – On- hold</a:t>
            </a:r>
          </a:p>
        </p:txBody>
      </p:sp>
    </p:spTree>
    <p:extLst>
      <p:ext uri="{BB962C8B-B14F-4D97-AF65-F5344CB8AC3E}">
        <p14:creationId xmlns:p14="http://schemas.microsoft.com/office/powerpoint/2010/main" val="11599066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4294967295"/>
          </p:nvPr>
        </p:nvSpPr>
        <p:spPr>
          <a:xfrm>
            <a:off x="0" y="1825625"/>
            <a:ext cx="10515600" cy="4795838"/>
          </a:xfrm>
        </p:spPr>
        <p:txBody>
          <a:bodyPr>
            <a:normAutofit/>
          </a:bodyPr>
          <a:lstStyle/>
          <a:p>
            <a:pPr lvl="0"/>
            <a:r>
              <a:rPr lang="en-US" dirty="0" smtClean="0"/>
              <a:t>Intermediate Projects 4-8 years</a:t>
            </a:r>
          </a:p>
          <a:p>
            <a:pPr lvl="1"/>
            <a:r>
              <a:rPr lang="en-US" dirty="0" smtClean="0"/>
              <a:t>Sustainable Agriculture – </a:t>
            </a:r>
            <a:r>
              <a:rPr lang="en-US" sz="2400" kern="1200" baseline="0" dirty="0" smtClean="0">
                <a:solidFill>
                  <a:schemeClr val="tx1"/>
                </a:solidFill>
                <a:effectLst/>
                <a:latin typeface="+mn-lt"/>
                <a:ea typeface="+mn-ea"/>
                <a:cs typeface="+mn-cs"/>
              </a:rPr>
              <a:t>To be reassessed</a:t>
            </a:r>
          </a:p>
          <a:p>
            <a:pPr lvl="1"/>
            <a:r>
              <a:rPr lang="en-US" dirty="0" smtClean="0"/>
              <a:t>Life Safety – On-going</a:t>
            </a:r>
          </a:p>
          <a:p>
            <a:pPr lvl="1"/>
            <a:r>
              <a:rPr lang="en-US" dirty="0" smtClean="0"/>
              <a:t>CCUS Technology Research</a:t>
            </a:r>
            <a:r>
              <a:rPr lang="en-US" baseline="0" dirty="0" smtClean="0"/>
              <a:t> &amp; Incubation Center – Completed</a:t>
            </a:r>
          </a:p>
          <a:p>
            <a:pPr lvl="1"/>
            <a:r>
              <a:rPr lang="en-US" baseline="0" dirty="0" smtClean="0"/>
              <a:t>AATP Growth –To be reassessed</a:t>
            </a:r>
            <a:br>
              <a:rPr lang="en-US" baseline="0" dirty="0" smtClean="0"/>
            </a:br>
            <a:endParaRPr lang="en-US" dirty="0" smtClean="0"/>
          </a:p>
          <a:p>
            <a:pPr lvl="0"/>
            <a:r>
              <a:rPr lang="en-US" dirty="0" smtClean="0"/>
              <a:t>Long-Term</a:t>
            </a:r>
            <a:r>
              <a:rPr lang="en-US" baseline="0" dirty="0" smtClean="0"/>
              <a:t> Projects Greater than 9 years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2400" kern="1200" baseline="0" dirty="0" smtClean="0">
                <a:solidFill>
                  <a:schemeClr val="tx1"/>
                </a:solidFill>
                <a:effectLst/>
                <a:latin typeface="+mn-lt"/>
                <a:ea typeface="+mn-ea"/>
                <a:cs typeface="+mn-cs"/>
              </a:rPr>
              <a:t>Life Sciences Building – Included in RAMP</a:t>
            </a:r>
            <a:endParaRPr lang="en-US" sz="2400" dirty="0" smtClean="0">
              <a:effectLst/>
            </a:endParaRPr>
          </a:p>
          <a:p>
            <a:pPr lvl="1"/>
            <a:r>
              <a:rPr lang="en-US" baseline="0" dirty="0" smtClean="0"/>
              <a:t>Multi-use Center</a:t>
            </a:r>
          </a:p>
          <a:p>
            <a:pPr lvl="1"/>
            <a:r>
              <a:rPr lang="en-US" baseline="0" dirty="0" smtClean="0"/>
              <a:t>Concert Venue</a:t>
            </a:r>
          </a:p>
          <a:p>
            <a:pPr lvl="1"/>
            <a:r>
              <a:rPr lang="en-US" baseline="0" dirty="0" smtClean="0"/>
              <a:t>Fine Arts Center</a:t>
            </a:r>
          </a:p>
          <a:p>
            <a:pPr lvl="1"/>
            <a:r>
              <a:rPr lang="en-US" baseline="0" dirty="0" smtClean="0"/>
              <a:t>Learning Resource Center</a:t>
            </a:r>
          </a:p>
          <a:p>
            <a:pPr lvl="1"/>
            <a:r>
              <a:rPr lang="en-US" baseline="0" dirty="0" smtClean="0"/>
              <a:t>Miscellaneous Campus Advancements</a:t>
            </a:r>
          </a:p>
        </p:txBody>
      </p:sp>
      <p:sp>
        <p:nvSpPr>
          <p:cNvPr id="3" name="Title 2"/>
          <p:cNvSpPr>
            <a:spLocks noGrp="1"/>
          </p:cNvSpPr>
          <p:nvPr>
            <p:ph type="title" idx="4294967295"/>
          </p:nvPr>
        </p:nvSpPr>
        <p:spPr>
          <a:xfrm>
            <a:off x="0" y="365125"/>
            <a:ext cx="10515600" cy="1325563"/>
          </a:xfrm>
        </p:spPr>
        <p:txBody>
          <a:bodyPr/>
          <a:lstStyle/>
          <a:p>
            <a:r>
              <a:rPr lang="en-US" dirty="0" smtClean="0"/>
              <a:t>Facilities Master Plan</a:t>
            </a:r>
            <a:endParaRPr lang="en-US" dirty="0"/>
          </a:p>
        </p:txBody>
      </p:sp>
    </p:spTree>
    <p:extLst>
      <p:ext uri="{BB962C8B-B14F-4D97-AF65-F5344CB8AC3E}">
        <p14:creationId xmlns:p14="http://schemas.microsoft.com/office/powerpoint/2010/main" val="30400596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4294967295"/>
          </p:nvPr>
        </p:nvSpPr>
        <p:spPr>
          <a:xfrm>
            <a:off x="0" y="1825625"/>
            <a:ext cx="10515600" cy="4351338"/>
          </a:xfrm>
        </p:spPr>
        <p:txBody>
          <a:bodyPr/>
          <a:lstStyle/>
          <a:p>
            <a:pPr lvl="1"/>
            <a:r>
              <a:rPr lang="en-US" dirty="0" smtClean="0"/>
              <a:t>ICCB requires colleges to maintain facility square footage data by room type. The room use</a:t>
            </a:r>
            <a:r>
              <a:rPr lang="en-US" baseline="0" dirty="0" smtClean="0"/>
              <a:t> type and classification system is based on the </a:t>
            </a:r>
            <a:r>
              <a:rPr lang="en-US" sz="2400" b="0" i="0" kern="1200" dirty="0" smtClean="0">
                <a:solidFill>
                  <a:schemeClr val="tx1"/>
                </a:solidFill>
                <a:effectLst/>
                <a:latin typeface="+mn-lt"/>
                <a:ea typeface="+mn-ea"/>
                <a:cs typeface="+mn-cs"/>
              </a:rPr>
              <a:t>Postsecondary Education Facilities Inventory and Classification Manual (FCIM) developed by</a:t>
            </a:r>
            <a:r>
              <a:rPr lang="en-US" sz="2400" b="0" i="0" kern="1200" baseline="0" dirty="0" smtClean="0">
                <a:solidFill>
                  <a:schemeClr val="tx1"/>
                </a:solidFill>
                <a:effectLst/>
                <a:latin typeface="+mn-lt"/>
                <a:ea typeface="+mn-ea"/>
                <a:cs typeface="+mn-cs"/>
              </a:rPr>
              <a:t> the National Center for Educational Statistics. </a:t>
            </a:r>
          </a:p>
          <a:p>
            <a:pPr lvl="1"/>
            <a:r>
              <a:rPr lang="en-US" sz="2400" b="0" i="0" kern="1200" baseline="0" dirty="0" smtClean="0">
                <a:solidFill>
                  <a:schemeClr val="tx1"/>
                </a:solidFill>
                <a:effectLst/>
                <a:latin typeface="+mn-lt"/>
                <a:ea typeface="+mn-ea"/>
                <a:cs typeface="+mn-cs"/>
              </a:rPr>
              <a:t>This information is collected and used for RAMP and annual reporting.</a:t>
            </a:r>
          </a:p>
        </p:txBody>
      </p:sp>
      <p:sp>
        <p:nvSpPr>
          <p:cNvPr id="3" name="Title 2"/>
          <p:cNvSpPr>
            <a:spLocks noGrp="1"/>
          </p:cNvSpPr>
          <p:nvPr>
            <p:ph type="title" idx="4294967295"/>
          </p:nvPr>
        </p:nvSpPr>
        <p:spPr>
          <a:xfrm>
            <a:off x="0" y="365125"/>
            <a:ext cx="10515600" cy="1325563"/>
          </a:xfrm>
        </p:spPr>
        <p:txBody>
          <a:bodyPr/>
          <a:lstStyle/>
          <a:p>
            <a:r>
              <a:rPr lang="en-US" dirty="0" smtClean="0"/>
              <a:t>Facilities Use</a:t>
            </a:r>
            <a:endParaRPr lang="en-US" dirty="0"/>
          </a:p>
        </p:txBody>
      </p:sp>
    </p:spTree>
    <p:extLst>
      <p:ext uri="{BB962C8B-B14F-4D97-AF65-F5344CB8AC3E}">
        <p14:creationId xmlns:p14="http://schemas.microsoft.com/office/powerpoint/2010/main" val="7536107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Facilities Use – Room Type</a:t>
            </a:r>
            <a:endParaRPr lang="en-US" dirty="0"/>
          </a:p>
        </p:txBody>
      </p:sp>
      <p:sp>
        <p:nvSpPr>
          <p:cNvPr id="5" name="Rectangle 4"/>
          <p:cNvSpPr/>
          <p:nvPr/>
        </p:nvSpPr>
        <p:spPr>
          <a:xfrm>
            <a:off x="710380" y="1464645"/>
            <a:ext cx="10547555" cy="4769832"/>
          </a:xfrm>
          <a:prstGeom prst="rect">
            <a:avLst/>
          </a:prstGeom>
        </p:spPr>
        <p:txBody>
          <a:bodyPr wrap="square">
            <a:spAutoFit/>
          </a:bodyPr>
          <a:lstStyle/>
          <a:p>
            <a:pPr>
              <a:lnSpc>
                <a:spcPct val="107000"/>
              </a:lnSpc>
              <a:spcAft>
                <a:spcPts val="800"/>
              </a:spcAft>
            </a:pPr>
            <a:r>
              <a:rPr lang="en-US" sz="1200" b="1" u="sng" dirty="0" smtClean="0">
                <a:effectLst/>
                <a:latin typeface="Arial Black" panose="020B0A04020102020204" pitchFamily="34" charset="0"/>
                <a:ea typeface="Calibri" panose="020F0502020204030204" pitchFamily="34" charset="0"/>
                <a:cs typeface="Times New Roman" panose="02020603050405020304" pitchFamily="18" charset="0"/>
              </a:rPr>
              <a:t>Classrooms</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 (100 series) General purpose classrooms, lecture halls, recitation rooms, seminar rooms, and other spaces used primarily for scheduled non-laboratory instruction. </a:t>
            </a:r>
          </a:p>
          <a:p>
            <a:pPr>
              <a:lnSpc>
                <a:spcPct val="107000"/>
              </a:lnSpc>
              <a:spcAft>
                <a:spcPts val="800"/>
              </a:spcAft>
            </a:pPr>
            <a:r>
              <a:rPr lang="en-US" sz="1200" b="1" u="sng" dirty="0">
                <a:latin typeface="Arial Black" panose="020B0A04020102020204" pitchFamily="34" charset="0"/>
                <a:ea typeface="Calibri" panose="020F0502020204030204" pitchFamily="34" charset="0"/>
                <a:cs typeface="Times New Roman" panose="02020603050405020304" pitchFamily="18" charset="0"/>
              </a:rPr>
              <a:t>Laboratory</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 Facilities (200 series) Rooms or spaces characterized by special purpose equipment or a specific configuration that ties instructional or research activities to a particular discipline or a closely related group of disciplines. </a:t>
            </a:r>
          </a:p>
          <a:p>
            <a:pPr>
              <a:lnSpc>
                <a:spcPct val="107000"/>
              </a:lnSpc>
              <a:spcAft>
                <a:spcPts val="800"/>
              </a:spcAft>
            </a:pPr>
            <a:r>
              <a:rPr lang="en-US" sz="1200" b="1" u="sng" dirty="0">
                <a:latin typeface="Arial Black" panose="020B0A04020102020204" pitchFamily="34" charset="0"/>
                <a:ea typeface="Calibri" panose="020F0502020204030204" pitchFamily="34" charset="0"/>
                <a:cs typeface="Times New Roman" panose="02020603050405020304" pitchFamily="18" charset="0"/>
              </a:rPr>
              <a:t>Office</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 Facilities (300 series) Offices and conference rooms specifically assigned to each of the various academic, administrative, and service functions. </a:t>
            </a:r>
          </a:p>
          <a:p>
            <a:pPr>
              <a:lnSpc>
                <a:spcPct val="107000"/>
              </a:lnSpc>
              <a:spcAft>
                <a:spcPts val="800"/>
              </a:spcAft>
            </a:pPr>
            <a:r>
              <a:rPr lang="en-US" sz="1200" b="1" u="sng" dirty="0">
                <a:latin typeface="Arial Black" panose="020B0A04020102020204" pitchFamily="34" charset="0"/>
                <a:ea typeface="Calibri" panose="020F0502020204030204" pitchFamily="34" charset="0"/>
                <a:cs typeface="Times New Roman" panose="02020603050405020304" pitchFamily="18" charset="0"/>
              </a:rPr>
              <a:t>Study</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 Facilities (400 series) Study rooms, stacks, open-stack reading rooms, and library processing spaces. </a:t>
            </a:r>
          </a:p>
          <a:p>
            <a:pPr>
              <a:lnSpc>
                <a:spcPct val="107000"/>
              </a:lnSpc>
              <a:spcAft>
                <a:spcPts val="800"/>
              </a:spcAft>
            </a:pPr>
            <a:r>
              <a:rPr lang="en-US" sz="1200" b="1" u="sng" dirty="0">
                <a:latin typeface="Arial Black" panose="020B0A04020102020204" pitchFamily="34" charset="0"/>
                <a:ea typeface="Calibri" panose="020F0502020204030204" pitchFamily="34" charset="0"/>
                <a:cs typeface="Times New Roman" panose="02020603050405020304" pitchFamily="18" charset="0"/>
              </a:rPr>
              <a:t>Special Use</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 Facilities (500 series) Military training rooms, athletic and physical education spaces, media production rooms, clinics, demonstration areas, field buildings, animal quarters, greenhouses, and other room categories that are sufficiently specialized in their primary activity or function to merit a unique room code. </a:t>
            </a:r>
          </a:p>
          <a:p>
            <a:pPr>
              <a:lnSpc>
                <a:spcPct val="107000"/>
              </a:lnSpc>
              <a:spcAft>
                <a:spcPts val="800"/>
              </a:spcAft>
            </a:pPr>
            <a:r>
              <a:rPr lang="en-US" sz="1200" b="1" u="sng" dirty="0">
                <a:latin typeface="Arial Black" panose="020B0A04020102020204" pitchFamily="34" charset="0"/>
                <a:ea typeface="Calibri" panose="020F0502020204030204" pitchFamily="34" charset="0"/>
                <a:cs typeface="Times New Roman" panose="02020603050405020304" pitchFamily="18" charset="0"/>
              </a:rPr>
              <a:t>General Use </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Facilities (600 series) Assembly rooms, exhibition space, food facilities, lounges, merchandising facilities, recreational facilities, meeting rooms, child and adult care rooms, and other facilities that are characterized by a broader availability to faculty, students, staff, or the public than are special use areas.</a:t>
            </a:r>
          </a:p>
          <a:p>
            <a:pPr>
              <a:lnSpc>
                <a:spcPct val="107000"/>
              </a:lnSpc>
              <a:spcAft>
                <a:spcPts val="800"/>
              </a:spcAft>
            </a:pPr>
            <a:r>
              <a:rPr lang="en-US" sz="1200" b="1" u="sng" dirty="0">
                <a:latin typeface="Arial Black" panose="020B0A04020102020204" pitchFamily="34" charset="0"/>
                <a:ea typeface="Calibri" panose="020F0502020204030204" pitchFamily="34" charset="0"/>
                <a:cs typeface="Times New Roman" panose="02020603050405020304" pitchFamily="18" charset="0"/>
              </a:rPr>
              <a:t>Support Facilities </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(700 series) Computing facilities, shops, central storage areas, vehicle storage areas, and central service space that provide centralized support for the activities of a campus. Health Care </a:t>
            </a:r>
          </a:p>
          <a:p>
            <a:pPr>
              <a:lnSpc>
                <a:spcPct val="107000"/>
              </a:lnSpc>
              <a:spcAft>
                <a:spcPts val="800"/>
              </a:spcAft>
            </a:pPr>
            <a:r>
              <a:rPr lang="en-US" sz="1200" b="1" u="sng" dirty="0">
                <a:latin typeface="Arial Black" panose="020B0A04020102020204" pitchFamily="34" charset="0"/>
                <a:ea typeface="Calibri" panose="020F0502020204030204" pitchFamily="34" charset="0"/>
                <a:cs typeface="Times New Roman" panose="02020603050405020304" pitchFamily="18" charset="0"/>
              </a:rPr>
              <a:t>Facilities </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(800 series) Facilities used to provide patient care (human and animal). </a:t>
            </a:r>
          </a:p>
          <a:p>
            <a:pPr>
              <a:lnSpc>
                <a:spcPct val="107000"/>
              </a:lnSpc>
              <a:spcAft>
                <a:spcPts val="800"/>
              </a:spcAft>
            </a:pPr>
            <a:r>
              <a:rPr lang="en-US" sz="1200" b="1" u="sng" dirty="0">
                <a:latin typeface="Arial Black" panose="020B0A04020102020204" pitchFamily="34" charset="0"/>
                <a:ea typeface="Calibri" panose="020F0502020204030204" pitchFamily="34" charset="0"/>
                <a:cs typeface="Times New Roman" panose="02020603050405020304" pitchFamily="18" charset="0"/>
              </a:rPr>
              <a:t>Residential Facilities </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(900 series) Housing facilities for students, faculty, staff, and visitors to the campus. </a:t>
            </a:r>
          </a:p>
          <a:p>
            <a:pPr>
              <a:lnSpc>
                <a:spcPct val="107000"/>
              </a:lnSpc>
              <a:spcAft>
                <a:spcPts val="800"/>
              </a:spcAft>
            </a:pPr>
            <a:r>
              <a:rPr lang="en-US" sz="1200" b="1" u="sng" dirty="0">
                <a:latin typeface="Arial Black" panose="020B0A04020102020204" pitchFamily="34" charset="0"/>
                <a:ea typeface="Calibri" panose="020F0502020204030204" pitchFamily="34" charset="0"/>
                <a:cs typeface="Times New Roman" panose="02020603050405020304" pitchFamily="18" charset="0"/>
              </a:rPr>
              <a:t>Unclassified Facilities </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(000 series) Inactive or unfinished areas, or areas in the process of conversion. </a:t>
            </a:r>
          </a:p>
          <a:p>
            <a:pPr>
              <a:lnSpc>
                <a:spcPct val="107000"/>
              </a:lnSpc>
              <a:spcAft>
                <a:spcPts val="800"/>
              </a:spcAft>
            </a:pPr>
            <a:r>
              <a:rPr lang="en-US" sz="1200" b="1" u="sng" dirty="0">
                <a:latin typeface="Arial Black" panose="020B0A04020102020204" pitchFamily="34" charset="0"/>
                <a:ea typeface="Calibri" panose="020F0502020204030204" pitchFamily="34" charset="0"/>
                <a:cs typeface="Times New Roman" panose="02020603050405020304" pitchFamily="18" charset="0"/>
              </a:rPr>
              <a:t>Circulation Area </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(WWW series) </a:t>
            </a:r>
            <a:r>
              <a:rPr lang="en-US" sz="1100" dirty="0" err="1" smtClean="0">
                <a:effectLst/>
                <a:latin typeface="Calibri" panose="020F0502020204030204" pitchFamily="34" charset="0"/>
                <a:ea typeface="Calibri" panose="020F0502020204030204" pitchFamily="34" charset="0"/>
                <a:cs typeface="Times New Roman" panose="02020603050405020304" pitchFamily="18" charset="0"/>
              </a:rPr>
              <a:t>Nonassignable</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 spaces required for physical access to floors or subdivisions of space within the building, whether directly bounded by partitions or not.</a:t>
            </a:r>
          </a:p>
          <a:p>
            <a:pPr>
              <a:lnSpc>
                <a:spcPct val="107000"/>
              </a:lnSpc>
              <a:spcAft>
                <a:spcPts val="800"/>
              </a:spcAft>
            </a:pPr>
            <a:r>
              <a:rPr lang="en-US" sz="1200" b="1" u="sng" dirty="0" smtClean="0">
                <a:latin typeface="Arial Black" panose="020B0A04020102020204" pitchFamily="34" charset="0"/>
                <a:ea typeface="Calibri" panose="020F0502020204030204" pitchFamily="34" charset="0"/>
                <a:cs typeface="Times New Roman" panose="02020603050405020304" pitchFamily="18" charset="0"/>
              </a:rPr>
              <a:t>Building </a:t>
            </a:r>
            <a:r>
              <a:rPr lang="en-US" sz="1200" b="1" u="sng" dirty="0">
                <a:latin typeface="Arial Black" panose="020B0A04020102020204" pitchFamily="34" charset="0"/>
                <a:ea typeface="Calibri" panose="020F0502020204030204" pitchFamily="34" charset="0"/>
                <a:cs typeface="Times New Roman" panose="02020603050405020304" pitchFamily="18" charset="0"/>
              </a:rPr>
              <a:t>Service </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Area (XXX series) </a:t>
            </a:r>
            <a:r>
              <a:rPr lang="en-US" sz="1100" dirty="0" err="1" smtClean="0">
                <a:effectLst/>
                <a:latin typeface="Calibri" panose="020F0502020204030204" pitchFamily="34" charset="0"/>
                <a:ea typeface="Calibri" panose="020F0502020204030204" pitchFamily="34" charset="0"/>
                <a:cs typeface="Times New Roman" panose="02020603050405020304" pitchFamily="18" charset="0"/>
              </a:rPr>
              <a:t>Nonassignable</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 spaces used to support its cleaning and public hygiene functions. </a:t>
            </a:r>
          </a:p>
          <a:p>
            <a:r>
              <a:rPr lang="en-US" sz="1200" b="1" u="sng" dirty="0">
                <a:latin typeface="Arial Black" panose="020B0A04020102020204" pitchFamily="34" charset="0"/>
                <a:ea typeface="Calibri" panose="020F0502020204030204" pitchFamily="34" charset="0"/>
                <a:cs typeface="Times New Roman" panose="02020603050405020304" pitchFamily="18" charset="0"/>
              </a:rPr>
              <a:t>Mechanical Area </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(YYY series) </a:t>
            </a:r>
            <a:r>
              <a:rPr lang="en-US" sz="1100" dirty="0" err="1" smtClean="0">
                <a:effectLst/>
                <a:latin typeface="Calibri" panose="020F0502020204030204" pitchFamily="34" charset="0"/>
                <a:ea typeface="Calibri" panose="020F0502020204030204" pitchFamily="34" charset="0"/>
                <a:cs typeface="Times New Roman" panose="02020603050405020304" pitchFamily="18" charset="0"/>
              </a:rPr>
              <a:t>Nonassignable</a:t>
            </a:r>
            <a:r>
              <a:rPr lang="en-US" sz="1100" dirty="0" smtClean="0">
                <a:effectLst/>
                <a:latin typeface="Calibri" panose="020F0502020204030204" pitchFamily="34" charset="0"/>
                <a:ea typeface="Calibri" panose="020F0502020204030204" pitchFamily="34" charset="0"/>
                <a:cs typeface="Times New Roman" panose="02020603050405020304" pitchFamily="18" charset="0"/>
              </a:rPr>
              <a:t> spaces of a building designed to house mechanical equipment and utility services, and shaft areas</a:t>
            </a:r>
            <a:endParaRPr lang="en-US" dirty="0"/>
          </a:p>
        </p:txBody>
      </p:sp>
    </p:spTree>
    <p:extLst>
      <p:ext uri="{BB962C8B-B14F-4D97-AF65-F5344CB8AC3E}">
        <p14:creationId xmlns:p14="http://schemas.microsoft.com/office/powerpoint/2010/main" val="1179254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Facilities Use – Richland</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268257922"/>
              </p:ext>
            </p:extLst>
          </p:nvPr>
        </p:nvGraphicFramePr>
        <p:xfrm>
          <a:off x="838200" y="1391920"/>
          <a:ext cx="10515600" cy="478504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0769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Facilities</a:t>
            </a:r>
            <a:r>
              <a:rPr lang="en-US" baseline="0" dirty="0" smtClean="0"/>
              <a:t> Use – Utilization</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441023467"/>
              </p:ext>
            </p:extLst>
          </p:nvPr>
        </p:nvGraphicFramePr>
        <p:xfrm>
          <a:off x="1069975" y="2120900"/>
          <a:ext cx="10058400" cy="40513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61952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TM03090434[[fn=Wood Type]]</Template>
  <TotalTime>1610</TotalTime>
  <Words>934</Words>
  <Application>Microsoft Office PowerPoint</Application>
  <PresentationFormat>Widescreen</PresentationFormat>
  <Paragraphs>94</Paragraphs>
  <Slides>14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Arial Black</vt:lpstr>
      <vt:lpstr>Calibri</vt:lpstr>
      <vt:lpstr>Rockwell</vt:lpstr>
      <vt:lpstr>Rockwell Condensed</vt:lpstr>
      <vt:lpstr>Times New Roman</vt:lpstr>
      <vt:lpstr>Wingdings</vt:lpstr>
      <vt:lpstr>Wood Type</vt:lpstr>
      <vt:lpstr>Monitoring Report</vt:lpstr>
      <vt:lpstr>Monitoring Report</vt:lpstr>
      <vt:lpstr>Facilities Master Plan 2013 - 2018</vt:lpstr>
      <vt:lpstr>Facilities Master Plan 2013 -2018</vt:lpstr>
      <vt:lpstr>Facilities Master Plan</vt:lpstr>
      <vt:lpstr>Facilities Use</vt:lpstr>
      <vt:lpstr>Facilities Use – Room Type</vt:lpstr>
      <vt:lpstr>Facilities Use – Richland</vt:lpstr>
      <vt:lpstr>Facilities Use – Utilization</vt:lpstr>
      <vt:lpstr>Facilities Use – Peer Comparison</vt:lpstr>
      <vt:lpstr>Facilities Use - Utilization</vt:lpstr>
      <vt:lpstr>Security and Safety</vt:lpstr>
      <vt:lpstr>Security &amp; Safety</vt:lpstr>
      <vt:lpstr>Security &amp; Safety Highlights for 2016</vt:lpstr>
    </vt:vector>
  </TitlesOfParts>
  <Company>Richland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Monitoring Report</dc:title>
  <dc:creator>Greg Florian</dc:creator>
  <cp:lastModifiedBy>Madonna Brown</cp:lastModifiedBy>
  <cp:revision>29</cp:revision>
  <dcterms:created xsi:type="dcterms:W3CDTF">2017-09-05T13:55:15Z</dcterms:created>
  <dcterms:modified xsi:type="dcterms:W3CDTF">2017-09-20T15:43:04Z</dcterms:modified>
</cp:coreProperties>
</file>