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5"/>
  </p:handoutMasterIdLst>
  <p:sldIdLst>
    <p:sldId id="256" r:id="rId2"/>
    <p:sldId id="271" r:id="rId3"/>
    <p:sldId id="278" r:id="rId4"/>
    <p:sldId id="279" r:id="rId5"/>
    <p:sldId id="258" r:id="rId6"/>
    <p:sldId id="265" r:id="rId7"/>
    <p:sldId id="266" r:id="rId8"/>
    <p:sldId id="280" r:id="rId9"/>
    <p:sldId id="282" r:id="rId10"/>
    <p:sldId id="281" r:id="rId11"/>
    <p:sldId id="269" r:id="rId12"/>
    <p:sldId id="270" r:id="rId13"/>
    <p:sldId id="259" r:id="rId14"/>
    <p:sldId id="283" r:id="rId15"/>
    <p:sldId id="285" r:id="rId16"/>
    <p:sldId id="286" r:id="rId17"/>
    <p:sldId id="284" r:id="rId18"/>
    <p:sldId id="272" r:id="rId19"/>
    <p:sldId id="276" r:id="rId20"/>
    <p:sldId id="277" r:id="rId21"/>
    <p:sldId id="267" r:id="rId22"/>
    <p:sldId id="268" r:id="rId23"/>
    <p:sldId id="263" r:id="rId24"/>
  </p:sldIdLst>
  <p:sldSz cx="12192000" cy="6858000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1st choice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October 2014</c:v>
                </c:pt>
                <c:pt idx="1">
                  <c:v>November 2012</c:v>
                </c:pt>
                <c:pt idx="2">
                  <c:v>April 2010</c:v>
                </c:pt>
                <c:pt idx="3">
                  <c:v>November 2007</c:v>
                </c:pt>
                <c:pt idx="4">
                  <c:v>May 2004</c:v>
                </c:pt>
                <c:pt idx="5">
                  <c:v>June 2001</c:v>
                </c:pt>
                <c:pt idx="6">
                  <c:v>June 1999</c:v>
                </c:pt>
                <c:pt idx="7">
                  <c:v>December 1996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481</c:v>
                </c:pt>
                <c:pt idx="1">
                  <c:v>526</c:v>
                </c:pt>
                <c:pt idx="2">
                  <c:v>329</c:v>
                </c:pt>
                <c:pt idx="3">
                  <c:v>364</c:v>
                </c:pt>
                <c:pt idx="4">
                  <c:v>301</c:v>
                </c:pt>
                <c:pt idx="5">
                  <c:v>96</c:v>
                </c:pt>
                <c:pt idx="6">
                  <c:v>165</c:v>
                </c:pt>
                <c:pt idx="7">
                  <c:v>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ED-468E-A37C-037B02A74AB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2nd choice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October 2014</c:v>
                </c:pt>
                <c:pt idx="1">
                  <c:v>November 2012</c:v>
                </c:pt>
                <c:pt idx="2">
                  <c:v>April 2010</c:v>
                </c:pt>
                <c:pt idx="3">
                  <c:v>November 2007</c:v>
                </c:pt>
                <c:pt idx="4">
                  <c:v>May 2004</c:v>
                </c:pt>
                <c:pt idx="5">
                  <c:v>June 2001</c:v>
                </c:pt>
                <c:pt idx="6">
                  <c:v>June 1999</c:v>
                </c:pt>
                <c:pt idx="7">
                  <c:v>December 1996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159</c:v>
                </c:pt>
                <c:pt idx="1">
                  <c:v>146</c:v>
                </c:pt>
                <c:pt idx="2">
                  <c:v>86</c:v>
                </c:pt>
                <c:pt idx="3">
                  <c:v>103</c:v>
                </c:pt>
                <c:pt idx="4">
                  <c:v>64</c:v>
                </c:pt>
                <c:pt idx="5">
                  <c:v>28</c:v>
                </c:pt>
                <c:pt idx="6">
                  <c:v>35</c:v>
                </c:pt>
                <c:pt idx="7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ED-468E-A37C-037B02A74AB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3rd choice or lower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October 2014</c:v>
                </c:pt>
                <c:pt idx="1">
                  <c:v>November 2012</c:v>
                </c:pt>
                <c:pt idx="2">
                  <c:v>April 2010</c:v>
                </c:pt>
                <c:pt idx="3">
                  <c:v>November 2007</c:v>
                </c:pt>
                <c:pt idx="4">
                  <c:v>May 2004</c:v>
                </c:pt>
                <c:pt idx="5">
                  <c:v>June 2001</c:v>
                </c:pt>
                <c:pt idx="6">
                  <c:v>June 1999</c:v>
                </c:pt>
                <c:pt idx="7">
                  <c:v>December 1996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71</c:v>
                </c:pt>
                <c:pt idx="1">
                  <c:v>2</c:v>
                </c:pt>
                <c:pt idx="2">
                  <c:v>67</c:v>
                </c:pt>
                <c:pt idx="3">
                  <c:v>73</c:v>
                </c:pt>
                <c:pt idx="4">
                  <c:v>46</c:v>
                </c:pt>
                <c:pt idx="5">
                  <c:v>43</c:v>
                </c:pt>
                <c:pt idx="6">
                  <c:v>29</c:v>
                </c:pt>
                <c:pt idx="7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ED-468E-A37C-037B02A74AB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 Response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October 2014</c:v>
                </c:pt>
                <c:pt idx="1">
                  <c:v>November 2012</c:v>
                </c:pt>
                <c:pt idx="2">
                  <c:v>April 2010</c:v>
                </c:pt>
                <c:pt idx="3">
                  <c:v>November 2007</c:v>
                </c:pt>
                <c:pt idx="4">
                  <c:v>May 2004</c:v>
                </c:pt>
                <c:pt idx="5">
                  <c:v>June 2001</c:v>
                </c:pt>
                <c:pt idx="6">
                  <c:v>June 1999</c:v>
                </c:pt>
                <c:pt idx="7">
                  <c:v>December 1996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1">
                  <c:v>28</c:v>
                </c:pt>
                <c:pt idx="2">
                  <c:v>16</c:v>
                </c:pt>
                <c:pt idx="3">
                  <c:v>14</c:v>
                </c:pt>
                <c:pt idx="4">
                  <c:v>8</c:v>
                </c:pt>
                <c:pt idx="5">
                  <c:v>4</c:v>
                </c:pt>
                <c:pt idx="6">
                  <c:v>1</c:v>
                </c:pt>
                <c:pt idx="7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4ED-468E-A37C-037B02A74A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81069992"/>
        <c:axId val="381070384"/>
      </c:barChart>
      <c:catAx>
        <c:axId val="381069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1070384"/>
        <c:crosses val="autoZero"/>
        <c:auto val="1"/>
        <c:lblAlgn val="ctr"/>
        <c:lblOffset val="100"/>
        <c:noMultiLvlLbl val="0"/>
      </c:catAx>
      <c:valAx>
        <c:axId val="38107038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1069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Quite a bit better/Much better than expected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RCC</c:v>
                </c:pt>
                <c:pt idx="1">
                  <c:v>National Comparsion</c:v>
                </c:pt>
                <c:pt idx="2">
                  <c:v>AQIP Comparison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0.26</c:v>
                </c:pt>
                <c:pt idx="1">
                  <c:v>0.28999999999999998</c:v>
                </c:pt>
                <c:pt idx="2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0E-44E9-A3E5-792A1AE11F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Better than I expected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RCC</c:v>
                </c:pt>
                <c:pt idx="1">
                  <c:v>National Comparsion</c:v>
                </c:pt>
                <c:pt idx="2">
                  <c:v>AQIP Comparison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0.26</c:v>
                </c:pt>
                <c:pt idx="1">
                  <c:v>0.25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0E-44E9-A3E5-792A1AE11F7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About what I expected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RCC</c:v>
                </c:pt>
                <c:pt idx="1">
                  <c:v>National Comparsion</c:v>
                </c:pt>
                <c:pt idx="2">
                  <c:v>AQIP Comparison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0.37</c:v>
                </c:pt>
                <c:pt idx="1">
                  <c:v>0.34</c:v>
                </c:pt>
                <c:pt idx="2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0E-44E9-A3E5-792A1AE11F7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Worse than I expected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RCC</c:v>
                </c:pt>
                <c:pt idx="1">
                  <c:v>National Comparsion</c:v>
                </c:pt>
                <c:pt idx="2">
                  <c:v>AQIP Comparison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0.06</c:v>
                </c:pt>
                <c:pt idx="1">
                  <c:v>0.06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0E-44E9-A3E5-792A1AE11F7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Quite a bit worse/Much worse than expected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0833333333333333E-3"/>
                  <c:y val="-1.874999999999999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60E-44E9-A3E5-792A1AE11F75}"/>
                </c:ext>
              </c:extLst>
            </c:dLbl>
            <c:dLbl>
              <c:idx val="1"/>
              <c:layout>
                <c:manualLayout>
                  <c:x val="2.0833333333333333E-3"/>
                  <c:y val="-1.87500000000000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60E-44E9-A3E5-792A1AE11F75}"/>
                </c:ext>
              </c:extLst>
            </c:dLbl>
            <c:dLbl>
              <c:idx val="2"/>
              <c:layout>
                <c:manualLayout>
                  <c:x val="0"/>
                  <c:y val="-1.562500000000002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60E-44E9-A3E5-792A1AE11F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RCC</c:v>
                </c:pt>
                <c:pt idx="1">
                  <c:v>National Comparsion</c:v>
                </c:pt>
                <c:pt idx="2">
                  <c:v>AQIP Comparison</c:v>
                </c:pt>
              </c:strCache>
            </c:strRef>
          </c:cat>
          <c:val>
            <c:numRef>
              <c:f>Sheet1!$F$2:$F$4</c:f>
              <c:numCache>
                <c:formatCode>0%</c:formatCode>
                <c:ptCount val="3"/>
                <c:pt idx="0">
                  <c:v>0.02</c:v>
                </c:pt>
                <c:pt idx="1">
                  <c:v>0.02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60E-44E9-A3E5-792A1AE11F7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433123368"/>
        <c:axId val="433123760"/>
      </c:barChart>
      <c:catAx>
        <c:axId val="433123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123760"/>
        <c:crosses val="autoZero"/>
        <c:auto val="1"/>
        <c:lblAlgn val="ctr"/>
        <c:lblOffset val="100"/>
        <c:noMultiLvlLbl val="0"/>
      </c:catAx>
      <c:valAx>
        <c:axId val="433123760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123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0.09259</cdr:x>
      <cdr:y>0.44797</cdr:y>
    </cdr:from>
    <cdr:to>
      <cdr:x>0.13723</cdr:x>
      <cdr:y>0.50803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0" y="1923683"/>
          <a:ext cx="367323" cy="257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0.09069</cdr:x>
      <cdr:y>0.46435</cdr:y>
    </cdr:from>
    <cdr:to>
      <cdr:x>0.15147</cdr:x>
      <cdr:y>0.52987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46369" y="1994021"/>
          <a:ext cx="500185" cy="2813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68</a:t>
          </a:r>
          <a:r>
            <a:rPr lang="en-US" dirty="0" smtClean="0"/>
            <a:t>%</a:t>
          </a:r>
        </a:p>
        <a:p xmlns:a="http://schemas.openxmlformats.org/drawingml/2006/main">
          <a:endParaRPr lang="en-US" sz="1100" dirty="0" smtClean="0"/>
        </a:p>
      </cdr:txBody>
    </cdr:sp>
  </cdr:relSizeAnchor>
  <cdr:relSizeAnchor xmlns:cdr="http://schemas.openxmlformats.org/drawingml/2006/chartDrawing">
    <cdr:from>
      <cdr:x>0.66809</cdr:x>
      <cdr:y>0.72097</cdr:y>
    </cdr:from>
    <cdr:to>
      <cdr:x>0.72507</cdr:x>
      <cdr:y>0.78103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498124" y="3095991"/>
          <a:ext cx="468923" cy="257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 smtClean="0"/>
            <a:t>56</a:t>
          </a:r>
          <a:r>
            <a:rPr lang="en-US" sz="1100" dirty="0" smtClean="0"/>
            <a:t>%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0.32194</cdr:x>
      <cdr:y>0.6236</cdr:y>
    </cdr:from>
    <cdr:to>
      <cdr:x>0.37892</cdr:x>
      <cdr:y>0.68366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649417" y="2677868"/>
          <a:ext cx="468923" cy="257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66</a:t>
          </a:r>
          <a:r>
            <a:rPr lang="en-US" sz="1100" dirty="0" smtClean="0"/>
            <a:t>%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0.55366</cdr:x>
      <cdr:y>0.6327</cdr:y>
    </cdr:from>
    <cdr:to>
      <cdr:x>0.61064</cdr:x>
      <cdr:y>0.69276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556370" y="2716946"/>
          <a:ext cx="468923" cy="257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 smtClean="0"/>
            <a:t>72%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0.20703</cdr:x>
      <cdr:y>0.51258</cdr:y>
    </cdr:from>
    <cdr:to>
      <cdr:x>0.26401</cdr:x>
      <cdr:y>0.57264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703754" y="2201130"/>
          <a:ext cx="468923" cy="257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 smtClean="0"/>
            <a:t>74%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0.78395</cdr:x>
      <cdr:y>0.68275</cdr:y>
    </cdr:from>
    <cdr:to>
      <cdr:x>0.84093</cdr:x>
      <cdr:y>0.74281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451601" y="2931869"/>
          <a:ext cx="468923" cy="257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 smtClean="0"/>
            <a:t>72%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0.89981</cdr:x>
      <cdr:y>0.66273</cdr:y>
    </cdr:from>
    <cdr:to>
      <cdr:x>0.95679</cdr:x>
      <cdr:y>0.72279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7405078" y="2845900"/>
          <a:ext cx="468923" cy="257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61</a:t>
          </a:r>
          <a:r>
            <a:rPr lang="en-US" sz="1100" dirty="0" smtClean="0"/>
            <a:t>%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0.43827</cdr:x>
      <cdr:y>0.57719</cdr:y>
    </cdr:from>
    <cdr:to>
      <cdr:x>0.49905</cdr:x>
      <cdr:y>0.65727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3606826" y="2478564"/>
          <a:ext cx="500160" cy="3438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66%</a:t>
          </a:r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073F0-B921-471A-B796-90DF071E92D0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C639A-AE3C-41B2-8620-F85AB2F8E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328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Student Profile </a:t>
            </a:r>
            <a:br>
              <a:rPr lang="en-US" dirty="0" smtClean="0"/>
            </a:br>
            <a:r>
              <a:rPr lang="en-US" dirty="0" smtClean="0"/>
              <a:t>Monitoring Report</a:t>
            </a:r>
            <a:br>
              <a:rPr lang="en-US" dirty="0" smtClean="0"/>
            </a:br>
            <a:r>
              <a:rPr lang="en-US" dirty="0" smtClean="0"/>
              <a:t>July 2017</a:t>
            </a:r>
            <a:endParaRPr lang="en-US" dirty="0"/>
          </a:p>
        </p:txBody>
      </p:sp>
      <p:pic>
        <p:nvPicPr>
          <p:cNvPr id="6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316" y="5762649"/>
            <a:ext cx="3783442" cy="699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17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505775"/>
            <a:ext cx="8911687" cy="1280890"/>
          </a:xfrm>
        </p:spPr>
        <p:txBody>
          <a:bodyPr/>
          <a:lstStyle/>
          <a:p>
            <a:r>
              <a:rPr lang="en-US" dirty="0"/>
              <a:t>Students with high needs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Comparison of student with disabilities and all Richland Students</a:t>
            </a:r>
          </a:p>
          <a:p>
            <a:endParaRPr lang="en-US" dirty="0"/>
          </a:p>
        </p:txBody>
      </p:sp>
      <p:pic>
        <p:nvPicPr>
          <p:cNvPr id="4" name="Picture 3" descr="M:\Desktop\Grades of Students with Accommodations FY17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322" y="2674848"/>
            <a:ext cx="3905026" cy="3549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M:\Desktop\Grades of All Richland Students FY17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202" y="2649037"/>
            <a:ext cx="3806871" cy="3574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Content Placeholder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74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Activities</a:t>
            </a:r>
            <a:br>
              <a:rPr lang="en-US" dirty="0" smtClean="0"/>
            </a:br>
            <a:r>
              <a:rPr lang="en-US" sz="1600" dirty="0" smtClean="0"/>
              <a:t>Enhancing students’ educational experience through engagement in social, cultural, intellectual, wellness, leadership, service, and governance programs and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40 Student Engagement sponsored programs and activities</a:t>
            </a:r>
          </a:p>
          <a:p>
            <a:r>
              <a:rPr lang="en-US" dirty="0" smtClean="0"/>
              <a:t>Nearly 60 student organization sponsored programs and fundraisers</a:t>
            </a:r>
          </a:p>
          <a:p>
            <a:r>
              <a:rPr lang="en-US" dirty="0" smtClean="0"/>
              <a:t>Approximately 275 students are members of student clubs and organizations</a:t>
            </a:r>
          </a:p>
          <a:p>
            <a:r>
              <a:rPr lang="en-US" dirty="0" smtClean="0"/>
              <a:t>Over $4000 fundraised and donated by student organizations to local, national, and international charities</a:t>
            </a:r>
          </a:p>
          <a:p>
            <a:r>
              <a:rPr lang="en-US" dirty="0" smtClean="0"/>
              <a:t>310 new students completing New Student Orientation</a:t>
            </a:r>
          </a:p>
          <a:p>
            <a:r>
              <a:rPr lang="en-US" dirty="0" smtClean="0"/>
              <a:t>Nearly 30 students given the opportunity to travel to local, state, and regional conferences</a:t>
            </a:r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59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Student Activities</a:t>
            </a:r>
            <a:br>
              <a:rPr lang="en-US" dirty="0"/>
            </a:br>
            <a:r>
              <a:rPr lang="en-US" sz="1800" dirty="0"/>
              <a:t>Enhancing students’ educational experience through engagement in social, cultural, intellectual, wellness, leadership, service, and governance programs and organizations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Improvements for next year-</a:t>
            </a:r>
          </a:p>
          <a:p>
            <a:pPr lvl="1"/>
            <a:r>
              <a:rPr lang="en-US" dirty="0"/>
              <a:t>Intramurals/recreation clubs</a:t>
            </a:r>
          </a:p>
          <a:p>
            <a:pPr lvl="1"/>
            <a:r>
              <a:rPr lang="en-US" dirty="0"/>
              <a:t>Increased health and wellness programming</a:t>
            </a:r>
          </a:p>
          <a:p>
            <a:pPr lvl="1"/>
            <a:r>
              <a:rPr lang="en-US" dirty="0"/>
              <a:t>Increased focus on student learning outcomes for co-curricular involvement</a:t>
            </a:r>
          </a:p>
          <a:p>
            <a:r>
              <a:rPr lang="en-US" dirty="0" smtClean="0"/>
              <a:t>“I underwent a mass positive growth process at RCC, and I can honestly say that 85% of that process was a result of my involvement in co-</a:t>
            </a:r>
            <a:r>
              <a:rPr lang="en-US" dirty="0" err="1" smtClean="0"/>
              <a:t>curriculars</a:t>
            </a:r>
            <a:r>
              <a:rPr lang="en-US" dirty="0" smtClean="0"/>
              <a:t>. I’m more extroverted, more socially confident, I can lead a group of people, and I also know how to be a team player and work in group towards a common goal” –2017 Richland graduate</a:t>
            </a:r>
            <a:endParaRPr lang="en-US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64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Satisfaction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Track using Noel-</a:t>
            </a:r>
            <a:r>
              <a:rPr lang="en-US" dirty="0" err="1" smtClean="0"/>
              <a:t>Levtiz</a:t>
            </a:r>
            <a:r>
              <a:rPr lang="en-US" dirty="0" smtClean="0"/>
              <a:t> Student Satisfaction Inventory.</a:t>
            </a:r>
          </a:p>
          <a:p>
            <a:pPr lvl="1"/>
            <a:r>
              <a:rPr lang="en-US" dirty="0" smtClean="0"/>
              <a:t>We generally complete this every other year.  The survey results are from 2014, with the next round to be completed this fall (2017)</a:t>
            </a:r>
          </a:p>
          <a:p>
            <a:r>
              <a:rPr lang="en-US" dirty="0" smtClean="0"/>
              <a:t>Graduate Survey</a:t>
            </a:r>
          </a:p>
          <a:p>
            <a:r>
              <a:rPr lang="en-US" dirty="0" smtClean="0"/>
              <a:t>Internship and Employer Satisfaction surveys</a:t>
            </a:r>
          </a:p>
          <a:p>
            <a:endParaRPr lang="en-US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10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RCC was my…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2897491"/>
              </p:ext>
            </p:extLst>
          </p:nvPr>
        </p:nvGraphicFramePr>
        <p:xfrm>
          <a:off x="2251283" y="19050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Content Placeholder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5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Comparisons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9326" y="1481109"/>
            <a:ext cx="8229600" cy="51843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Higher Satisfaction vs. National Community Colleges</a:t>
            </a:r>
            <a:endParaRPr lang="en-US" sz="1600" dirty="0"/>
          </a:p>
          <a:p>
            <a:pPr marL="400050" lvl="1" indent="0">
              <a:buNone/>
            </a:pPr>
            <a:r>
              <a:rPr lang="en-US" sz="1200" dirty="0"/>
              <a:t>8. Classes are scheduled at times that are convenient for me.</a:t>
            </a:r>
          </a:p>
          <a:p>
            <a:pPr marL="400050" lvl="1" indent="0">
              <a:buNone/>
            </a:pPr>
            <a:r>
              <a:rPr lang="en-US" sz="1200" dirty="0"/>
              <a:t>15. I am able to register for classes I need with few conflicts.</a:t>
            </a:r>
          </a:p>
          <a:p>
            <a:pPr marL="400050" lvl="1" indent="0">
              <a:buNone/>
            </a:pPr>
            <a:r>
              <a:rPr lang="en-US" sz="1200" dirty="0"/>
              <a:t>7. Adequate financial aid is available for most students.</a:t>
            </a:r>
          </a:p>
          <a:p>
            <a:pPr marL="400050" lvl="1" indent="0">
              <a:buNone/>
            </a:pPr>
            <a:r>
              <a:rPr lang="en-US" sz="1200" dirty="0"/>
              <a:t>13. Financial aid awards are announced to students in time to be helpful in college planning.</a:t>
            </a:r>
          </a:p>
          <a:p>
            <a:pPr marL="400050" lvl="1" indent="0">
              <a:buNone/>
            </a:pPr>
            <a:r>
              <a:rPr lang="en-US" sz="1200" dirty="0"/>
              <a:t>20. Financial aid counselors are helpful.</a:t>
            </a:r>
          </a:p>
          <a:p>
            <a:pPr marL="400050" lvl="1" indent="0">
              <a:buNone/>
            </a:pPr>
            <a:r>
              <a:rPr lang="en-US" sz="1200" dirty="0"/>
              <a:t>39. The amount of student parking space on campus is adequate.</a:t>
            </a:r>
          </a:p>
          <a:p>
            <a:pPr marL="400050" lvl="1" indent="0">
              <a:buNone/>
            </a:pPr>
            <a:r>
              <a:rPr lang="en-US" sz="1200" dirty="0"/>
              <a:t>24. Parking lots are well-lighted and secure</a:t>
            </a:r>
            <a:r>
              <a:rPr lang="en-US" sz="1200" dirty="0" smtClean="0"/>
              <a:t>.</a:t>
            </a:r>
            <a:endParaRPr lang="en-US" sz="2000" dirty="0"/>
          </a:p>
          <a:p>
            <a:pPr marL="0" indent="0">
              <a:buNone/>
            </a:pPr>
            <a:r>
              <a:rPr lang="en-US" sz="1600" b="1" dirty="0"/>
              <a:t>Lower Satisfaction vs. National Community Colleges</a:t>
            </a:r>
            <a:endParaRPr lang="en-US" sz="1600" dirty="0"/>
          </a:p>
          <a:p>
            <a:pPr marL="400050" lvl="1" indent="0">
              <a:buNone/>
            </a:pPr>
            <a:r>
              <a:rPr lang="en-US" sz="1200" dirty="0"/>
              <a:t>18. The quality of instruction I receive in most of my classes is excellent.</a:t>
            </a:r>
          </a:p>
          <a:p>
            <a:pPr marL="400050" lvl="1" indent="0">
              <a:buNone/>
            </a:pPr>
            <a:r>
              <a:rPr lang="en-US" sz="1200" dirty="0"/>
              <a:t>32. My academic advisor is knowledgeable about my program requirements.</a:t>
            </a:r>
          </a:p>
          <a:p>
            <a:pPr marL="400050" lvl="1" indent="0">
              <a:buNone/>
            </a:pPr>
            <a:r>
              <a:rPr lang="en-US" sz="1200" dirty="0"/>
              <a:t>40. My academic advisor is knowledgeable about the transfer requirements of other schools.</a:t>
            </a:r>
          </a:p>
          <a:p>
            <a:pPr marL="400050" lvl="1" indent="0">
              <a:buNone/>
            </a:pPr>
            <a:r>
              <a:rPr lang="en-US" sz="1200" dirty="0"/>
              <a:t>41. Admissions staff are knowledgeable.</a:t>
            </a:r>
          </a:p>
          <a:p>
            <a:pPr marL="400050" lvl="1" indent="0">
              <a:buNone/>
            </a:pPr>
            <a:r>
              <a:rPr lang="en-US" sz="1200" dirty="0"/>
              <a:t>23. Faculty are understanding of students' unique life circumstances.</a:t>
            </a:r>
          </a:p>
          <a:p>
            <a:pPr marL="400050" lvl="1" indent="0">
              <a:buNone/>
            </a:pPr>
            <a:r>
              <a:rPr lang="en-US" sz="1200" dirty="0"/>
              <a:t>36. Students are made to feel welcome on this campus.</a:t>
            </a:r>
          </a:p>
          <a:p>
            <a:pPr marL="400050" lvl="1" indent="0">
              <a:buNone/>
            </a:pPr>
            <a:r>
              <a:rPr lang="en-US" sz="1200" dirty="0"/>
              <a:t>42. The equipment in the lab facilities is kept up to date.</a:t>
            </a:r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88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AQIP Institutions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415603"/>
            <a:ext cx="8229600" cy="53341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Higher Satisfaction vs. AQIP Institutions</a:t>
            </a:r>
            <a:endParaRPr lang="en-US" sz="1600" dirty="0"/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8. Classes are scheduled at times that are convenient for me.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69. There is a good variety of courses provided on this campus.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7. Adequate financial aid is available for most students.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31. The campus is safe and secure for all students.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68. On the whole, the campus is well-maintained.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13. Financial aid awards are announced to students in time to be helpful in college planning.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20. Financial aid counselors are helpful.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39. The amount of student parking space on campus is adequate.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24. Parking lots are well-lighted and secure.</a:t>
            </a:r>
            <a:endParaRPr lang="en-US" sz="36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1600" b="1" dirty="0"/>
              <a:t>Lower Satisfaction vs. AQIP Institutions</a:t>
            </a:r>
            <a:endParaRPr lang="en-US" sz="1600" dirty="0"/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18. The quality of instruction I receive in most of my classes is excellent.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32. My academic advisor is knowledgeable about my program requirements.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6. My academic advisor is approachable.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5. The personnel involved in registration are helpful.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40. My academic advisor is knowledgeable about the transfer requirements of other schools.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41. Admissions staff are knowledgeable.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25. My academic advisor is concerned about my success as an individual.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23. Faculty are understanding of students' unique life circumstances.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36. Students are made to feel welcome on this campus.</a:t>
            </a:r>
          </a:p>
          <a:p>
            <a:pPr marL="400050" lvl="1" indent="0">
              <a:spcBef>
                <a:spcPts val="600"/>
              </a:spcBef>
              <a:buNone/>
            </a:pPr>
            <a:r>
              <a:rPr lang="en-US" sz="1100" dirty="0"/>
              <a:t>42. The equipment in the lab facilities is kept up to date</a:t>
            </a:r>
            <a:r>
              <a:rPr lang="en-US" sz="800" dirty="0"/>
              <a:t>.</a:t>
            </a:r>
            <a:endParaRPr lang="en-US" sz="1000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98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far, how has your college experience met your expectations?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256377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Content Placeholder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31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Graduate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17234"/>
            <a:ext cx="8915400" cy="3777622"/>
          </a:xfrm>
        </p:spPr>
        <p:txBody>
          <a:bodyPr/>
          <a:lstStyle/>
          <a:p>
            <a:r>
              <a:rPr lang="en-US" dirty="0" smtClean="0"/>
              <a:t>In order to understand the overall, summative experience of Richland students, program graduates (degrees and certificates) are surveyed at the completion of their program.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926846"/>
              </p:ext>
            </p:extLst>
          </p:nvPr>
        </p:nvGraphicFramePr>
        <p:xfrm>
          <a:off x="2589212" y="2627054"/>
          <a:ext cx="8128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6896">
                  <a:extLst>
                    <a:ext uri="{9D8B030D-6E8A-4147-A177-3AD203B41FA5}">
                      <a16:colId xmlns:a16="http://schemas.microsoft.com/office/drawing/2014/main" val="2256985981"/>
                    </a:ext>
                  </a:extLst>
                </a:gridCol>
                <a:gridCol w="1140311">
                  <a:extLst>
                    <a:ext uri="{9D8B030D-6E8A-4147-A177-3AD203B41FA5}">
                      <a16:colId xmlns:a16="http://schemas.microsoft.com/office/drawing/2014/main" val="4068767013"/>
                    </a:ext>
                  </a:extLst>
                </a:gridCol>
                <a:gridCol w="1151068">
                  <a:extLst>
                    <a:ext uri="{9D8B030D-6E8A-4147-A177-3AD203B41FA5}">
                      <a16:colId xmlns:a16="http://schemas.microsoft.com/office/drawing/2014/main" val="496454312"/>
                    </a:ext>
                  </a:extLst>
                </a:gridCol>
                <a:gridCol w="1239725">
                  <a:extLst>
                    <a:ext uri="{9D8B030D-6E8A-4147-A177-3AD203B41FA5}">
                      <a16:colId xmlns:a16="http://schemas.microsoft.com/office/drawing/2014/main" val="39382495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Graduates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FY15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FY16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FY17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66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Basic</a:t>
                      </a:r>
                      <a:r>
                        <a:rPr lang="en-US" sz="1800" baseline="0" dirty="0" smtClean="0">
                          <a:latin typeface="+mn-lt"/>
                        </a:rPr>
                        <a:t> Certificate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109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126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112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23117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Advanced Certificate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34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24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87876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Certificate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381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427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349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8492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Associate</a:t>
                      </a:r>
                      <a:r>
                        <a:rPr lang="en-US" sz="1800" baseline="0" dirty="0" smtClean="0">
                          <a:latin typeface="+mn-lt"/>
                        </a:rPr>
                        <a:t> in Applied Science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152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146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127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52256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Associate in Liberal Studies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26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24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91657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Associate in Engineering Science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54619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Associate in Arts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74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97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04662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Associate in Science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75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71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58450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Associate in Fine Arts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0579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Associate of</a:t>
                      </a:r>
                      <a:r>
                        <a:rPr lang="en-US" sz="1800" baseline="0" dirty="0" smtClean="0">
                          <a:latin typeface="+mn-lt"/>
                        </a:rPr>
                        <a:t> </a:t>
                      </a:r>
                      <a:r>
                        <a:rPr lang="en-US" sz="1800" dirty="0" smtClean="0">
                          <a:latin typeface="+mn-lt"/>
                        </a:rPr>
                        <a:t>Arts</a:t>
                      </a:r>
                      <a:r>
                        <a:rPr lang="en-US" sz="1800" baseline="0" dirty="0" smtClean="0">
                          <a:latin typeface="+mn-lt"/>
                        </a:rPr>
                        <a:t> in </a:t>
                      </a:r>
                      <a:r>
                        <a:rPr lang="en-US" sz="1800" dirty="0" smtClean="0">
                          <a:latin typeface="+mn-lt"/>
                        </a:rPr>
                        <a:t>Teaching 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75289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31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Graduate Survey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4526067"/>
              </p:ext>
            </p:extLst>
          </p:nvPr>
        </p:nvGraphicFramePr>
        <p:xfrm>
          <a:off x="1775012" y="1563445"/>
          <a:ext cx="9624738" cy="4224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418">
                  <a:extLst>
                    <a:ext uri="{9D8B030D-6E8A-4147-A177-3AD203B41FA5}">
                      <a16:colId xmlns:a16="http://schemas.microsoft.com/office/drawing/2014/main" val="3409520992"/>
                    </a:ext>
                  </a:extLst>
                </a:gridCol>
                <a:gridCol w="5257320">
                  <a:extLst>
                    <a:ext uri="{9D8B030D-6E8A-4147-A177-3AD203B41FA5}">
                      <a16:colId xmlns:a16="http://schemas.microsoft.com/office/drawing/2014/main" val="178280812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Highlights from the 2017 Graduate Survey: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71157"/>
                  </a:ext>
                </a:extLst>
              </a:tr>
              <a:tr h="1841649">
                <a:tc>
                  <a:txBody>
                    <a:bodyPr/>
                    <a:lstStyle/>
                    <a:p>
                      <a:pPr lvl="1"/>
                      <a:r>
                        <a:rPr lang="en-US" i="1" dirty="0" smtClean="0"/>
                        <a:t>Gender</a:t>
                      </a:r>
                    </a:p>
                    <a:p>
                      <a:pPr lvl="2"/>
                      <a:r>
                        <a:rPr lang="en-US" i="1" dirty="0" smtClean="0"/>
                        <a:t>Female – 79.66%</a:t>
                      </a:r>
                    </a:p>
                    <a:p>
                      <a:pPr lvl="2"/>
                      <a:r>
                        <a:rPr lang="en-US" i="1" dirty="0" smtClean="0"/>
                        <a:t>Male – 20.34%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i="1" dirty="0" smtClean="0"/>
                        <a:t>Type of student</a:t>
                      </a:r>
                    </a:p>
                    <a:p>
                      <a:pPr lvl="2"/>
                      <a:r>
                        <a:rPr lang="en-US" i="1" dirty="0" smtClean="0"/>
                        <a:t>Primarily Day Student – 77.5%</a:t>
                      </a:r>
                    </a:p>
                    <a:p>
                      <a:pPr lvl="2"/>
                      <a:r>
                        <a:rPr lang="en-US" i="1" dirty="0" smtClean="0"/>
                        <a:t>Primarily Evening Student – 11.67%</a:t>
                      </a:r>
                    </a:p>
                    <a:p>
                      <a:pPr lvl="2"/>
                      <a:r>
                        <a:rPr lang="en-US" i="1" dirty="0" smtClean="0"/>
                        <a:t>Primarily Online Student – 10.83%</a:t>
                      </a:r>
                    </a:p>
                    <a:p>
                      <a:pPr lvl="2"/>
                      <a:r>
                        <a:rPr lang="en-US" i="1" dirty="0" smtClean="0"/>
                        <a:t>Full time – 84%</a:t>
                      </a:r>
                    </a:p>
                    <a:p>
                      <a:pPr lvl="2"/>
                      <a:r>
                        <a:rPr lang="en-US" i="1" dirty="0" smtClean="0"/>
                        <a:t>Part Time – 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181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i="1" dirty="0" smtClean="0"/>
                        <a:t>Overall Academic Experience at Richland:</a:t>
                      </a:r>
                    </a:p>
                    <a:p>
                      <a:pPr lvl="2"/>
                      <a:r>
                        <a:rPr lang="en-US" dirty="0" smtClean="0"/>
                        <a:t>Very Satisfied – 35.71%</a:t>
                      </a:r>
                    </a:p>
                    <a:p>
                      <a:pPr lvl="2"/>
                      <a:r>
                        <a:rPr lang="en-US" dirty="0" smtClean="0"/>
                        <a:t>Satisfied – 50.79%</a:t>
                      </a:r>
                    </a:p>
                    <a:p>
                      <a:pPr lvl="2"/>
                      <a:r>
                        <a:rPr lang="en-US" dirty="0" smtClean="0"/>
                        <a:t>Neutral – 7.14%</a:t>
                      </a:r>
                    </a:p>
                    <a:p>
                      <a:pPr lvl="2"/>
                      <a:r>
                        <a:rPr lang="en-US" dirty="0" smtClean="0"/>
                        <a:t>Dissatisfied – 3.97%</a:t>
                      </a:r>
                    </a:p>
                    <a:p>
                      <a:pPr lvl="2"/>
                      <a:r>
                        <a:rPr lang="en-US" dirty="0" smtClean="0"/>
                        <a:t>Very Dissatisfied – 2.38%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i="1" dirty="0" smtClean="0"/>
                        <a:t>Quality of Instruction:</a:t>
                      </a:r>
                    </a:p>
                    <a:p>
                      <a:pPr lvl="2"/>
                      <a:r>
                        <a:rPr lang="en-US" dirty="0" smtClean="0"/>
                        <a:t>Very Satisfied – 38.1%</a:t>
                      </a:r>
                    </a:p>
                    <a:p>
                      <a:pPr lvl="2"/>
                      <a:r>
                        <a:rPr lang="en-US" dirty="0" smtClean="0"/>
                        <a:t>Satisfied – 49.21%</a:t>
                      </a:r>
                    </a:p>
                    <a:p>
                      <a:pPr lvl="2"/>
                      <a:r>
                        <a:rPr lang="en-US" dirty="0" smtClean="0"/>
                        <a:t>Neutral – 7.94%</a:t>
                      </a:r>
                    </a:p>
                    <a:p>
                      <a:pPr lvl="2"/>
                      <a:r>
                        <a:rPr lang="en-US" dirty="0" smtClean="0"/>
                        <a:t>Dissatisfied – 2.38%</a:t>
                      </a:r>
                    </a:p>
                    <a:p>
                      <a:pPr lvl="2"/>
                      <a:r>
                        <a:rPr lang="en-US" dirty="0" smtClean="0"/>
                        <a:t>Very Dissatisfied – 1.59%</a:t>
                      </a:r>
                    </a:p>
                    <a:p>
                      <a:pPr lvl="2"/>
                      <a:r>
                        <a:rPr lang="en-US" dirty="0" smtClean="0"/>
                        <a:t>N/A – 0.79%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848890"/>
                  </a:ext>
                </a:extLst>
              </a:tr>
            </a:tbl>
          </a:graphicData>
        </a:graphic>
      </p:graphicFrame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39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9878" y="472606"/>
            <a:ext cx="8911687" cy="1280890"/>
          </a:xfrm>
        </p:spPr>
        <p:txBody>
          <a:bodyPr/>
          <a:lstStyle/>
          <a:p>
            <a:r>
              <a:rPr lang="en-US" dirty="0" smtClean="0"/>
              <a:t>Philosophy of Students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2409878" y="1753496"/>
            <a:ext cx="9277779" cy="4733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/>
              <a:t>Student Success Mission: </a:t>
            </a:r>
          </a:p>
          <a:p>
            <a:pPr marL="0" indent="0">
              <a:buNone/>
            </a:pPr>
            <a:r>
              <a:rPr lang="en-US" i="1" dirty="0"/>
              <a:t>The mission of the Student Success Division is to foster and enhance student learning, development, and goal attainment through student-centered programs, services and advocacy. </a:t>
            </a:r>
            <a:endParaRPr lang="en-US" dirty="0" smtClean="0"/>
          </a:p>
          <a:p>
            <a:r>
              <a:rPr lang="en-US" dirty="0" smtClean="0"/>
              <a:t>Find a way to </a:t>
            </a:r>
            <a:r>
              <a:rPr lang="en-US" b="1" i="1" dirty="0" smtClean="0"/>
              <a:t>SAY YES</a:t>
            </a:r>
          </a:p>
          <a:p>
            <a:r>
              <a:rPr lang="en-US" dirty="0" smtClean="0"/>
              <a:t>High Tech/High Touch. Provide </a:t>
            </a:r>
            <a:r>
              <a:rPr lang="en-US" dirty="0"/>
              <a:t>service </a:t>
            </a:r>
            <a:r>
              <a:rPr lang="en-US" dirty="0" smtClean="0"/>
              <a:t>that is both </a:t>
            </a:r>
            <a:r>
              <a:rPr lang="en-US" dirty="0"/>
              <a:t>customer friendly </a:t>
            </a:r>
            <a:r>
              <a:rPr lang="en-US" dirty="0" smtClean="0"/>
              <a:t>and technology </a:t>
            </a:r>
            <a:r>
              <a:rPr lang="en-US" dirty="0"/>
              <a:t>focused.</a:t>
            </a:r>
            <a:endParaRPr lang="en-US" dirty="0" smtClean="0"/>
          </a:p>
          <a:p>
            <a:r>
              <a:rPr lang="en-US" dirty="0" smtClean="0"/>
              <a:t>Wrap-Around Service.  Ensures student is to focal point of service delivery. </a:t>
            </a:r>
          </a:p>
          <a:p>
            <a:r>
              <a:rPr lang="en-US" dirty="0" smtClean="0"/>
              <a:t>Provide opportunities </a:t>
            </a:r>
            <a:r>
              <a:rPr lang="en-US" dirty="0"/>
              <a:t>to connect faces to functions</a:t>
            </a:r>
          </a:p>
          <a:p>
            <a:pPr lvl="0"/>
            <a:r>
              <a:rPr lang="en-US" dirty="0" smtClean="0"/>
              <a:t>Reduce </a:t>
            </a:r>
            <a:r>
              <a:rPr lang="en-US" dirty="0"/>
              <a:t>the </a:t>
            </a:r>
            <a:r>
              <a:rPr lang="en-US" dirty="0" smtClean="0"/>
              <a:t>points </a:t>
            </a:r>
            <a:r>
              <a:rPr lang="en-US" dirty="0"/>
              <a:t>at which a student can “exit” the enrollment </a:t>
            </a:r>
            <a:r>
              <a:rPr lang="en-US" dirty="0" smtClean="0"/>
              <a:t>process</a:t>
            </a:r>
            <a:r>
              <a:rPr lang="en-US" dirty="0"/>
              <a:t>. </a:t>
            </a:r>
            <a:endParaRPr lang="en-US" dirty="0" smtClean="0"/>
          </a:p>
          <a:p>
            <a:pPr lvl="0"/>
            <a:r>
              <a:rPr lang="en-US" dirty="0" smtClean="0"/>
              <a:t>Meet students </a:t>
            </a:r>
            <a:r>
              <a:rPr lang="en-US" dirty="0"/>
              <a:t>and their goals where they are by </a:t>
            </a:r>
            <a:r>
              <a:rPr lang="en-US" dirty="0" smtClean="0"/>
              <a:t>a </a:t>
            </a:r>
            <a:r>
              <a:rPr lang="en-US" dirty="0"/>
              <a:t>stronger focus on goal </a:t>
            </a:r>
            <a:r>
              <a:rPr lang="en-US" dirty="0" smtClean="0"/>
              <a:t>identification, clarification and </a:t>
            </a:r>
            <a:r>
              <a:rPr lang="en-US" dirty="0"/>
              <a:t>completion.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15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Graduate Survey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768664"/>
              </p:ext>
            </p:extLst>
          </p:nvPr>
        </p:nvGraphicFramePr>
        <p:xfrm>
          <a:off x="1775012" y="1563445"/>
          <a:ext cx="9624738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1393">
                  <a:extLst>
                    <a:ext uri="{9D8B030D-6E8A-4147-A177-3AD203B41FA5}">
                      <a16:colId xmlns:a16="http://schemas.microsoft.com/office/drawing/2014/main" val="3409520992"/>
                    </a:ext>
                  </a:extLst>
                </a:gridCol>
                <a:gridCol w="5203345">
                  <a:extLst>
                    <a:ext uri="{9D8B030D-6E8A-4147-A177-3AD203B41FA5}">
                      <a16:colId xmlns:a16="http://schemas.microsoft.com/office/drawing/2014/main" val="178280812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Highlights from the 2017 Graduate Survey: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71157"/>
                  </a:ext>
                </a:extLst>
              </a:tr>
              <a:tr h="1841649">
                <a:tc>
                  <a:txBody>
                    <a:bodyPr/>
                    <a:lstStyle/>
                    <a:p>
                      <a:pPr lvl="1"/>
                      <a:r>
                        <a:rPr lang="en-US" i="1" dirty="0" smtClean="0"/>
                        <a:t>Class Size:</a:t>
                      </a:r>
                    </a:p>
                    <a:p>
                      <a:pPr lvl="2"/>
                      <a:r>
                        <a:rPr lang="en-US" dirty="0" smtClean="0"/>
                        <a:t>Very Satisfied – 42.06%</a:t>
                      </a:r>
                    </a:p>
                    <a:p>
                      <a:pPr lvl="2"/>
                      <a:r>
                        <a:rPr lang="en-US" dirty="0" smtClean="0"/>
                        <a:t>Satisfied – 46.03%</a:t>
                      </a:r>
                    </a:p>
                    <a:p>
                      <a:pPr lvl="2"/>
                      <a:r>
                        <a:rPr lang="en-US" dirty="0" smtClean="0"/>
                        <a:t>Neutral – 9.52%</a:t>
                      </a:r>
                    </a:p>
                    <a:p>
                      <a:pPr lvl="2"/>
                      <a:r>
                        <a:rPr lang="en-US" dirty="0" smtClean="0"/>
                        <a:t>Dissatisfied – 0.79%</a:t>
                      </a:r>
                    </a:p>
                    <a:p>
                      <a:pPr lvl="2"/>
                      <a:r>
                        <a:rPr lang="en-US" dirty="0" smtClean="0"/>
                        <a:t>Very Dissatisfied – 1.59%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i="1" dirty="0" smtClean="0"/>
                        <a:t>Availability of classes in your major field:</a:t>
                      </a:r>
                    </a:p>
                    <a:p>
                      <a:pPr lvl="2"/>
                      <a:r>
                        <a:rPr lang="en-US" dirty="0" smtClean="0"/>
                        <a:t>Very Satisfied – 46.03%</a:t>
                      </a:r>
                    </a:p>
                    <a:p>
                      <a:pPr lvl="2"/>
                      <a:r>
                        <a:rPr lang="en-US" dirty="0" smtClean="0"/>
                        <a:t>Satisfied – 39.68%</a:t>
                      </a:r>
                    </a:p>
                    <a:p>
                      <a:pPr lvl="2"/>
                      <a:r>
                        <a:rPr lang="en-US" dirty="0" smtClean="0"/>
                        <a:t>Neutral – 8.73%</a:t>
                      </a:r>
                    </a:p>
                    <a:p>
                      <a:pPr lvl="2"/>
                      <a:r>
                        <a:rPr lang="en-US" dirty="0" smtClean="0"/>
                        <a:t>Dissatisfied – 1.59%</a:t>
                      </a:r>
                    </a:p>
                    <a:p>
                      <a:pPr lvl="2"/>
                      <a:r>
                        <a:rPr lang="en-US" dirty="0" smtClean="0"/>
                        <a:t>Very Dissatisfied – 2.38%</a:t>
                      </a:r>
                    </a:p>
                    <a:p>
                      <a:pPr lvl="2"/>
                      <a:r>
                        <a:rPr lang="en-US" dirty="0" smtClean="0"/>
                        <a:t>N/A – 1.59%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181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i="1" dirty="0" smtClean="0"/>
                        <a:t>Intellectual challenge of classes in your major field:</a:t>
                      </a:r>
                    </a:p>
                    <a:p>
                      <a:pPr lvl="2"/>
                      <a:r>
                        <a:rPr lang="en-US" dirty="0" smtClean="0"/>
                        <a:t>Very Satisfied – 48.41%</a:t>
                      </a:r>
                    </a:p>
                    <a:p>
                      <a:pPr lvl="2"/>
                      <a:r>
                        <a:rPr lang="en-US" dirty="0" smtClean="0"/>
                        <a:t>Satisfied – 38.10%</a:t>
                      </a:r>
                    </a:p>
                    <a:p>
                      <a:pPr lvl="2"/>
                      <a:r>
                        <a:rPr lang="en-US" dirty="0" smtClean="0"/>
                        <a:t>Neutral – 7.14%</a:t>
                      </a:r>
                    </a:p>
                    <a:p>
                      <a:pPr lvl="2"/>
                      <a:r>
                        <a:rPr lang="en-US" dirty="0" smtClean="0"/>
                        <a:t>Dissatisfied – 1.59%</a:t>
                      </a:r>
                    </a:p>
                    <a:p>
                      <a:pPr lvl="2"/>
                      <a:r>
                        <a:rPr lang="en-US" dirty="0" smtClean="0"/>
                        <a:t>Very Dissatisfied – 2.38%</a:t>
                      </a:r>
                    </a:p>
                    <a:p>
                      <a:pPr lvl="2"/>
                      <a:r>
                        <a:rPr lang="en-US" dirty="0" smtClean="0"/>
                        <a:t>N/A – 2.38%</a:t>
                      </a:r>
                    </a:p>
                    <a:p>
                      <a:pPr lvl="1"/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848890"/>
                  </a:ext>
                </a:extLst>
              </a:tr>
            </a:tbl>
          </a:graphicData>
        </a:graphic>
      </p:graphicFrame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59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Placement/Internships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Career Services currently tracks internships for all CTE programs except HIT and EMS as they manage their own internship program.  The numbers below do not include those programs.</a:t>
            </a:r>
          </a:p>
          <a:p>
            <a:pPr lvl="1"/>
            <a:r>
              <a:rPr lang="en-US" dirty="0" smtClean="0"/>
              <a:t>Fall 2016 Internships-19</a:t>
            </a:r>
          </a:p>
          <a:p>
            <a:pPr lvl="1"/>
            <a:r>
              <a:rPr lang="en-US" dirty="0" smtClean="0"/>
              <a:t>Spring 2017 Internships-18</a:t>
            </a:r>
          </a:p>
          <a:p>
            <a:pPr lvl="1"/>
            <a:r>
              <a:rPr lang="en-US" dirty="0" smtClean="0"/>
              <a:t>Summer 2017 Internships-26</a:t>
            </a:r>
          </a:p>
          <a:p>
            <a:r>
              <a:rPr lang="en-US" dirty="0" smtClean="0"/>
              <a:t>Over 50% of the students completing internships remained employed with the employer after their internship agreement was completed.</a:t>
            </a:r>
          </a:p>
          <a:p>
            <a:r>
              <a:rPr lang="en-US" dirty="0" smtClean="0"/>
              <a:t>Highest demand positions/degrees this past year were nursing and most variations of engineering technology.</a:t>
            </a:r>
          </a:p>
          <a:p>
            <a:pPr lvl="1"/>
            <a:r>
              <a:rPr lang="en-US" dirty="0" smtClean="0"/>
              <a:t>Manufacturers in this area are concerned about the quantity of qualified candidates.  Great opportunity for local individuals to finish a degree in 2 years with Richland and have guaranteed employment with great wages and benefits.</a:t>
            </a:r>
            <a:endParaRPr lang="en-US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01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Employer Satisfaction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Recently Heavener, </a:t>
            </a:r>
            <a:r>
              <a:rPr lang="en-US" dirty="0" err="1" smtClean="0"/>
              <a:t>Beyers</a:t>
            </a:r>
            <a:r>
              <a:rPr lang="en-US" dirty="0" smtClean="0"/>
              <a:t>, &amp; Mihlar, LLC hired 2 of our IT students and their quotes on those 2 students are:</a:t>
            </a:r>
          </a:p>
          <a:p>
            <a:pPr lvl="1"/>
            <a:r>
              <a:rPr lang="en-US" dirty="0"/>
              <a:t>He has really hit the floor running and taken a great deal of stress off my shoulders by handling the bulk of our troubleshooting.  He is also setting up our reporting and monitoring systems which is a huge help!  Richland did a great job preparing him for the work force!</a:t>
            </a:r>
          </a:p>
          <a:p>
            <a:pPr lvl="1"/>
            <a:r>
              <a:rPr lang="en-US" dirty="0"/>
              <a:t>He also is very well prepared for the job we hired him for!  He is working with our document merge department in a programming capacity.  It took him absolutely no time at all to learn the system and jump right in an begin setting up new documents!  He is a great addition to our team!</a:t>
            </a:r>
          </a:p>
          <a:p>
            <a:r>
              <a:rPr lang="en-US" dirty="0" smtClean="0"/>
              <a:t>Employers attending our annual career fair grew from 44 employers in 2016 to 61 employers in 2017.</a:t>
            </a:r>
          </a:p>
          <a:p>
            <a:r>
              <a:rPr lang="en-US" dirty="0" smtClean="0"/>
              <a:t>Quote from a human resources person that recently worked with Career Services, “</a:t>
            </a:r>
            <a:r>
              <a:rPr lang="en-US" dirty="0"/>
              <a:t>I think you </a:t>
            </a:r>
            <a:r>
              <a:rPr lang="en-US" dirty="0" smtClean="0"/>
              <a:t>are doing </a:t>
            </a:r>
            <a:r>
              <a:rPr lang="en-US" dirty="0"/>
              <a:t>great things for the students at Richland.  They needed someone for a long time that understands the needs of employers.   This seems to be a good fit for you</a:t>
            </a:r>
            <a:r>
              <a:rPr lang="en-US" dirty="0" smtClean="0"/>
              <a:t>!”</a:t>
            </a:r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18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11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Demographics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109135"/>
              </p:ext>
            </p:extLst>
          </p:nvPr>
        </p:nvGraphicFramePr>
        <p:xfrm>
          <a:off x="2592924" y="1993750"/>
          <a:ext cx="7981843" cy="443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274">
                  <a:extLst>
                    <a:ext uri="{9D8B030D-6E8A-4147-A177-3AD203B41FA5}">
                      <a16:colId xmlns:a16="http://schemas.microsoft.com/office/drawing/2014/main" val="1321835610"/>
                    </a:ext>
                  </a:extLst>
                </a:gridCol>
                <a:gridCol w="1215614">
                  <a:extLst>
                    <a:ext uri="{9D8B030D-6E8A-4147-A177-3AD203B41FA5}">
                      <a16:colId xmlns:a16="http://schemas.microsoft.com/office/drawing/2014/main" val="1062086200"/>
                    </a:ext>
                  </a:extLst>
                </a:gridCol>
                <a:gridCol w="1151068">
                  <a:extLst>
                    <a:ext uri="{9D8B030D-6E8A-4147-A177-3AD203B41FA5}">
                      <a16:colId xmlns:a16="http://schemas.microsoft.com/office/drawing/2014/main" val="259898888"/>
                    </a:ext>
                  </a:extLst>
                </a:gridCol>
                <a:gridCol w="1247887">
                  <a:extLst>
                    <a:ext uri="{9D8B030D-6E8A-4147-A177-3AD203B41FA5}">
                      <a16:colId xmlns:a16="http://schemas.microsoft.com/office/drawing/2014/main" val="29767203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SU16*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FA16*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SP17*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433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Enrollment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2934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672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FTE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3552673"/>
                  </a:ext>
                </a:extLst>
              </a:tr>
              <a:tr h="357094"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r>
                        <a:rPr lang="en-US" baseline="0" dirty="0" smtClean="0"/>
                        <a:t> (by percent)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212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Women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63.7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953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  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36.3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433519"/>
                  </a:ext>
                </a:extLst>
              </a:tr>
              <a:tr h="331395">
                <a:tc>
                  <a:txBody>
                    <a:bodyPr/>
                    <a:lstStyle/>
                    <a:p>
                      <a:r>
                        <a:rPr lang="en-US" dirty="0" smtClean="0"/>
                        <a:t>Enrollment Status</a:t>
                      </a:r>
                      <a:r>
                        <a:rPr lang="en-US" baseline="0" dirty="0" smtClean="0"/>
                        <a:t> (by percent)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85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1-4</a:t>
                      </a:r>
                      <a:r>
                        <a:rPr lang="en-US" baseline="0" dirty="0" smtClean="0"/>
                        <a:t>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594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  5-8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68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  9-11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803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  12+ hours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88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*from Tenth Day</a:t>
                      </a:r>
                      <a:r>
                        <a:rPr lang="en-US" sz="1200" baseline="0" dirty="0" smtClean="0"/>
                        <a:t> report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8803849"/>
                  </a:ext>
                </a:extLst>
              </a:tr>
            </a:tbl>
          </a:graphicData>
        </a:graphic>
      </p:graphicFrame>
      <p:pic>
        <p:nvPicPr>
          <p:cNvPr id="5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05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Demographics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366174"/>
              </p:ext>
            </p:extLst>
          </p:nvPr>
        </p:nvGraphicFramePr>
        <p:xfrm>
          <a:off x="2765048" y="2292277"/>
          <a:ext cx="6637134" cy="36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9875">
                  <a:extLst>
                    <a:ext uri="{9D8B030D-6E8A-4147-A177-3AD203B41FA5}">
                      <a16:colId xmlns:a16="http://schemas.microsoft.com/office/drawing/2014/main" val="1321835610"/>
                    </a:ext>
                  </a:extLst>
                </a:gridCol>
                <a:gridCol w="1175582">
                  <a:extLst>
                    <a:ext uri="{9D8B030D-6E8A-4147-A177-3AD203B41FA5}">
                      <a16:colId xmlns:a16="http://schemas.microsoft.com/office/drawing/2014/main" val="10620862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59898888"/>
                    </a:ext>
                  </a:extLst>
                </a:gridCol>
                <a:gridCol w="1208677">
                  <a:extLst>
                    <a:ext uri="{9D8B030D-6E8A-4147-A177-3AD203B41FA5}">
                      <a16:colId xmlns:a16="http://schemas.microsoft.com/office/drawing/2014/main" val="29767203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Race (by percentage)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SU16*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FA16*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SP17*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433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672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American</a:t>
                      </a:r>
                      <a:r>
                        <a:rPr lang="en-US" baseline="0" dirty="0" smtClean="0"/>
                        <a:t> Indian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3552673"/>
                  </a:ext>
                </a:extLst>
              </a:tr>
              <a:tr h="357094">
                <a:tc>
                  <a:txBody>
                    <a:bodyPr/>
                    <a:lstStyle/>
                    <a:p>
                      <a:r>
                        <a:rPr lang="en-US" dirty="0" smtClean="0"/>
                        <a:t>African</a:t>
                      </a:r>
                      <a:r>
                        <a:rPr lang="en-US" baseline="0" dirty="0" smtClean="0"/>
                        <a:t>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212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Hispanic/Latino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953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433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Nat</a:t>
                      </a:r>
                      <a:r>
                        <a:rPr lang="en-US" baseline="0" dirty="0" smtClean="0"/>
                        <a:t> Hawaiian/Pacific Islander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594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Unknown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688868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US" sz="1200" dirty="0" smtClean="0"/>
                        <a:t>*from Tenth Day</a:t>
                      </a:r>
                      <a:r>
                        <a:rPr lang="en-US" sz="1200" baseline="0" dirty="0" smtClean="0"/>
                        <a:t> report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803107"/>
                  </a:ext>
                </a:extLst>
              </a:tr>
            </a:tbl>
          </a:graphicData>
        </a:graphic>
      </p:graphicFrame>
      <p:pic>
        <p:nvPicPr>
          <p:cNvPr id="5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11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Demographics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6879591"/>
              </p:ext>
            </p:extLst>
          </p:nvPr>
        </p:nvGraphicFramePr>
        <p:xfrm>
          <a:off x="2845562" y="2165873"/>
          <a:ext cx="8406411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0937">
                  <a:extLst>
                    <a:ext uri="{9D8B030D-6E8A-4147-A177-3AD203B41FA5}">
                      <a16:colId xmlns:a16="http://schemas.microsoft.com/office/drawing/2014/main" val="2426057466"/>
                    </a:ext>
                  </a:extLst>
                </a:gridCol>
                <a:gridCol w="1086522">
                  <a:extLst>
                    <a:ext uri="{9D8B030D-6E8A-4147-A177-3AD203B41FA5}">
                      <a16:colId xmlns:a16="http://schemas.microsoft.com/office/drawing/2014/main" val="1851322969"/>
                    </a:ext>
                  </a:extLst>
                </a:gridCol>
                <a:gridCol w="1054250">
                  <a:extLst>
                    <a:ext uri="{9D8B030D-6E8A-4147-A177-3AD203B41FA5}">
                      <a16:colId xmlns:a16="http://schemas.microsoft.com/office/drawing/2014/main" val="1067979069"/>
                    </a:ext>
                  </a:extLst>
                </a:gridCol>
                <a:gridCol w="1075764">
                  <a:extLst>
                    <a:ext uri="{9D8B030D-6E8A-4147-A177-3AD203B41FA5}">
                      <a16:colId xmlns:a16="http://schemas.microsoft.com/office/drawing/2014/main" val="3341115346"/>
                    </a:ext>
                  </a:extLst>
                </a:gridCol>
                <a:gridCol w="1058938">
                  <a:extLst>
                    <a:ext uri="{9D8B030D-6E8A-4147-A177-3AD203B41FA5}">
                      <a16:colId xmlns:a16="http://schemas.microsoft.com/office/drawing/2014/main" val="28259389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 Profile of Richland Students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13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Enrollment*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842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</a:t>
                      </a:r>
                      <a:r>
                        <a:rPr lang="en-US" baseline="0" dirty="0" smtClean="0"/>
                        <a:t> GPA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2.62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61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Average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639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547164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US" sz="1000" dirty="0" smtClean="0"/>
                        <a:t>*Degree seeking,</a:t>
                      </a:r>
                      <a:r>
                        <a:rPr lang="en-US" sz="1000" baseline="0" dirty="0" smtClean="0"/>
                        <a:t> from Argos Annual Enrollment (A1)  Report; excludes ABE, ASE, ESL and VOCSK</a:t>
                      </a:r>
                      <a:endParaRPr 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234467"/>
                  </a:ext>
                </a:extLst>
              </a:tr>
            </a:tbl>
          </a:graphicData>
        </a:graphic>
      </p:graphicFrame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02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Financial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792" y="2133600"/>
            <a:ext cx="8915400" cy="3777622"/>
          </a:xfrm>
        </p:spPr>
        <p:txBody>
          <a:bodyPr/>
          <a:lstStyle/>
          <a:p>
            <a:pPr lvl="1"/>
            <a:endParaRPr lang="en-US" dirty="0" smtClean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247546"/>
              </p:ext>
            </p:extLst>
          </p:nvPr>
        </p:nvGraphicFramePr>
        <p:xfrm>
          <a:off x="2481178" y="1905000"/>
          <a:ext cx="9097611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664">
                  <a:extLst>
                    <a:ext uri="{9D8B030D-6E8A-4147-A177-3AD203B41FA5}">
                      <a16:colId xmlns:a16="http://schemas.microsoft.com/office/drawing/2014/main" val="1180780048"/>
                    </a:ext>
                  </a:extLst>
                </a:gridCol>
                <a:gridCol w="1453147">
                  <a:extLst>
                    <a:ext uri="{9D8B030D-6E8A-4147-A177-3AD203B41FA5}">
                      <a16:colId xmlns:a16="http://schemas.microsoft.com/office/drawing/2014/main" val="2468930680"/>
                    </a:ext>
                  </a:extLst>
                </a:gridCol>
                <a:gridCol w="1407695">
                  <a:extLst>
                    <a:ext uri="{9D8B030D-6E8A-4147-A177-3AD203B41FA5}">
                      <a16:colId xmlns:a16="http://schemas.microsoft.com/office/drawing/2014/main" val="917897525"/>
                    </a:ext>
                  </a:extLst>
                </a:gridCol>
                <a:gridCol w="1412105">
                  <a:extLst>
                    <a:ext uri="{9D8B030D-6E8A-4147-A177-3AD203B41FA5}">
                      <a16:colId xmlns:a16="http://schemas.microsoft.com/office/drawing/2014/main" val="1626138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Students</a:t>
                      </a:r>
                      <a:r>
                        <a:rPr lang="en-US" baseline="0" dirty="0" smtClean="0"/>
                        <a:t> Who apply for aid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784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Students Who indicate</a:t>
                      </a:r>
                      <a:r>
                        <a:rPr lang="en-US" baseline="0" dirty="0" smtClean="0"/>
                        <a:t> Richland on FAFSA</a:t>
                      </a:r>
                    </a:p>
                    <a:p>
                      <a:r>
                        <a:rPr lang="en-US" baseline="0" dirty="0" smtClean="0"/>
                        <a:t>(Free Application for Federal Student Aid)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2965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425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Pell Grant</a:t>
                      </a:r>
                      <a:r>
                        <a:rPr lang="en-US" baseline="0" dirty="0" smtClean="0"/>
                        <a:t> Recipients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1315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5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Pell 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$4,554,990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$4,269,058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$3,842,933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59773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978923"/>
              </p:ext>
            </p:extLst>
          </p:nvPr>
        </p:nvGraphicFramePr>
        <p:xfrm>
          <a:off x="2481178" y="4228151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7421">
                  <a:extLst>
                    <a:ext uri="{9D8B030D-6E8A-4147-A177-3AD203B41FA5}">
                      <a16:colId xmlns:a16="http://schemas.microsoft.com/office/drawing/2014/main" val="1180780048"/>
                    </a:ext>
                  </a:extLst>
                </a:gridCol>
                <a:gridCol w="1335505">
                  <a:extLst>
                    <a:ext uri="{9D8B030D-6E8A-4147-A177-3AD203B41FA5}">
                      <a16:colId xmlns:a16="http://schemas.microsoft.com/office/drawing/2014/main" val="917897525"/>
                    </a:ext>
                  </a:extLst>
                </a:gridCol>
                <a:gridCol w="1425073">
                  <a:extLst>
                    <a:ext uri="{9D8B030D-6E8A-4147-A177-3AD203B41FA5}">
                      <a16:colId xmlns:a16="http://schemas.microsoft.com/office/drawing/2014/main" val="1626138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Employment (on</a:t>
                      </a:r>
                      <a:r>
                        <a:rPr lang="en-US" baseline="0" dirty="0" smtClean="0"/>
                        <a:t> Campus)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FY2017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784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Student Workers (Federal Work-Study)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431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Student Workers (College Work-Study)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991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14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 with high needs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Student Support </a:t>
            </a:r>
            <a:r>
              <a:rPr lang="en-US" dirty="0"/>
              <a:t>Services/TRIO </a:t>
            </a:r>
            <a:r>
              <a:rPr lang="en-US" dirty="0" smtClean="0"/>
              <a:t>focus</a:t>
            </a:r>
          </a:p>
          <a:p>
            <a:pPr lvl="1"/>
            <a:r>
              <a:rPr lang="en-US" dirty="0" smtClean="0"/>
              <a:t>A focus on First Generation college student, low-income and/or student with disabilities.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FY16 </a:t>
            </a:r>
            <a:r>
              <a:rPr lang="en-US" dirty="0"/>
              <a:t>data</a:t>
            </a:r>
          </a:p>
          <a:p>
            <a:r>
              <a:rPr lang="en-US" dirty="0" smtClean="0"/>
              <a:t>Percentage of program cohort graduates: 35% </a:t>
            </a:r>
          </a:p>
          <a:p>
            <a:r>
              <a:rPr lang="en-US" dirty="0" smtClean="0"/>
              <a:t>Percentage of program  transfers: 40% </a:t>
            </a:r>
          </a:p>
          <a:p>
            <a:r>
              <a:rPr lang="en-US" dirty="0" smtClean="0"/>
              <a:t>Percentage of good academic standing: just below 75% (GPA of 2.3 or higher).</a:t>
            </a:r>
            <a:endParaRPr lang="en-US" dirty="0"/>
          </a:p>
        </p:txBody>
      </p:sp>
      <p:pic>
        <p:nvPicPr>
          <p:cNvPr id="4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0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Students with high needs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417090" y="1905000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dirty="0"/>
              <a:t>Continuous assessment of services which are scheduled to best meet student and programming demand</a:t>
            </a:r>
          </a:p>
          <a:p>
            <a:pPr lvl="0"/>
            <a:r>
              <a:rPr lang="en-US" dirty="0"/>
              <a:t>Students are often referred to specific tutor who has a teaching style or educational background that is more targeted to the student need</a:t>
            </a:r>
          </a:p>
          <a:p>
            <a:r>
              <a:rPr lang="en-US" dirty="0" smtClean="0"/>
              <a:t>Students </a:t>
            </a:r>
            <a:r>
              <a:rPr lang="en-US" dirty="0"/>
              <a:t>that exhibit a need for additional services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based on instructor recommendation </a:t>
            </a:r>
            <a:r>
              <a:rPr lang="en-US" dirty="0"/>
              <a:t>are offered additional access to tutoring</a:t>
            </a:r>
          </a:p>
          <a:p>
            <a:pPr lvl="0"/>
            <a:r>
              <a:rPr lang="en-US" dirty="0"/>
              <a:t>Services for students with specific testing needs or accommodations are coordinated through the Accommodations and Testing Specialist as well as Online Learning</a:t>
            </a:r>
            <a:r>
              <a:rPr lang="en-US" dirty="0" smtClean="0"/>
              <a:t>.</a:t>
            </a:r>
          </a:p>
          <a:p>
            <a:r>
              <a:rPr lang="en-US" dirty="0"/>
              <a:t>Delta Alpha Pi is an academic honor society founded to recognize high-achieving students with disabilities. </a:t>
            </a:r>
            <a:r>
              <a:rPr lang="en-US" dirty="0" smtClean="0"/>
              <a:t>Richland is one of less than 10 in Illinois and has inducted nearly 60 members since 2008.</a:t>
            </a:r>
          </a:p>
          <a:p>
            <a:pPr lvl="1"/>
            <a:endParaRPr lang="en-US" dirty="0" smtClean="0"/>
          </a:p>
        </p:txBody>
      </p:sp>
      <p:pic>
        <p:nvPicPr>
          <p:cNvPr id="7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32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Students with high needs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8278" y="2821111"/>
            <a:ext cx="5634056" cy="2786208"/>
          </a:xfrm>
          <a:prstGeom prst="rect">
            <a:avLst/>
          </a:prstGeom>
        </p:spPr>
      </p:pic>
      <p:pic>
        <p:nvPicPr>
          <p:cNvPr id="5" name="Content Placeholder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5" y="271685"/>
            <a:ext cx="190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43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41469</TotalTime>
  <Words>1679</Words>
  <Application>Microsoft Office PowerPoint</Application>
  <PresentationFormat>Widescreen</PresentationFormat>
  <Paragraphs>323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Century Gothic</vt:lpstr>
      <vt:lpstr>Times New Roman</vt:lpstr>
      <vt:lpstr>Wingdings 3</vt:lpstr>
      <vt:lpstr>Wisp</vt:lpstr>
      <vt:lpstr>Student Profile  Monitoring Report July 2017</vt:lpstr>
      <vt:lpstr>Philosophy of Students </vt:lpstr>
      <vt:lpstr>Student Demographics</vt:lpstr>
      <vt:lpstr>Student Demographics</vt:lpstr>
      <vt:lpstr>Student Demographics</vt:lpstr>
      <vt:lpstr>Student Financial Need</vt:lpstr>
      <vt:lpstr>Students with high needs </vt:lpstr>
      <vt:lpstr>Students with high needs </vt:lpstr>
      <vt:lpstr>Students with high needs </vt:lpstr>
      <vt:lpstr>Students with high needs </vt:lpstr>
      <vt:lpstr>Student Activities Enhancing students’ educational experience through engagement in social, cultural, intellectual, wellness, leadership, service, and governance programs and organizations</vt:lpstr>
      <vt:lpstr>Student Activities Enhancing students’ educational experience through engagement in social, cultural, intellectual, wellness, leadership, service, and governance programs and organizations</vt:lpstr>
      <vt:lpstr>Student Satisfaction </vt:lpstr>
      <vt:lpstr>RCC was my…</vt:lpstr>
      <vt:lpstr>National Comparisons</vt:lpstr>
      <vt:lpstr>AQIP Institutions Comparison</vt:lpstr>
      <vt:lpstr>So far, how has your college experience met your expectations?</vt:lpstr>
      <vt:lpstr>Graduate Survey</vt:lpstr>
      <vt:lpstr>Graduate Survey</vt:lpstr>
      <vt:lpstr>Graduate Survey</vt:lpstr>
      <vt:lpstr>Job Placement/Internships</vt:lpstr>
      <vt:lpstr>Employer Satisfaction </vt:lpstr>
      <vt:lpstr>Final Thoughts</vt:lpstr>
    </vt:vector>
  </TitlesOfParts>
  <Company>Richland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Profile Monitoring Report</dc:title>
  <dc:creator>Marcus Brown</dc:creator>
  <cp:lastModifiedBy>Madonna Brown</cp:lastModifiedBy>
  <cp:revision>63</cp:revision>
  <cp:lastPrinted>2017-06-21T14:44:54Z</cp:lastPrinted>
  <dcterms:created xsi:type="dcterms:W3CDTF">2017-06-05T14:30:43Z</dcterms:created>
  <dcterms:modified xsi:type="dcterms:W3CDTF">2017-07-20T12:43:59Z</dcterms:modified>
</cp:coreProperties>
</file>