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8"/>
  </p:notesMasterIdLst>
  <p:handoutMasterIdLst>
    <p:handoutMasterId r:id="rId19"/>
  </p:handoutMasterIdLst>
  <p:sldIdLst>
    <p:sldId id="265" r:id="rId5"/>
    <p:sldId id="266" r:id="rId6"/>
    <p:sldId id="270" r:id="rId7"/>
    <p:sldId id="277" r:id="rId8"/>
    <p:sldId id="276" r:id="rId9"/>
    <p:sldId id="279" r:id="rId10"/>
    <p:sldId id="280" r:id="rId11"/>
    <p:sldId id="281" r:id="rId12"/>
    <p:sldId id="282" r:id="rId13"/>
    <p:sldId id="283" r:id="rId14"/>
    <p:sldId id="284" r:id="rId15"/>
    <p:sldId id="285"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95" autoAdjust="0"/>
  </p:normalViewPr>
  <p:slideViewPr>
    <p:cSldViewPr snapToGrid="0" showGuides="1">
      <p:cViewPr varScale="1">
        <p:scale>
          <a:sx n="99" d="100"/>
          <a:sy n="99" d="100"/>
        </p:scale>
        <p:origin x="258" y="90"/>
      </p:cViewPr>
      <p:guideLst>
        <p:guide orient="horz" pos="2160"/>
        <p:guide pos="3840"/>
      </p:guideLst>
    </p:cSldViewPr>
  </p:slideViewPr>
  <p:outlineViewPr>
    <p:cViewPr>
      <p:scale>
        <a:sx n="33" d="100"/>
        <a:sy n="33" d="100"/>
      </p:scale>
      <p:origin x="0" y="-5424"/>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Enrollment</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a:noFill/>
            </a:ln>
            <a:effectLst>
              <a:outerShdw blurRad="50800" dist="38100" algn="l" rotWithShape="0">
                <a:prstClr val="black">
                  <a:alpha val="40000"/>
                </a:prstClr>
              </a:outerShdw>
            </a:effectLst>
          </c:spPr>
          <c:invertIfNegative val="0"/>
          <c:cat>
            <c:strRef>
              <c:f>Sheet1!$A$2:$A$4</c:f>
              <c:strCache>
                <c:ptCount val="3"/>
                <c:pt idx="0">
                  <c:v>2017-2018</c:v>
                </c:pt>
                <c:pt idx="1">
                  <c:v>Target</c:v>
                </c:pt>
                <c:pt idx="2">
                  <c:v>Trend</c:v>
                </c:pt>
              </c:strCache>
            </c:strRef>
          </c:cat>
          <c:val>
            <c:numRef>
              <c:f>Sheet1!$B$2:$B$4</c:f>
              <c:numCache>
                <c:formatCode>General</c:formatCode>
                <c:ptCount val="3"/>
                <c:pt idx="0">
                  <c:v>41000</c:v>
                </c:pt>
                <c:pt idx="1">
                  <c:v>41614.999999999993</c:v>
                </c:pt>
                <c:pt idx="2">
                  <c:v>37720</c:v>
                </c:pt>
              </c:numCache>
            </c:numRef>
          </c:val>
          <c:extLst>
            <c:ext xmlns:c16="http://schemas.microsoft.com/office/drawing/2014/chart" uri="{C3380CC4-5D6E-409C-BE32-E72D297353CC}">
              <c16:uniqueId val="{00000000-61E9-4E16-B9E2-483C44C8B2DB}"/>
            </c:ext>
          </c:extLst>
        </c:ser>
        <c:dLbls>
          <c:showLegendKey val="0"/>
          <c:showVal val="0"/>
          <c:showCatName val="0"/>
          <c:showSerName val="0"/>
          <c:showPercent val="0"/>
          <c:showBubbleSize val="0"/>
        </c:dLbls>
        <c:gapWidth val="219"/>
        <c:overlap val="-27"/>
        <c:axId val="-1010564720"/>
        <c:axId val="-1010562000"/>
      </c:barChart>
      <c:catAx>
        <c:axId val="-1010564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10562000"/>
        <c:crosses val="autoZero"/>
        <c:auto val="1"/>
        <c:lblAlgn val="ctr"/>
        <c:lblOffset val="100"/>
        <c:noMultiLvlLbl val="0"/>
      </c:catAx>
      <c:valAx>
        <c:axId val="-10105620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10564720"/>
        <c:crosses val="autoZero"/>
        <c:crossBetween val="between"/>
      </c:valAx>
      <c:spPr>
        <a:solidFill>
          <a:schemeClr val="bg1">
            <a:alpha val="36000"/>
          </a:schemeClr>
        </a:solid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4686298252680241"/>
          <c:y val="0.16345081146623353"/>
          <c:w val="0.85313701747319759"/>
          <c:h val="0.60252920907655672"/>
        </c:manualLayout>
      </c:layout>
      <c:barChart>
        <c:barDir val="col"/>
        <c:grouping val="clustered"/>
        <c:varyColors val="0"/>
        <c:ser>
          <c:idx val="0"/>
          <c:order val="0"/>
          <c:tx>
            <c:strRef>
              <c:f>Sheet1!$B$1</c:f>
              <c:strCache>
                <c:ptCount val="1"/>
                <c:pt idx="0">
                  <c:v>Operating Funding</c:v>
                </c:pt>
              </c:strCache>
            </c:strRef>
          </c:tx>
          <c: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a:effectLst>
              <a:outerShdw blurRad="50800" dist="101600" algn="l" rotWithShape="0">
                <a:prstClr val="black">
                  <a:alpha val="31000"/>
                </a:prstClr>
              </a:outerShdw>
            </a:effectLst>
            <a:scene3d>
              <a:camera prst="orthographicFront"/>
              <a:lightRig rig="threePt" dir="t"/>
            </a:scene3d>
            <a:sp3d/>
          </c:spPr>
          <c:invertIfNegative val="0"/>
          <c:cat>
            <c:strRef>
              <c:f>Sheet1!$A$2:$A$4</c:f>
              <c:strCache>
                <c:ptCount val="3"/>
                <c:pt idx="0">
                  <c:v>Average Monthly Bills</c:v>
                </c:pt>
                <c:pt idx="1">
                  <c:v>Current Fund Balance</c:v>
                </c:pt>
                <c:pt idx="2">
                  <c:v>Target Balance</c:v>
                </c:pt>
              </c:strCache>
            </c:strRef>
          </c:cat>
          <c:val>
            <c:numRef>
              <c:f>Sheet1!$B$2:$B$4</c:f>
              <c:numCache>
                <c:formatCode>General</c:formatCode>
                <c:ptCount val="3"/>
                <c:pt idx="0">
                  <c:v>841000</c:v>
                </c:pt>
                <c:pt idx="1">
                  <c:v>494000</c:v>
                </c:pt>
                <c:pt idx="2">
                  <c:v>2523000</c:v>
                </c:pt>
              </c:numCache>
            </c:numRef>
          </c:val>
          <c:extLst>
            <c:ext xmlns:c16="http://schemas.microsoft.com/office/drawing/2014/chart" uri="{C3380CC4-5D6E-409C-BE32-E72D297353CC}">
              <c16:uniqueId val="{00000000-A583-4FB6-B2EC-AA31AEA11041}"/>
            </c:ext>
          </c:extLst>
        </c:ser>
        <c:dLbls>
          <c:showLegendKey val="0"/>
          <c:showVal val="0"/>
          <c:showCatName val="0"/>
          <c:showSerName val="0"/>
          <c:showPercent val="0"/>
          <c:showBubbleSize val="0"/>
        </c:dLbls>
        <c:gapWidth val="219"/>
        <c:overlap val="-27"/>
        <c:axId val="-1250893072"/>
        <c:axId val="-1250901776"/>
      </c:barChart>
      <c:catAx>
        <c:axId val="-1250893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50901776"/>
        <c:crosses val="autoZero"/>
        <c:auto val="1"/>
        <c:lblAlgn val="ctr"/>
        <c:lblOffset val="100"/>
        <c:noMultiLvlLbl val="0"/>
      </c:catAx>
      <c:valAx>
        <c:axId val="-12509017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50893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6450618996066973E-2"/>
          <c:y val="3.3578161812007186E-2"/>
          <c:w val="0.91804705931373154"/>
          <c:h val="0.68304064112167384"/>
        </c:manualLayout>
      </c:layout>
      <c:lineChart>
        <c:grouping val="standard"/>
        <c:varyColors val="0"/>
        <c:ser>
          <c:idx val="0"/>
          <c:order val="0"/>
          <c:tx>
            <c:strRef>
              <c:f>Sheet1!$B$1</c:f>
              <c:strCache>
                <c:ptCount val="1"/>
                <c:pt idx="0">
                  <c:v>Primary Reserve</c:v>
                </c:pt>
              </c:strCache>
            </c:strRef>
          </c:tx>
          <c:spPr>
            <a:ln w="190500"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Sheet1!$B$2:$B$10</c:f>
              <c:numCache>
                <c:formatCode>0.00</c:formatCode>
                <c:ptCount val="9"/>
                <c:pt idx="0">
                  <c:v>1.2694406720128244</c:v>
                </c:pt>
                <c:pt idx="1">
                  <c:v>1.1457278250531013</c:v>
                </c:pt>
                <c:pt idx="2">
                  <c:v>0.9930250920639645</c:v>
                </c:pt>
                <c:pt idx="3">
                  <c:v>0.97193207411709959</c:v>
                </c:pt>
                <c:pt idx="4">
                  <c:v>1.0413312461171516</c:v>
                </c:pt>
                <c:pt idx="5">
                  <c:v>0.998566523543861</c:v>
                </c:pt>
                <c:pt idx="6">
                  <c:v>1.0277435533007735</c:v>
                </c:pt>
                <c:pt idx="7">
                  <c:v>0.99246328016369856</c:v>
                </c:pt>
                <c:pt idx="8">
                  <c:v>1.0527034443465189</c:v>
                </c:pt>
              </c:numCache>
            </c:numRef>
          </c:val>
          <c:smooth val="0"/>
          <c:extLst>
            <c:ext xmlns:c16="http://schemas.microsoft.com/office/drawing/2014/chart" uri="{C3380CC4-5D6E-409C-BE32-E72D297353CC}">
              <c16:uniqueId val="{00000000-D98E-4197-AE13-717A25DA71B5}"/>
            </c:ext>
          </c:extLst>
        </c:ser>
        <c:ser>
          <c:idx val="1"/>
          <c:order val="1"/>
          <c:tx>
            <c:strRef>
              <c:f>Sheet1!$C$1</c:f>
              <c:strCache>
                <c:ptCount val="1"/>
                <c:pt idx="0">
                  <c:v>Target</c:v>
                </c:pt>
              </c:strCache>
            </c:strRef>
          </c:tx>
          <c:spPr>
            <a:ln w="190500" cap="rnd">
              <a:gradFill>
                <a:gsLst>
                  <a:gs pos="0">
                    <a:schemeClr val="accent1">
                      <a:lumMod val="75000"/>
                    </a:schemeClr>
                  </a:gs>
                  <a:gs pos="51000">
                    <a:schemeClr val="accent1">
                      <a:lumMod val="45000"/>
                      <a:lumOff val="55000"/>
                    </a:schemeClr>
                  </a:gs>
                  <a:gs pos="80000">
                    <a:schemeClr val="accent1">
                      <a:lumMod val="60000"/>
                      <a:lumOff val="40000"/>
                    </a:schemeClr>
                  </a:gs>
                  <a:gs pos="100000">
                    <a:schemeClr val="accent1">
                      <a:lumMod val="30000"/>
                      <a:lumOff val="70000"/>
                    </a:schemeClr>
                  </a:gs>
                </a:gsLst>
                <a:lin ang="5400000" scaled="1"/>
              </a:gradFill>
              <a:round/>
            </a:ln>
            <a:effectLst>
              <a:outerShdw blurRad="50800" dist="38100" dir="10800000" algn="r" rotWithShape="0">
                <a:prstClr val="black">
                  <a:alpha val="40000"/>
                </a:prstClr>
              </a:outerShdw>
            </a:effectLst>
          </c:spPr>
          <c:marker>
            <c:symbol val="none"/>
          </c:marker>
          <c:cat>
            <c:numRef>
              <c:f>Sheet1!$A$2:$A$10</c:f>
              <c:numCache>
                <c:formatCode>General</c:formatCode>
                <c:ptCount val="9"/>
                <c:pt idx="0">
                  <c:v>2009</c:v>
                </c:pt>
                <c:pt idx="1">
                  <c:v>2010</c:v>
                </c:pt>
                <c:pt idx="2">
                  <c:v>2011</c:v>
                </c:pt>
                <c:pt idx="3">
                  <c:v>2012</c:v>
                </c:pt>
                <c:pt idx="4">
                  <c:v>2013</c:v>
                </c:pt>
                <c:pt idx="5">
                  <c:v>2014</c:v>
                </c:pt>
                <c:pt idx="6">
                  <c:v>2015</c:v>
                </c:pt>
                <c:pt idx="7">
                  <c:v>2016</c:v>
                </c:pt>
                <c:pt idx="8">
                  <c:v>2017</c:v>
                </c:pt>
              </c:numCache>
            </c:numRef>
          </c:cat>
          <c:val>
            <c:numRef>
              <c:f>Sheet1!$C$2:$C$10</c:f>
              <c:numCache>
                <c:formatCode>General</c:formatCode>
                <c:ptCount val="9"/>
                <c:pt idx="0">
                  <c:v>1.25</c:v>
                </c:pt>
                <c:pt idx="1">
                  <c:v>1.25</c:v>
                </c:pt>
                <c:pt idx="2">
                  <c:v>1.25</c:v>
                </c:pt>
                <c:pt idx="3">
                  <c:v>1.25</c:v>
                </c:pt>
                <c:pt idx="4">
                  <c:v>1.25</c:v>
                </c:pt>
                <c:pt idx="5">
                  <c:v>1.25</c:v>
                </c:pt>
                <c:pt idx="6">
                  <c:v>1.25</c:v>
                </c:pt>
                <c:pt idx="7">
                  <c:v>1.25</c:v>
                </c:pt>
                <c:pt idx="8">
                  <c:v>1.25</c:v>
                </c:pt>
              </c:numCache>
            </c:numRef>
          </c:val>
          <c:smooth val="0"/>
          <c:extLst>
            <c:ext xmlns:c16="http://schemas.microsoft.com/office/drawing/2014/chart" uri="{C3380CC4-5D6E-409C-BE32-E72D297353CC}">
              <c16:uniqueId val="{00000003-D98E-4197-AE13-717A25DA71B5}"/>
            </c:ext>
          </c:extLst>
        </c:ser>
        <c:dLbls>
          <c:showLegendKey val="0"/>
          <c:showVal val="0"/>
          <c:showCatName val="0"/>
          <c:showSerName val="0"/>
          <c:showPercent val="0"/>
          <c:showBubbleSize val="0"/>
        </c:dLbls>
        <c:smooth val="0"/>
        <c:axId val="1606768511"/>
        <c:axId val="1606766015"/>
      </c:lineChart>
      <c:catAx>
        <c:axId val="16067685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606766015"/>
        <c:crosses val="autoZero"/>
        <c:auto val="1"/>
        <c:lblAlgn val="ctr"/>
        <c:lblOffset val="100"/>
        <c:noMultiLvlLbl val="0"/>
      </c:catAx>
      <c:valAx>
        <c:axId val="1606766015"/>
        <c:scaling>
          <c:orientation val="minMax"/>
          <c:min val="0.8"/>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067685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Total General Funds</c:v>
                </c:pt>
              </c:strCache>
            </c:strRef>
          </c:tx>
          <c:spPr>
            <a:solidFill>
              <a:schemeClr val="accent1"/>
            </a:solidFill>
            <a:ln>
              <a:noFill/>
            </a:ln>
            <a:effectLst/>
          </c:spPr>
          <c:invertIfNegative val="0"/>
          <c:cat>
            <c:strRef>
              <c:f>Sheet1!$A$2:$A$6</c:f>
              <c:strCache>
                <c:ptCount val="5"/>
                <c:pt idx="0">
                  <c:v>2015 Actual</c:v>
                </c:pt>
                <c:pt idx="1">
                  <c:v>2016 Acutal</c:v>
                </c:pt>
                <c:pt idx="2">
                  <c:v>2017 Actual</c:v>
                </c:pt>
                <c:pt idx="3">
                  <c:v>2018 Budget</c:v>
                </c:pt>
                <c:pt idx="4">
                  <c:v>2019 Budget</c:v>
                </c:pt>
              </c:strCache>
            </c:strRef>
          </c:cat>
          <c:val>
            <c:numRef>
              <c:f>Sheet1!$B$2:$B$6</c:f>
              <c:numCache>
                <c:formatCode>#,##0</c:formatCode>
                <c:ptCount val="5"/>
                <c:pt idx="0">
                  <c:v>17095652</c:v>
                </c:pt>
                <c:pt idx="1">
                  <c:v>16929355</c:v>
                </c:pt>
                <c:pt idx="2">
                  <c:v>16427893</c:v>
                </c:pt>
                <c:pt idx="3">
                  <c:v>15471700</c:v>
                </c:pt>
                <c:pt idx="4">
                  <c:v>15176904</c:v>
                </c:pt>
              </c:numCache>
            </c:numRef>
          </c:val>
          <c:extLst>
            <c:ext xmlns:c16="http://schemas.microsoft.com/office/drawing/2014/chart" uri="{C3380CC4-5D6E-409C-BE32-E72D297353CC}">
              <c16:uniqueId val="{00000000-8CA8-4E04-B1FF-DD3A855CFC51}"/>
            </c:ext>
          </c:extLst>
        </c:ser>
        <c:dLbls>
          <c:showLegendKey val="0"/>
          <c:showVal val="0"/>
          <c:showCatName val="0"/>
          <c:showSerName val="0"/>
          <c:showPercent val="0"/>
          <c:showBubbleSize val="0"/>
        </c:dLbls>
        <c:gapWidth val="219"/>
        <c:overlap val="-27"/>
        <c:axId val="365233680"/>
        <c:axId val="365240568"/>
      </c:barChart>
      <c:catAx>
        <c:axId val="365233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5240568"/>
        <c:crosses val="autoZero"/>
        <c:auto val="1"/>
        <c:lblAlgn val="ctr"/>
        <c:lblOffset val="100"/>
        <c:noMultiLvlLbl val="0"/>
      </c:catAx>
      <c:valAx>
        <c:axId val="3652405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5233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Salaries</c:v>
                </c:pt>
              </c:strCache>
            </c:strRef>
          </c:tx>
          <c:invertIfNegative val="0"/>
          <c:dLbls>
            <c:dLbl>
              <c:idx val="0"/>
              <c:layout>
                <c:manualLayout>
                  <c:x val="0"/>
                  <c:y val="-1.1101209665376415E-1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7-CB70-40DC-8783-696DE7B37779}"/>
                </c:ext>
              </c:extLst>
            </c:dLbl>
            <c:dLbl>
              <c:idx val="1"/>
              <c:layout>
                <c:manualLayout>
                  <c:x val="7.6697018152795194E-3"/>
                  <c:y val="-9.688440355634419E-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C-CB70-40DC-8783-696DE7B37779}"/>
                </c:ext>
              </c:extLst>
            </c:dLbl>
            <c:spPr>
              <a:noFill/>
              <a:ln>
                <a:noFill/>
              </a:ln>
              <a:effectLst/>
            </c:spPr>
            <c:txPr>
              <a:bodyPr wrap="square" lIns="38100" tIns="19050" rIns="38100" bIns="19050" anchor="ctr">
                <a:spAutoFit/>
              </a:bodyPr>
              <a:lstStyle/>
              <a:p>
                <a:pPr>
                  <a:defRPr sz="1500"/>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0"/>
              </c:ext>
            </c:extLst>
          </c:dLbls>
          <c:cat>
            <c:strRef>
              <c:f>Sheet1!$A$2:$A$6</c:f>
              <c:strCache>
                <c:ptCount val="5"/>
                <c:pt idx="0">
                  <c:v>Peer Avg</c:v>
                </c:pt>
                <c:pt idx="1">
                  <c:v>2016</c:v>
                </c:pt>
                <c:pt idx="2">
                  <c:v>2017</c:v>
                </c:pt>
                <c:pt idx="3">
                  <c:v>2018</c:v>
                </c:pt>
                <c:pt idx="4">
                  <c:v>2019</c:v>
                </c:pt>
              </c:strCache>
            </c:strRef>
          </c:cat>
          <c:val>
            <c:numRef>
              <c:f>Sheet1!$B$2:$B$6</c:f>
              <c:numCache>
                <c:formatCode>0.00%</c:formatCode>
                <c:ptCount val="5"/>
                <c:pt idx="0">
                  <c:v>0.60376920102782916</c:v>
                </c:pt>
                <c:pt idx="1">
                  <c:v>0.64134884090000344</c:v>
                </c:pt>
                <c:pt idx="2">
                  <c:v>0.65500000000000003</c:v>
                </c:pt>
                <c:pt idx="3">
                  <c:v>0.626</c:v>
                </c:pt>
                <c:pt idx="4">
                  <c:v>0.62841597996534737</c:v>
                </c:pt>
              </c:numCache>
            </c:numRef>
          </c:val>
          <c:extLst>
            <c:ext xmlns:c16="http://schemas.microsoft.com/office/drawing/2014/chart" uri="{C3380CC4-5D6E-409C-BE32-E72D297353CC}">
              <c16:uniqueId val="{00000000-CB70-40DC-8783-696DE7B37779}"/>
            </c:ext>
          </c:extLst>
        </c:ser>
        <c:ser>
          <c:idx val="1"/>
          <c:order val="1"/>
          <c:tx>
            <c:strRef>
              <c:f>Sheet1!$C$1</c:f>
              <c:strCache>
                <c:ptCount val="1"/>
                <c:pt idx="0">
                  <c:v>Benefits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Peer Avg</c:v>
                </c:pt>
                <c:pt idx="1">
                  <c:v>2016</c:v>
                </c:pt>
                <c:pt idx="2">
                  <c:v>2017</c:v>
                </c:pt>
                <c:pt idx="3">
                  <c:v>2018</c:v>
                </c:pt>
                <c:pt idx="4">
                  <c:v>2019</c:v>
                </c:pt>
              </c:strCache>
            </c:strRef>
          </c:cat>
          <c:val>
            <c:numRef>
              <c:f>Sheet1!$C$2:$C$6</c:f>
              <c:numCache>
                <c:formatCode>0.00%</c:formatCode>
                <c:ptCount val="5"/>
                <c:pt idx="0">
                  <c:v>0.10708144348446751</c:v>
                </c:pt>
                <c:pt idx="1">
                  <c:v>0.13631336720811743</c:v>
                </c:pt>
                <c:pt idx="2">
                  <c:v>0.13700000000000001</c:v>
                </c:pt>
                <c:pt idx="3">
                  <c:v>0.128</c:v>
                </c:pt>
                <c:pt idx="4">
                  <c:v>0.1277573476118713</c:v>
                </c:pt>
              </c:numCache>
            </c:numRef>
          </c:val>
          <c:extLst>
            <c:ext xmlns:c16="http://schemas.microsoft.com/office/drawing/2014/chart" uri="{C3380CC4-5D6E-409C-BE32-E72D297353CC}">
              <c16:uniqueId val="{00000001-CB70-40DC-8783-696DE7B37779}"/>
            </c:ext>
          </c:extLst>
        </c:ser>
        <c:dLbls>
          <c:showLegendKey val="0"/>
          <c:showVal val="1"/>
          <c:showCatName val="0"/>
          <c:showSerName val="0"/>
          <c:showPercent val="0"/>
          <c:showBubbleSize val="0"/>
        </c:dLbls>
        <c:gapWidth val="124"/>
        <c:overlap val="100"/>
        <c:axId val="37447552"/>
        <c:axId val="37449088"/>
      </c:barChart>
      <c:catAx>
        <c:axId val="37447552"/>
        <c:scaling>
          <c:orientation val="minMax"/>
        </c:scaling>
        <c:delete val="0"/>
        <c:axPos val="b"/>
        <c:numFmt formatCode="0.00" sourceLinked="0"/>
        <c:majorTickMark val="out"/>
        <c:minorTickMark val="none"/>
        <c:tickLblPos val="nextTo"/>
        <c:crossAx val="37449088"/>
        <c:crosses val="autoZero"/>
        <c:auto val="1"/>
        <c:lblAlgn val="ctr"/>
        <c:lblOffset val="100"/>
        <c:noMultiLvlLbl val="0"/>
      </c:catAx>
      <c:valAx>
        <c:axId val="37449088"/>
        <c:scaling>
          <c:orientation val="minMax"/>
        </c:scaling>
        <c:delete val="0"/>
        <c:axPos val="l"/>
        <c:majorGridlines/>
        <c:numFmt formatCode="0.00%" sourceLinked="1"/>
        <c:majorTickMark val="out"/>
        <c:minorTickMark val="none"/>
        <c:tickLblPos val="nextTo"/>
        <c:crossAx val="374475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5/16/2018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5/16/2018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7</a:t>
            </a:fld>
            <a:endParaRPr lang="en-US"/>
          </a:p>
        </p:txBody>
      </p:sp>
    </p:spTree>
    <p:extLst>
      <p:ext uri="{BB962C8B-B14F-4D97-AF65-F5344CB8AC3E}">
        <p14:creationId xmlns:p14="http://schemas.microsoft.com/office/powerpoint/2010/main" val="129066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5B9813-282E-490D-821E-39423B376677}" type="slidenum">
              <a:rPr lang="en-US" smtClean="0"/>
              <a:t>13</a:t>
            </a:fld>
            <a:endParaRPr lang="en-US"/>
          </a:p>
        </p:txBody>
      </p:sp>
    </p:spTree>
    <p:extLst>
      <p:ext uri="{BB962C8B-B14F-4D97-AF65-F5344CB8AC3E}">
        <p14:creationId xmlns:p14="http://schemas.microsoft.com/office/powerpoint/2010/main" val="153415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5/16/2018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t>5/16/2018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t>5/16/2018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5/16/2018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5/16/2018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1658" y="1709738"/>
            <a:ext cx="10105791" cy="2862262"/>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t>5/16/2018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EAB7D7-3608-4730-B2E2-670834DF882C}" type="datetimeFigureOut">
              <a:rPr lang="en-US" smtClean="0"/>
              <a:t>5/16/2018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24100" y="274638"/>
            <a:ext cx="9023350" cy="1143000"/>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EAB7D7-3608-4730-B2E2-670834DF882C}" type="datetimeFigureOut">
              <a:rPr lang="en-US" smtClean="0"/>
              <a:t>5/16/2018</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EAB7D7-3608-4730-B2E2-670834DF882C}" type="datetimeFigureOut">
              <a:rPr lang="en-US" smtClean="0"/>
              <a:t>5/16/2018</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5/16/2018</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5/16/2018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5/16/2018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EAB7D7-3608-4730-B2E2-670834DF882C}" type="datetimeFigureOut">
              <a:rPr lang="en-US" smtClean="0"/>
              <a:pPr/>
              <a:t>5/16/2018</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B7BAC7-FE87-40F6-AA24-4F4685D1B022}" type="slidenum">
              <a:rPr lang="en-US" smtClean="0"/>
              <a:pPr/>
              <a:t>‹#›</a:t>
            </a:fld>
            <a:endParaRPr lang="en-US"/>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Richland Community College </a:t>
            </a:r>
            <a:br>
              <a:rPr lang="en-US" dirty="0" smtClean="0"/>
            </a:br>
            <a:r>
              <a:rPr lang="en-US" sz="4400" dirty="0" smtClean="0"/>
              <a:t>Budget Monitoring</a:t>
            </a:r>
            <a:r>
              <a:rPr lang="en-US" sz="4400" baseline="0" dirty="0" smtClean="0"/>
              <a:t> Report</a:t>
            </a:r>
            <a:endParaRPr lang="en-US" sz="4400" dirty="0"/>
          </a:p>
        </p:txBody>
      </p:sp>
      <p:sp>
        <p:nvSpPr>
          <p:cNvPr id="3" name="Subtitle 2"/>
          <p:cNvSpPr>
            <a:spLocks noGrp="1"/>
          </p:cNvSpPr>
          <p:nvPr>
            <p:ph type="subTitle" idx="1"/>
          </p:nvPr>
        </p:nvSpPr>
        <p:spPr/>
        <p:txBody>
          <a:bodyPr/>
          <a:lstStyle/>
          <a:p>
            <a:r>
              <a:rPr lang="en-US" dirty="0" smtClean="0"/>
              <a:t>May</a:t>
            </a:r>
            <a:r>
              <a:rPr lang="en-US" baseline="0" dirty="0" smtClean="0"/>
              <a:t> 2018</a:t>
            </a:r>
            <a:endParaRPr lang="en-US" dirty="0" smtClean="0"/>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19 Budget Highlights</a:t>
            </a:r>
            <a:endParaRPr lang="en-US" dirty="0"/>
          </a:p>
        </p:txBody>
      </p:sp>
      <p:sp>
        <p:nvSpPr>
          <p:cNvPr id="3" name="Content Placeholder 2"/>
          <p:cNvSpPr>
            <a:spLocks noGrp="1"/>
          </p:cNvSpPr>
          <p:nvPr>
            <p:ph idx="1"/>
          </p:nvPr>
        </p:nvSpPr>
        <p:spPr>
          <a:xfrm>
            <a:off x="1347537" y="1825625"/>
            <a:ext cx="10006263" cy="4584800"/>
          </a:xfrm>
        </p:spPr>
        <p:txBody>
          <a:bodyPr>
            <a:normAutofit/>
          </a:bodyPr>
          <a:lstStyle/>
          <a:p>
            <a:r>
              <a:rPr lang="en-US" dirty="0" smtClean="0"/>
              <a:t>State</a:t>
            </a:r>
            <a:r>
              <a:rPr lang="en-US" baseline="0" dirty="0" smtClean="0"/>
              <a:t> Revenues to be included for Contingency and Fund</a:t>
            </a:r>
            <a:r>
              <a:rPr lang="en-US" dirty="0" smtClean="0"/>
              <a:t> </a:t>
            </a:r>
            <a:r>
              <a:rPr lang="en-US" dirty="0"/>
              <a:t>Balance </a:t>
            </a:r>
            <a:r>
              <a:rPr lang="en-US" dirty="0" smtClean="0"/>
              <a:t>only when </a:t>
            </a:r>
            <a:r>
              <a:rPr lang="en-US" dirty="0"/>
              <a:t>received.</a:t>
            </a:r>
            <a:endParaRPr lang="en-US" baseline="0" dirty="0" smtClean="0"/>
          </a:p>
          <a:p>
            <a:r>
              <a:rPr lang="en-US" baseline="0" dirty="0" smtClean="0"/>
              <a:t>No tuition rate increase – Tuition revenue reduced by 5% ($292,010)</a:t>
            </a:r>
          </a:p>
          <a:p>
            <a:r>
              <a:rPr lang="en-US" baseline="0" dirty="0" smtClean="0"/>
              <a:t>Tax Revenue – Less than 1% additional revenue</a:t>
            </a:r>
          </a:p>
          <a:p>
            <a:r>
              <a:rPr lang="en-US" baseline="0" dirty="0" smtClean="0"/>
              <a:t>Staffing:</a:t>
            </a:r>
          </a:p>
          <a:p>
            <a:pPr lvl="1"/>
            <a:r>
              <a:rPr lang="en-US" dirty="0" smtClean="0"/>
              <a:t>Replacement Positions</a:t>
            </a:r>
            <a:r>
              <a:rPr lang="en-US" baseline="0" dirty="0" smtClean="0"/>
              <a:t> – VP Student Success, Dean Liberal Arts, open positions in </a:t>
            </a:r>
            <a:r>
              <a:rPr lang="en-US" dirty="0"/>
              <a:t>Student </a:t>
            </a:r>
            <a:r>
              <a:rPr lang="en-US" dirty="0" smtClean="0"/>
              <a:t>Success, Financial </a:t>
            </a:r>
            <a:r>
              <a:rPr lang="en-US" dirty="0"/>
              <a:t>Aid Assistant Director </a:t>
            </a:r>
            <a:endParaRPr lang="en-US" dirty="0" smtClean="0"/>
          </a:p>
          <a:p>
            <a:pPr lvl="1"/>
            <a:r>
              <a:rPr lang="en-US" dirty="0" smtClean="0"/>
              <a:t>New Positions – Ag Program Director, Medical</a:t>
            </a:r>
            <a:r>
              <a:rPr lang="en-US" baseline="0" dirty="0" smtClean="0"/>
              <a:t> Assistant Program Director, Institutional Research</a:t>
            </a:r>
          </a:p>
        </p:txBody>
      </p:sp>
    </p:spTree>
    <p:extLst>
      <p:ext uri="{BB962C8B-B14F-4D97-AF65-F5344CB8AC3E}">
        <p14:creationId xmlns:p14="http://schemas.microsoft.com/office/powerpoint/2010/main" val="300041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FY19 Budget Highlights</a:t>
            </a:r>
            <a:endParaRPr lang="en-US" dirty="0"/>
          </a:p>
        </p:txBody>
      </p:sp>
      <p:sp>
        <p:nvSpPr>
          <p:cNvPr id="3" name="Content Placeholder 2"/>
          <p:cNvSpPr>
            <a:spLocks noGrp="1"/>
          </p:cNvSpPr>
          <p:nvPr>
            <p:ph idx="1"/>
          </p:nvPr>
        </p:nvSpPr>
        <p:spPr/>
        <p:txBody>
          <a:bodyPr/>
          <a:lstStyle/>
          <a:p>
            <a:r>
              <a:rPr lang="en-US" dirty="0" smtClean="0"/>
              <a:t>Cost of Benefits budgeted a 5% mid-year increase</a:t>
            </a:r>
          </a:p>
          <a:p>
            <a:pPr lvl="1"/>
            <a:r>
              <a:rPr lang="en-US" dirty="0" smtClean="0"/>
              <a:t>Still $221,659 below last year’s budget</a:t>
            </a:r>
          </a:p>
          <a:p>
            <a:r>
              <a:rPr lang="en-US" dirty="0" smtClean="0"/>
              <a:t>Supplies kept</a:t>
            </a:r>
            <a:r>
              <a:rPr lang="en-US" baseline="0" dirty="0" smtClean="0"/>
              <a:t> a minimal operating levels</a:t>
            </a:r>
          </a:p>
          <a:p>
            <a:r>
              <a:rPr lang="en-US" baseline="0" dirty="0" smtClean="0"/>
              <a:t>Equipment Budgeted with FY18 State funding surplus at $275,000</a:t>
            </a:r>
          </a:p>
          <a:p>
            <a:r>
              <a:rPr lang="en-US" baseline="0" dirty="0" smtClean="0"/>
              <a:t>Support to Project Read increased to $35,000</a:t>
            </a:r>
          </a:p>
          <a:p>
            <a:r>
              <a:rPr lang="en-US" baseline="0" dirty="0" smtClean="0"/>
              <a:t>Student Success Management Software allocation</a:t>
            </a:r>
          </a:p>
          <a:p>
            <a:endParaRPr lang="en-US" baseline="0" dirty="0" smtClean="0"/>
          </a:p>
        </p:txBody>
      </p:sp>
    </p:spTree>
    <p:extLst>
      <p:ext uri="{BB962C8B-B14F-4D97-AF65-F5344CB8AC3E}">
        <p14:creationId xmlns:p14="http://schemas.microsoft.com/office/powerpoint/2010/main" val="445298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Year General Fund Comparison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98062201"/>
              </p:ext>
            </p:extLst>
          </p:nvPr>
        </p:nvGraphicFramePr>
        <p:xfrm>
          <a:off x="1562100" y="1825625"/>
          <a:ext cx="9791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2963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01558"/>
            <a:ext cx="10018713" cy="807395"/>
          </a:xfrm>
        </p:spPr>
        <p:txBody>
          <a:bodyPr>
            <a:normAutofit/>
          </a:bodyPr>
          <a:lstStyle/>
          <a:p>
            <a:r>
              <a:rPr lang="en-US" sz="3200" dirty="0" smtClean="0"/>
              <a:t>Re-Balance Salaries </a:t>
            </a:r>
            <a:r>
              <a:rPr lang="en-US" sz="3200" dirty="0"/>
              <a:t>and Benefits</a:t>
            </a:r>
            <a:endParaRPr lang="en-US" sz="3100" dirty="0"/>
          </a:p>
        </p:txBody>
      </p:sp>
      <p:graphicFrame>
        <p:nvGraphicFramePr>
          <p:cNvPr id="13" name="Content Placeholder 12"/>
          <p:cNvGraphicFramePr>
            <a:graphicFrameLocks noGrp="1"/>
          </p:cNvGraphicFramePr>
          <p:nvPr>
            <p:ph idx="1"/>
            <p:extLst/>
          </p:nvPr>
        </p:nvGraphicFramePr>
        <p:xfrm>
          <a:off x="407469" y="1515786"/>
          <a:ext cx="10160890" cy="5029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3550861842"/>
              </p:ext>
            </p:extLst>
          </p:nvPr>
        </p:nvGraphicFramePr>
        <p:xfrm>
          <a:off x="2200174" y="1301453"/>
          <a:ext cx="8279331" cy="52433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4605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Budget Monitoring</a:t>
            </a:r>
            <a:r>
              <a:rPr lang="en-US" baseline="0" dirty="0" smtClean="0"/>
              <a:t> Report </a:t>
            </a:r>
            <a:endParaRPr lang="en-US" dirty="0"/>
          </a:p>
        </p:txBody>
      </p:sp>
      <p:sp>
        <p:nvSpPr>
          <p:cNvPr id="14" name="Content Placeholder 13"/>
          <p:cNvSpPr>
            <a:spLocks noGrp="1"/>
          </p:cNvSpPr>
          <p:nvPr>
            <p:ph idx="1"/>
          </p:nvPr>
        </p:nvSpPr>
        <p:spPr>
          <a:xfrm>
            <a:off x="1116531" y="1395662"/>
            <a:ext cx="10568538" cy="5313145"/>
          </a:xfrm>
        </p:spPr>
        <p:txBody>
          <a:bodyPr>
            <a:normAutofit/>
          </a:bodyPr>
          <a:lstStyle/>
          <a:p>
            <a:pPr lvl="0"/>
            <a:r>
              <a:rPr lang="en-US" dirty="0" smtClean="0"/>
              <a:t>Second year</a:t>
            </a:r>
            <a:r>
              <a:rPr lang="en-US" baseline="0" dirty="0" smtClean="0"/>
              <a:t> with Zero Based </a:t>
            </a:r>
            <a:r>
              <a:rPr lang="en-US" dirty="0" smtClean="0"/>
              <a:t>B</a:t>
            </a:r>
            <a:r>
              <a:rPr lang="en-US" baseline="0" dirty="0" smtClean="0"/>
              <a:t>udgeting process</a:t>
            </a:r>
          </a:p>
          <a:p>
            <a:pPr lvl="1" rtl="0" eaLnBrk="1" latinLnBrk="0" hangingPunct="1"/>
            <a:r>
              <a:rPr lang="en-US" sz="2400" b="1" kern="1200" baseline="0" dirty="0" smtClean="0">
                <a:solidFill>
                  <a:schemeClr val="tx1"/>
                </a:solidFill>
                <a:effectLst/>
                <a:latin typeface="+mn-lt"/>
                <a:ea typeface="+mn-ea"/>
                <a:cs typeface="+mn-cs"/>
              </a:rPr>
              <a:t>Purpose - </a:t>
            </a:r>
            <a:r>
              <a:rPr lang="en-US" sz="2400" kern="1200" baseline="0" dirty="0" smtClean="0">
                <a:solidFill>
                  <a:schemeClr val="tx1"/>
                </a:solidFill>
                <a:effectLst/>
                <a:latin typeface="+mn-lt"/>
                <a:ea typeface="+mn-ea"/>
                <a:cs typeface="+mn-cs"/>
              </a:rPr>
              <a:t>To provide administration with information, ideas, and feedback from all perspectives of the college in an effort to achieve the College's strategic priorities.  ZBB enables the administration to make decisions about the most efficient and effective ways to achieve these priorities with the resources available. </a:t>
            </a:r>
          </a:p>
          <a:p>
            <a:pPr lvl="1" rtl="0" eaLnBrk="1" latinLnBrk="0" hangingPunct="1"/>
            <a:r>
              <a:rPr lang="en-US" sz="2400" b="1" kern="1200" baseline="0" dirty="0" smtClean="0">
                <a:solidFill>
                  <a:schemeClr val="tx1"/>
                </a:solidFill>
                <a:effectLst/>
                <a:latin typeface="+mn-lt"/>
                <a:ea typeface="+mn-ea"/>
                <a:cs typeface="+mn-cs"/>
              </a:rPr>
              <a:t>Membership </a:t>
            </a:r>
            <a:r>
              <a:rPr lang="en-US" sz="2400" kern="1200" baseline="0" dirty="0" smtClean="0">
                <a:solidFill>
                  <a:schemeClr val="tx1"/>
                </a:solidFill>
                <a:effectLst/>
                <a:latin typeface="+mn-lt"/>
                <a:ea typeface="+mn-ea"/>
                <a:cs typeface="+mn-cs"/>
              </a:rPr>
              <a:t>- Professional, Classified, Faculty</a:t>
            </a:r>
            <a:r>
              <a:rPr lang="en-US" sz="2400" kern="1200" dirty="0" smtClean="0">
                <a:solidFill>
                  <a:schemeClr val="tx1"/>
                </a:solidFill>
                <a:effectLst/>
                <a:latin typeface="+mn-lt"/>
                <a:ea typeface="+mn-ea"/>
                <a:cs typeface="+mn-cs"/>
              </a:rPr>
              <a:t> and</a:t>
            </a:r>
            <a:r>
              <a:rPr lang="en-US" sz="2400" kern="1200" baseline="0" dirty="0" smtClean="0">
                <a:solidFill>
                  <a:schemeClr val="tx1"/>
                </a:solidFill>
                <a:effectLst/>
                <a:latin typeface="+mn-lt"/>
                <a:ea typeface="+mn-ea"/>
                <a:cs typeface="+mn-cs"/>
              </a:rPr>
              <a:t> Administration</a:t>
            </a:r>
            <a:endParaRPr lang="en-US" dirty="0" smtClean="0">
              <a:effectLst/>
            </a:endParaRPr>
          </a:p>
          <a:p>
            <a:pPr lvl="1" rtl="0" eaLnBrk="1" latinLnBrk="0" hangingPunct="1"/>
            <a:r>
              <a:rPr lang="en-US" sz="2400" b="1" kern="1200" baseline="0" dirty="0" smtClean="0">
                <a:solidFill>
                  <a:schemeClr val="tx1"/>
                </a:solidFill>
                <a:effectLst/>
                <a:latin typeface="+mn-lt"/>
                <a:ea typeface="+mn-ea"/>
                <a:cs typeface="+mn-cs"/>
              </a:rPr>
              <a:t>Timeline </a:t>
            </a:r>
            <a:r>
              <a:rPr lang="en-US" sz="2400" kern="1200" baseline="0" dirty="0" smtClean="0">
                <a:solidFill>
                  <a:schemeClr val="tx1"/>
                </a:solidFill>
                <a:effectLst/>
                <a:latin typeface="+mn-lt"/>
                <a:ea typeface="+mn-ea"/>
                <a:cs typeface="+mn-cs"/>
              </a:rPr>
              <a:t>- Approximately 2 ½ months</a:t>
            </a:r>
            <a:endParaRPr lang="en-US" dirty="0" smtClean="0">
              <a:effectLst/>
            </a:endParaRPr>
          </a:p>
          <a:p>
            <a:pPr lvl="1" rtl="0" eaLnBrk="1" latinLnBrk="0" hangingPunct="1"/>
            <a:r>
              <a:rPr lang="en-US" sz="2400" b="1" kern="1200" baseline="0" dirty="0" smtClean="0">
                <a:solidFill>
                  <a:schemeClr val="tx1"/>
                </a:solidFill>
                <a:effectLst/>
                <a:latin typeface="+mn-lt"/>
                <a:ea typeface="+mn-ea"/>
                <a:cs typeface="+mn-cs"/>
              </a:rPr>
              <a:t>Categories</a:t>
            </a:r>
            <a:r>
              <a:rPr lang="en-US" sz="2400" kern="1200" baseline="0" dirty="0" smtClean="0">
                <a:solidFill>
                  <a:schemeClr val="tx1"/>
                </a:solidFill>
                <a:effectLst/>
                <a:latin typeface="+mn-lt"/>
                <a:ea typeface="+mn-ea"/>
                <a:cs typeface="+mn-cs"/>
              </a:rPr>
              <a:t> -</a:t>
            </a:r>
            <a:endParaRPr lang="en-US" dirty="0" smtClean="0">
              <a:effectLst/>
            </a:endParaRPr>
          </a:p>
          <a:p>
            <a:pPr lvl="2" rtl="0" eaLnBrk="1" latinLnBrk="0" hangingPunct="1"/>
            <a:r>
              <a:rPr lang="en-US" sz="2000" kern="1200" baseline="0" dirty="0" smtClean="0">
                <a:solidFill>
                  <a:schemeClr val="tx1"/>
                </a:solidFill>
                <a:effectLst/>
                <a:latin typeface="+mn-lt"/>
                <a:ea typeface="+mn-ea"/>
                <a:cs typeface="+mn-cs"/>
              </a:rPr>
              <a:t>Cost Savings</a:t>
            </a:r>
            <a:endParaRPr lang="en-US" dirty="0" smtClean="0">
              <a:effectLst/>
            </a:endParaRPr>
          </a:p>
          <a:p>
            <a:pPr lvl="2" rtl="0" eaLnBrk="1" latinLnBrk="0" hangingPunct="1"/>
            <a:r>
              <a:rPr lang="en-US" sz="2000" kern="1200" baseline="0" dirty="0" smtClean="0">
                <a:solidFill>
                  <a:schemeClr val="tx1"/>
                </a:solidFill>
                <a:effectLst/>
                <a:latin typeface="+mn-lt"/>
                <a:ea typeface="+mn-ea"/>
                <a:cs typeface="+mn-cs"/>
              </a:rPr>
              <a:t>Improved Efficiency</a:t>
            </a:r>
            <a:endParaRPr lang="en-US" dirty="0" smtClean="0">
              <a:effectLst/>
            </a:endParaRPr>
          </a:p>
          <a:p>
            <a:pPr lvl="2" rtl="0" eaLnBrk="1" latinLnBrk="0" hangingPunct="1"/>
            <a:r>
              <a:rPr lang="en-US" sz="2000" kern="1200" baseline="0" dirty="0" smtClean="0">
                <a:solidFill>
                  <a:schemeClr val="tx1"/>
                </a:solidFill>
                <a:effectLst/>
                <a:latin typeface="+mn-lt"/>
                <a:ea typeface="+mn-ea"/>
                <a:cs typeface="+mn-cs"/>
              </a:rPr>
              <a:t>Increased Revenue</a:t>
            </a:r>
          </a:p>
        </p:txBody>
      </p:sp>
    </p:spTree>
    <p:extLst>
      <p:ext uri="{BB962C8B-B14F-4D97-AF65-F5344CB8AC3E}">
        <p14:creationId xmlns:p14="http://schemas.microsoft.com/office/powerpoint/2010/main" val="236493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r>
              <a:rPr lang="en-US" baseline="0" dirty="0" smtClean="0"/>
              <a:t> Monitoring Report</a:t>
            </a:r>
            <a:endParaRPr lang="en-US" dirty="0"/>
          </a:p>
        </p:txBody>
      </p:sp>
      <p:sp>
        <p:nvSpPr>
          <p:cNvPr id="3" name="Content Placeholder 2"/>
          <p:cNvSpPr>
            <a:spLocks noGrp="1"/>
          </p:cNvSpPr>
          <p:nvPr>
            <p:ph idx="1"/>
          </p:nvPr>
        </p:nvSpPr>
        <p:spPr/>
        <p:txBody>
          <a:bodyPr/>
          <a:lstStyle/>
          <a:p>
            <a:pPr rtl="0" eaLnBrk="1" latinLnBrk="0" hangingPunct="1"/>
            <a:r>
              <a:rPr lang="en-US" sz="2800" kern="1200" dirty="0" smtClean="0">
                <a:solidFill>
                  <a:schemeClr val="tx1"/>
                </a:solidFill>
                <a:effectLst/>
                <a:latin typeface="+mn-lt"/>
                <a:ea typeface="+mn-ea"/>
                <a:cs typeface="+mn-cs"/>
              </a:rPr>
              <a:t> </a:t>
            </a:r>
            <a:r>
              <a:rPr lang="en-US" sz="2800" b="1" kern="1200" dirty="0" smtClean="0">
                <a:solidFill>
                  <a:schemeClr val="tx1"/>
                </a:solidFill>
                <a:effectLst/>
                <a:latin typeface="+mn-lt"/>
                <a:ea typeface="+mn-ea"/>
                <a:cs typeface="+mn-cs"/>
              </a:rPr>
              <a:t>Key Assumptions For Budget Development</a:t>
            </a:r>
            <a:endParaRPr lang="en-US" dirty="0" smtClean="0">
              <a:effectLst/>
            </a:endParaRPr>
          </a:p>
          <a:p>
            <a:pPr lvl="1" rtl="0" eaLnBrk="1" latinLnBrk="0" hangingPunct="1"/>
            <a:r>
              <a:rPr lang="en-US" sz="2400" kern="1200" dirty="0" smtClean="0">
                <a:solidFill>
                  <a:schemeClr val="tx1"/>
                </a:solidFill>
                <a:effectLst/>
                <a:latin typeface="+mn-lt"/>
                <a:ea typeface="+mn-ea"/>
                <a:cs typeface="+mn-cs"/>
              </a:rPr>
              <a:t>State Funding continues</a:t>
            </a:r>
            <a:r>
              <a:rPr lang="en-US" sz="2400" kern="1200" baseline="0" dirty="0" smtClean="0">
                <a:solidFill>
                  <a:schemeClr val="tx1"/>
                </a:solidFill>
                <a:effectLst/>
                <a:latin typeface="+mn-lt"/>
                <a:ea typeface="+mn-ea"/>
                <a:cs typeface="+mn-cs"/>
              </a:rPr>
              <a:t> to be uncertain </a:t>
            </a:r>
            <a:endParaRPr lang="en-US" dirty="0" smtClean="0">
              <a:effectLst/>
            </a:endParaRPr>
          </a:p>
          <a:p>
            <a:pPr lvl="1" rtl="0" eaLnBrk="1" latinLnBrk="0" hangingPunct="1"/>
            <a:r>
              <a:rPr lang="en-US" sz="2400" kern="1200" baseline="0" dirty="0" smtClean="0">
                <a:solidFill>
                  <a:schemeClr val="tx1"/>
                </a:solidFill>
                <a:effectLst/>
                <a:latin typeface="+mn-lt"/>
                <a:ea typeface="+mn-ea"/>
                <a:cs typeface="+mn-cs"/>
              </a:rPr>
              <a:t>Tax base is remaining stable</a:t>
            </a:r>
            <a:endParaRPr lang="en-US" dirty="0" smtClean="0">
              <a:effectLst/>
            </a:endParaRPr>
          </a:p>
          <a:p>
            <a:pPr lvl="1" rtl="0" eaLnBrk="1" latinLnBrk="0" hangingPunct="1"/>
            <a:r>
              <a:rPr lang="en-US" sz="2400" kern="1200" dirty="0" smtClean="0">
                <a:solidFill>
                  <a:schemeClr val="tx1"/>
                </a:solidFill>
                <a:effectLst/>
                <a:latin typeface="+mn-lt"/>
                <a:ea typeface="+mn-ea"/>
                <a:cs typeface="+mn-cs"/>
              </a:rPr>
              <a:t>Tuition revenue</a:t>
            </a:r>
            <a:r>
              <a:rPr lang="en-US" sz="2400" kern="1200" baseline="0" dirty="0" smtClean="0">
                <a:solidFill>
                  <a:schemeClr val="tx1"/>
                </a:solidFill>
                <a:effectLst/>
                <a:latin typeface="+mn-lt"/>
                <a:ea typeface="+mn-ea"/>
                <a:cs typeface="+mn-cs"/>
              </a:rPr>
              <a:t> estimated at a 5% decline</a:t>
            </a:r>
            <a:endParaRPr lang="en-US" dirty="0" smtClean="0">
              <a:effectLst/>
            </a:endParaRPr>
          </a:p>
          <a:p>
            <a:pPr lvl="1" rtl="0" eaLnBrk="1" latinLnBrk="0" hangingPunct="1"/>
            <a:r>
              <a:rPr lang="en-US" sz="2400" kern="1200" baseline="0" dirty="0" smtClean="0">
                <a:solidFill>
                  <a:schemeClr val="tx1"/>
                </a:solidFill>
                <a:effectLst/>
                <a:latin typeface="+mn-lt"/>
                <a:ea typeface="+mn-ea"/>
                <a:cs typeface="+mn-cs"/>
              </a:rPr>
              <a:t>Staff reduction and rightsizing</a:t>
            </a:r>
            <a:endParaRPr lang="en-US" dirty="0" smtClean="0">
              <a:effectLst/>
            </a:endParaRPr>
          </a:p>
          <a:p>
            <a:pPr lvl="1" rtl="0" eaLnBrk="1" latinLnBrk="0" hangingPunct="1"/>
            <a:r>
              <a:rPr lang="en-US" sz="2400" kern="1200" baseline="0" dirty="0" smtClean="0">
                <a:solidFill>
                  <a:schemeClr val="tx1"/>
                </a:solidFill>
                <a:effectLst/>
                <a:latin typeface="+mn-lt"/>
                <a:ea typeface="+mn-ea"/>
                <a:cs typeface="+mn-cs"/>
              </a:rPr>
              <a:t>Working toward a healthy budget</a:t>
            </a:r>
          </a:p>
        </p:txBody>
      </p:sp>
    </p:spTree>
    <p:extLst>
      <p:ext uri="{BB962C8B-B14F-4D97-AF65-F5344CB8AC3E}">
        <p14:creationId xmlns:p14="http://schemas.microsoft.com/office/powerpoint/2010/main" val="305463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Monitoring Report</a:t>
            </a:r>
            <a:endParaRPr lang="en-US" dirty="0"/>
          </a:p>
        </p:txBody>
      </p:sp>
      <p:sp>
        <p:nvSpPr>
          <p:cNvPr id="3" name="Content Placeholder 2"/>
          <p:cNvSpPr>
            <a:spLocks noGrp="1"/>
          </p:cNvSpPr>
          <p:nvPr>
            <p:ph idx="1"/>
          </p:nvPr>
        </p:nvSpPr>
        <p:spPr/>
        <p:txBody>
          <a:bodyPr>
            <a:normAutofit/>
          </a:bodyPr>
          <a:lstStyle/>
          <a:p>
            <a:r>
              <a:rPr lang="en-US" sz="2400" b="1" dirty="0" smtClean="0"/>
              <a:t>Development of the FY19 Budget</a:t>
            </a:r>
          </a:p>
          <a:p>
            <a:pPr lvl="1"/>
            <a:r>
              <a:rPr lang="en-US" sz="2000" b="0" dirty="0" smtClean="0"/>
              <a:t>Use Zero Based Budgeting Process to create a balanced budget.</a:t>
            </a:r>
          </a:p>
          <a:p>
            <a:pPr lvl="1"/>
            <a:r>
              <a:rPr lang="en-US" sz="2000" b="0" dirty="0" smtClean="0"/>
              <a:t>Develop a budget with an annual surplus / contingency based on receiving new</a:t>
            </a:r>
            <a:r>
              <a:rPr lang="en-US" sz="2000" b="0" baseline="0" dirty="0" smtClean="0"/>
              <a:t> State funding</a:t>
            </a:r>
            <a:r>
              <a:rPr lang="en-US" sz="2000" b="0" dirty="0" smtClean="0"/>
              <a:t>.</a:t>
            </a:r>
          </a:p>
          <a:p>
            <a:pPr lvl="2"/>
            <a:r>
              <a:rPr lang="en-US" sz="2000" b="0" dirty="0" smtClean="0"/>
              <a:t>Amount to be determined for final</a:t>
            </a:r>
            <a:r>
              <a:rPr lang="en-US" sz="2000" b="0" baseline="0" dirty="0" smtClean="0"/>
              <a:t> budget.</a:t>
            </a:r>
            <a:endParaRPr lang="en-US" sz="2000" b="0" dirty="0" smtClean="0"/>
          </a:p>
          <a:p>
            <a:pPr marL="342900" lvl="1" indent="-342900"/>
            <a:r>
              <a:rPr lang="en-US" sz="2400" b="1" dirty="0" smtClean="0"/>
              <a:t>Implement</a:t>
            </a:r>
            <a:r>
              <a:rPr lang="en-US" sz="2400" b="1" baseline="0" dirty="0" smtClean="0"/>
              <a:t> Key Results targets</a:t>
            </a:r>
          </a:p>
          <a:p>
            <a:pPr marL="800100" lvl="2" indent="-342900"/>
            <a:r>
              <a:rPr lang="en-US" sz="2000" b="1" dirty="0" smtClean="0"/>
              <a:t>Trust</a:t>
            </a:r>
          </a:p>
          <a:p>
            <a:pPr marL="800100" lvl="2" indent="-342900"/>
            <a:r>
              <a:rPr lang="en-US" sz="2000" b="1" dirty="0" smtClean="0"/>
              <a:t>Grow</a:t>
            </a:r>
          </a:p>
          <a:p>
            <a:pPr marL="800100" lvl="2" indent="-342900"/>
            <a:r>
              <a:rPr lang="en-US" sz="2000" b="1" dirty="0" smtClean="0"/>
              <a:t>Thrive</a:t>
            </a:r>
          </a:p>
        </p:txBody>
      </p:sp>
    </p:spTree>
    <p:extLst>
      <p:ext uri="{BB962C8B-B14F-4D97-AF65-F5344CB8AC3E}">
        <p14:creationId xmlns:p14="http://schemas.microsoft.com/office/powerpoint/2010/main" val="2640612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5267" y="240097"/>
            <a:ext cx="4212300" cy="857183"/>
          </a:xfrm>
        </p:spPr>
        <p:txBody>
          <a:bodyPr>
            <a:normAutofit fontScale="90000"/>
          </a:bodyPr>
          <a:lstStyle/>
          <a:p>
            <a:r>
              <a:rPr lang="en-US" dirty="0" smtClean="0"/>
              <a:t>Key Results-Year 1 </a:t>
            </a:r>
            <a:endParaRPr lang="en-US" dirty="0"/>
          </a:p>
        </p:txBody>
      </p:sp>
      <p:sp>
        <p:nvSpPr>
          <p:cNvPr id="3" name="Content Placeholder 2"/>
          <p:cNvSpPr>
            <a:spLocks noGrp="1"/>
          </p:cNvSpPr>
          <p:nvPr>
            <p:ph idx="1"/>
          </p:nvPr>
        </p:nvSpPr>
        <p:spPr>
          <a:xfrm>
            <a:off x="1610983" y="1351280"/>
            <a:ext cx="9422777" cy="5244432"/>
          </a:xfrm>
        </p:spPr>
        <p:txBody>
          <a:bodyPr>
            <a:normAutofit fontScale="85000" lnSpcReduction="20000"/>
          </a:bodyPr>
          <a:lstStyle/>
          <a:p>
            <a:r>
              <a:rPr lang="en-US" sz="2900" b="1" dirty="0" smtClean="0"/>
              <a:t>Trust</a:t>
            </a:r>
          </a:p>
          <a:p>
            <a:pPr lvl="1"/>
            <a:r>
              <a:rPr lang="en-US" sz="2600" dirty="0" smtClean="0"/>
              <a:t>Metric</a:t>
            </a:r>
            <a:r>
              <a:rPr lang="en-US" sz="2600" baseline="0" dirty="0" smtClean="0"/>
              <a:t> – Develop a mutually respectful and empowering work environment based on trust, individual and shared accountability</a:t>
            </a:r>
          </a:p>
          <a:p>
            <a:pPr lvl="1"/>
            <a:r>
              <a:rPr lang="en-US" sz="2600" baseline="0" dirty="0" smtClean="0"/>
              <a:t>Measure - Improve pulse survey results by 10%</a:t>
            </a:r>
          </a:p>
          <a:p>
            <a:pPr lvl="0"/>
            <a:r>
              <a:rPr lang="en-US" sz="2900" b="1" baseline="0" dirty="0" smtClean="0"/>
              <a:t>Grow</a:t>
            </a:r>
          </a:p>
          <a:p>
            <a:pPr lvl="1"/>
            <a:r>
              <a:rPr lang="en-US" sz="2600" baseline="0" dirty="0" smtClean="0"/>
              <a:t>Metric - Grow institutional enrollments by 1.5% </a:t>
            </a:r>
          </a:p>
          <a:p>
            <a:pPr lvl="1"/>
            <a:r>
              <a:rPr lang="en-US" sz="2600" baseline="0" dirty="0" smtClean="0"/>
              <a:t>Measure – </a:t>
            </a:r>
          </a:p>
          <a:p>
            <a:pPr lvl="2"/>
            <a:r>
              <a:rPr lang="en-US" sz="2600" baseline="0" dirty="0" smtClean="0">
                <a:solidFill>
                  <a:schemeClr val="tx1"/>
                </a:solidFill>
              </a:rPr>
              <a:t>Student to Faculty ratio of 17:1</a:t>
            </a:r>
          </a:p>
          <a:p>
            <a:pPr lvl="2"/>
            <a:r>
              <a:rPr lang="en-US" sz="2600" baseline="0" dirty="0" smtClean="0"/>
              <a:t>Average Class Size per Credit Section of 18</a:t>
            </a:r>
          </a:p>
          <a:p>
            <a:pPr lvl="2"/>
            <a:r>
              <a:rPr lang="en-US" sz="2600" baseline="0" dirty="0" smtClean="0"/>
              <a:t>Fall to Fall persistence rate of 40%</a:t>
            </a:r>
          </a:p>
          <a:p>
            <a:pPr lvl="0"/>
            <a:r>
              <a:rPr lang="en-US" sz="2900" b="1" baseline="0" dirty="0" smtClean="0"/>
              <a:t>Thrive</a:t>
            </a:r>
          </a:p>
          <a:p>
            <a:pPr lvl="1"/>
            <a:r>
              <a:rPr lang="en-US" sz="2600" baseline="0" dirty="0" smtClean="0"/>
              <a:t>Metric - Establish and maintain fiscal viability and sustainability</a:t>
            </a:r>
          </a:p>
          <a:p>
            <a:pPr lvl="1"/>
            <a:r>
              <a:rPr lang="en-US" sz="2600" baseline="0" dirty="0" smtClean="0"/>
              <a:t>Measure – </a:t>
            </a:r>
          </a:p>
          <a:p>
            <a:pPr lvl="2"/>
            <a:r>
              <a:rPr lang="en-US" sz="2600" baseline="0" dirty="0" smtClean="0"/>
              <a:t>Develop and maintain a .5% annual operating margin </a:t>
            </a:r>
          </a:p>
          <a:p>
            <a:pPr lvl="2"/>
            <a:r>
              <a:rPr lang="en-US" sz="2600" baseline="0" dirty="0" smtClean="0"/>
              <a:t>Develop and maintain a reserve ratio of 10%</a:t>
            </a:r>
          </a:p>
        </p:txBody>
      </p:sp>
    </p:spTree>
    <p:extLst>
      <p:ext uri="{BB962C8B-B14F-4D97-AF65-F5344CB8AC3E}">
        <p14:creationId xmlns:p14="http://schemas.microsoft.com/office/powerpoint/2010/main" val="3860203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4166" y="589815"/>
            <a:ext cx="8558108" cy="954505"/>
          </a:xfrm>
        </p:spPr>
        <p:txBody>
          <a:bodyPr>
            <a:normAutofit fontScale="90000"/>
          </a:bodyPr>
          <a:lstStyle/>
          <a:p>
            <a:r>
              <a:rPr lang="en-US" dirty="0" smtClean="0"/>
              <a:t>Budget Implications To Achieve Key Results </a:t>
            </a:r>
            <a:endParaRPr lang="en-US" dirty="0"/>
          </a:p>
        </p:txBody>
      </p:sp>
      <p:sp>
        <p:nvSpPr>
          <p:cNvPr id="3" name="Content Placeholder 2"/>
          <p:cNvSpPr>
            <a:spLocks noGrp="1"/>
          </p:cNvSpPr>
          <p:nvPr>
            <p:ph idx="1"/>
          </p:nvPr>
        </p:nvSpPr>
        <p:spPr>
          <a:xfrm>
            <a:off x="1641998" y="2437583"/>
            <a:ext cx="8596668" cy="3880773"/>
          </a:xfrm>
        </p:spPr>
        <p:txBody>
          <a:bodyPr/>
          <a:lstStyle/>
          <a:p>
            <a:pPr lvl="2"/>
            <a:r>
              <a:rPr lang="en-US" sz="2800" b="1" baseline="0" dirty="0" smtClean="0"/>
              <a:t>Trust</a:t>
            </a:r>
            <a:r>
              <a:rPr lang="en-US" sz="2400" baseline="0" dirty="0" smtClean="0"/>
              <a:t> – What does this mean?</a:t>
            </a:r>
          </a:p>
          <a:p>
            <a:pPr lvl="3"/>
            <a:r>
              <a:rPr lang="en-US" sz="2000" baseline="0" dirty="0" smtClean="0"/>
              <a:t>Partners In Leadership learning activities</a:t>
            </a:r>
          </a:p>
          <a:p>
            <a:pPr lvl="3"/>
            <a:r>
              <a:rPr lang="en-US" sz="2000" baseline="0" dirty="0" smtClean="0"/>
              <a:t>Learn how every person’s job in the institution relates to achieving the Key Results</a:t>
            </a:r>
          </a:p>
          <a:p>
            <a:pPr lvl="3"/>
            <a:r>
              <a:rPr lang="en-US" sz="2000" baseline="0" dirty="0" smtClean="0"/>
              <a:t>Focus on accountability individual and College wide</a:t>
            </a:r>
          </a:p>
        </p:txBody>
      </p:sp>
    </p:spTree>
    <p:extLst>
      <p:ext uri="{BB962C8B-B14F-4D97-AF65-F5344CB8AC3E}">
        <p14:creationId xmlns:p14="http://schemas.microsoft.com/office/powerpoint/2010/main" val="2138873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6627" y="378594"/>
            <a:ext cx="9301657" cy="1053164"/>
          </a:xfrm>
        </p:spPr>
        <p:txBody>
          <a:bodyPr>
            <a:normAutofit fontScale="90000"/>
          </a:bodyPr>
          <a:lstStyle/>
          <a:p>
            <a:r>
              <a:rPr lang="en-US" dirty="0" smtClean="0"/>
              <a:t>Budget Implications To Achieve</a:t>
            </a:r>
            <a:r>
              <a:rPr lang="en-US" baseline="0" dirty="0" smtClean="0"/>
              <a:t> Key Results</a:t>
            </a:r>
            <a:endParaRPr lang="en-US" dirty="0"/>
          </a:p>
        </p:txBody>
      </p:sp>
      <p:sp>
        <p:nvSpPr>
          <p:cNvPr id="3" name="Content Placeholder 2"/>
          <p:cNvSpPr>
            <a:spLocks noGrp="1"/>
          </p:cNvSpPr>
          <p:nvPr>
            <p:ph idx="1"/>
          </p:nvPr>
        </p:nvSpPr>
        <p:spPr>
          <a:xfrm>
            <a:off x="2389353" y="1936282"/>
            <a:ext cx="8374098" cy="1420529"/>
          </a:xfrm>
        </p:spPr>
        <p:txBody>
          <a:bodyPr/>
          <a:lstStyle/>
          <a:p>
            <a:r>
              <a:rPr lang="en-US" sz="2800" b="1" dirty="0" smtClean="0"/>
              <a:t>Grow</a:t>
            </a:r>
            <a:r>
              <a:rPr lang="en-US" dirty="0" smtClean="0"/>
              <a:t> – What does this mean?</a:t>
            </a:r>
            <a:r>
              <a:rPr lang="en-US" baseline="0" dirty="0" smtClean="0"/>
              <a:t> </a:t>
            </a:r>
          </a:p>
          <a:p>
            <a:pPr lvl="1"/>
            <a:r>
              <a:rPr lang="en-US" sz="2000" dirty="0" smtClean="0"/>
              <a:t>Training,</a:t>
            </a:r>
            <a:r>
              <a:rPr lang="en-US" sz="2000" baseline="0" dirty="0" smtClean="0"/>
              <a:t> organizational structure and workflow </a:t>
            </a:r>
          </a:p>
          <a:p>
            <a:pPr lvl="1"/>
            <a:r>
              <a:rPr lang="en-US" sz="2000" baseline="0" dirty="0" smtClean="0"/>
              <a:t>This would be a reversal in trend by almost 9.5%!</a:t>
            </a:r>
          </a:p>
        </p:txBody>
      </p:sp>
      <p:graphicFrame>
        <p:nvGraphicFramePr>
          <p:cNvPr id="6" name="Chart 5"/>
          <p:cNvGraphicFramePr/>
          <p:nvPr>
            <p:extLst>
              <p:ext uri="{D42A27DB-BD31-4B8C-83A1-F6EECF244321}">
                <p14:modId xmlns:p14="http://schemas.microsoft.com/office/powerpoint/2010/main" val="1726029079"/>
              </p:ext>
            </p:extLst>
          </p:nvPr>
        </p:nvGraphicFramePr>
        <p:xfrm>
          <a:off x="2236627" y="3549317"/>
          <a:ext cx="8435385" cy="31072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8048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0853" y="240632"/>
            <a:ext cx="8867272" cy="1251282"/>
          </a:xfrm>
        </p:spPr>
        <p:txBody>
          <a:bodyPr>
            <a:normAutofit fontScale="90000"/>
          </a:bodyPr>
          <a:lstStyle/>
          <a:p>
            <a:r>
              <a:rPr lang="en-US" dirty="0" smtClean="0"/>
              <a:t>Budget Implications To</a:t>
            </a:r>
            <a:r>
              <a:rPr lang="en-US" baseline="0" dirty="0" smtClean="0"/>
              <a:t> Achieve Key Results</a:t>
            </a:r>
            <a:endParaRPr lang="en-US" dirty="0"/>
          </a:p>
        </p:txBody>
      </p:sp>
      <p:sp>
        <p:nvSpPr>
          <p:cNvPr id="3" name="Content Placeholder 2"/>
          <p:cNvSpPr>
            <a:spLocks noGrp="1"/>
          </p:cNvSpPr>
          <p:nvPr>
            <p:ph idx="1"/>
          </p:nvPr>
        </p:nvSpPr>
        <p:spPr>
          <a:xfrm>
            <a:off x="2285999" y="1660357"/>
            <a:ext cx="8987590" cy="1985211"/>
          </a:xfrm>
        </p:spPr>
        <p:txBody>
          <a:bodyPr>
            <a:normAutofit fontScale="92500" lnSpcReduction="20000"/>
          </a:bodyPr>
          <a:lstStyle/>
          <a:p>
            <a:r>
              <a:rPr lang="en-US" sz="2800" dirty="0" smtClean="0"/>
              <a:t>Thrive</a:t>
            </a:r>
            <a:r>
              <a:rPr lang="en-US" dirty="0" smtClean="0"/>
              <a:t> – What does this mean?</a:t>
            </a:r>
          </a:p>
          <a:p>
            <a:pPr lvl="1"/>
            <a:r>
              <a:rPr lang="en-US" sz="1900" b="1" dirty="0" smtClean="0"/>
              <a:t>Operating Budget $15.1 million –</a:t>
            </a:r>
            <a:r>
              <a:rPr lang="en-US" sz="1900" b="1" baseline="0" dirty="0" smtClean="0"/>
              <a:t> Operating Margin of </a:t>
            </a:r>
            <a:r>
              <a:rPr lang="en-US" sz="1900" b="1" dirty="0" smtClean="0"/>
              <a:t> ½ % = $75,500</a:t>
            </a:r>
          </a:p>
          <a:p>
            <a:pPr lvl="1"/>
            <a:r>
              <a:rPr lang="en-US" sz="1900" b="1" dirty="0" smtClean="0"/>
              <a:t>Reserve Ratio</a:t>
            </a:r>
            <a:r>
              <a:rPr lang="en-US" sz="1900" b="1" baseline="0" dirty="0" smtClean="0"/>
              <a:t> – </a:t>
            </a:r>
          </a:p>
          <a:p>
            <a:pPr lvl="2"/>
            <a:r>
              <a:rPr lang="en-US" sz="1900" b="1" dirty="0" smtClean="0"/>
              <a:t>This ratio measures financial strength and flexibility by indicating how long the</a:t>
            </a:r>
            <a:r>
              <a:rPr lang="en-US" sz="1900" b="1" baseline="0" dirty="0" smtClean="0"/>
              <a:t> institution could function using its expendable reserves without relying on assets generated by operations.</a:t>
            </a:r>
          </a:p>
          <a:p>
            <a:pPr lvl="2"/>
            <a:r>
              <a:rPr lang="en-US" sz="1900" b="1" baseline="0" dirty="0" smtClean="0"/>
              <a:t>Or how many months worth of bills can we pay from reserves?</a:t>
            </a:r>
          </a:p>
        </p:txBody>
      </p:sp>
      <p:graphicFrame>
        <p:nvGraphicFramePr>
          <p:cNvPr id="6" name="Chart 5"/>
          <p:cNvGraphicFramePr/>
          <p:nvPr>
            <p:extLst>
              <p:ext uri="{D42A27DB-BD31-4B8C-83A1-F6EECF244321}">
                <p14:modId xmlns:p14="http://schemas.microsoft.com/office/powerpoint/2010/main" val="4112885030"/>
              </p:ext>
            </p:extLst>
          </p:nvPr>
        </p:nvGraphicFramePr>
        <p:xfrm>
          <a:off x="1997242" y="3814011"/>
          <a:ext cx="8205537" cy="28223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6098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7001" y="340092"/>
            <a:ext cx="4674312" cy="737937"/>
          </a:xfrm>
        </p:spPr>
        <p:txBody>
          <a:bodyPr>
            <a:normAutofit fontScale="90000"/>
          </a:bodyPr>
          <a:lstStyle/>
          <a:p>
            <a:r>
              <a:rPr lang="en-US" dirty="0" smtClean="0"/>
              <a:t>Budget Implications</a:t>
            </a:r>
            <a:endParaRPr lang="en-US" dirty="0"/>
          </a:p>
        </p:txBody>
      </p:sp>
      <p:sp>
        <p:nvSpPr>
          <p:cNvPr id="3" name="Content Placeholder 2"/>
          <p:cNvSpPr>
            <a:spLocks noGrp="1"/>
          </p:cNvSpPr>
          <p:nvPr>
            <p:ph idx="1"/>
          </p:nvPr>
        </p:nvSpPr>
        <p:spPr>
          <a:xfrm>
            <a:off x="2085029" y="1186313"/>
            <a:ext cx="8596668" cy="3880773"/>
          </a:xfrm>
        </p:spPr>
        <p:txBody>
          <a:bodyPr/>
          <a:lstStyle/>
          <a:p>
            <a:r>
              <a:rPr lang="en-US" sz="2800" b="1" dirty="0" smtClean="0"/>
              <a:t>Thrive</a:t>
            </a:r>
            <a:r>
              <a:rPr lang="en-US" dirty="0" smtClean="0"/>
              <a:t> – </a:t>
            </a:r>
          </a:p>
          <a:p>
            <a:pPr lvl="1"/>
            <a:r>
              <a:rPr lang="en-US" sz="2400" dirty="0" smtClean="0"/>
              <a:t>We</a:t>
            </a:r>
            <a:r>
              <a:rPr lang="en-US" sz="2400" baseline="0" dirty="0" smtClean="0"/>
              <a:t> must reduce expenditures or increase net assets</a:t>
            </a:r>
            <a:endParaRPr lang="en-US" sz="2400" dirty="0" smtClean="0"/>
          </a:p>
          <a:p>
            <a:pPr lvl="1"/>
            <a:r>
              <a:rPr lang="en-US" sz="2400" dirty="0" smtClean="0"/>
              <a:t>To</a:t>
            </a:r>
            <a:r>
              <a:rPr lang="en-US" sz="2400" baseline="0" dirty="0" smtClean="0"/>
              <a:t> hit the target we need a combination of approximately $1.3 million</a:t>
            </a:r>
            <a:r>
              <a:rPr lang="en-US" sz="2400" dirty="0" smtClean="0"/>
              <a:t> to hit</a:t>
            </a:r>
            <a:r>
              <a:rPr lang="en-US" sz="2400" baseline="0" dirty="0" smtClean="0"/>
              <a:t> next year’s target of 10%</a:t>
            </a:r>
          </a:p>
        </p:txBody>
      </p:sp>
      <p:graphicFrame>
        <p:nvGraphicFramePr>
          <p:cNvPr id="6" name="Chart 5"/>
          <p:cNvGraphicFramePr/>
          <p:nvPr>
            <p:extLst>
              <p:ext uri="{D42A27DB-BD31-4B8C-83A1-F6EECF244321}">
                <p14:modId xmlns:p14="http://schemas.microsoft.com/office/powerpoint/2010/main" val="2341095582"/>
              </p:ext>
            </p:extLst>
          </p:nvPr>
        </p:nvGraphicFramePr>
        <p:xfrm>
          <a:off x="2713795" y="3571586"/>
          <a:ext cx="7967902" cy="26286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4641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slides.potx" id="{E8493412-85DD-4641-9E8A-937B29FD6AA2}" vid="{77E91E09-5010-404D-ADF4-B79FA46D72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2.xml><?xml version="1.0" encoding="utf-8"?>
<ds:datastoreItem xmlns:ds="http://schemas.openxmlformats.org/officeDocument/2006/customXml" ds:itemID="{DEDD01B8-816B-49B7-8C81-03AB51D87C54}">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40262f94-9f35-4ac3-9a90-690165a166b7"/>
    <ds:schemaRef ds:uri="a4f35948-e619-41b3-aa29-22878b09cfd2"/>
    <ds:schemaRef ds:uri="http://www.w3.org/XML/1998/namespace"/>
  </ds:schemaRefs>
</ds:datastoreItem>
</file>

<file path=customXml/itemProps3.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243</TotalTime>
  <Words>586</Words>
  <Application>Microsoft Office PowerPoint</Application>
  <PresentationFormat>Widescreen</PresentationFormat>
  <Paragraphs>82</Paragraphs>
  <Slides>13</Slides>
  <Notes>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vt:lpstr>
      <vt:lpstr>Cloud skipper design template</vt:lpstr>
      <vt:lpstr>Richland Community College  Budget Monitoring Report</vt:lpstr>
      <vt:lpstr>Budget Monitoring Report </vt:lpstr>
      <vt:lpstr>Budget Monitoring Report</vt:lpstr>
      <vt:lpstr>Budget Monitoring Report</vt:lpstr>
      <vt:lpstr>Key Results-Year 1 </vt:lpstr>
      <vt:lpstr>Budget Implications To Achieve Key Results </vt:lpstr>
      <vt:lpstr>Budget Implications To Achieve Key Results</vt:lpstr>
      <vt:lpstr>Budget Implications To Achieve Key Results</vt:lpstr>
      <vt:lpstr>Budget Implications</vt:lpstr>
      <vt:lpstr>FY 19 Budget Highlights</vt:lpstr>
      <vt:lpstr>FY19 Budget Highlights</vt:lpstr>
      <vt:lpstr>5 Year General Fund Comparison</vt:lpstr>
      <vt:lpstr>Re-Balance Salaries and Benefits</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Greg Florian</dc:creator>
  <cp:lastModifiedBy>Madonna Brown</cp:lastModifiedBy>
  <cp:revision>29</cp:revision>
  <dcterms:created xsi:type="dcterms:W3CDTF">2018-05-14T13:51:57Z</dcterms:created>
  <dcterms:modified xsi:type="dcterms:W3CDTF">2018-05-16T12:23:40Z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