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19"/>
  </p:notesMasterIdLst>
  <p:sldIdLst>
    <p:sldId id="270" r:id="rId3"/>
    <p:sldId id="283" r:id="rId4"/>
    <p:sldId id="307" r:id="rId5"/>
    <p:sldId id="310" r:id="rId6"/>
    <p:sldId id="286" r:id="rId7"/>
    <p:sldId id="308" r:id="rId8"/>
    <p:sldId id="297" r:id="rId9"/>
    <p:sldId id="296" r:id="rId10"/>
    <p:sldId id="290" r:id="rId11"/>
    <p:sldId id="287" r:id="rId12"/>
    <p:sldId id="299" r:id="rId13"/>
    <p:sldId id="306" r:id="rId14"/>
    <p:sldId id="295" r:id="rId15"/>
    <p:sldId id="280" r:id="rId16"/>
    <p:sldId id="309" r:id="rId17"/>
    <p:sldId id="269" r:id="rId1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05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374" y="108"/>
      </p:cViewPr>
      <p:guideLst>
        <p:guide orient="horz" pos="1620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uniga\AppData\Local\Microsoft\Windows\INetCache\Content.Outlook\6PACNMIR\Isaac_Student_Profile_Monitoring_Demographics%20(005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Data!$A$29</c:f>
              <c:strCache>
                <c:ptCount val="1"/>
                <c:pt idx="0">
                  <c:v>Average 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Data!$B$26:$F$26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Data!$B$29:$F$29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24</c:v>
                </c:pt>
                <c:pt idx="3">
                  <c:v>22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A9-417E-8BA8-70BBCCE8F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305280"/>
        <c:axId val="539306528"/>
      </c:lineChart>
      <c:catAx>
        <c:axId val="5393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06528"/>
        <c:crosses val="autoZero"/>
        <c:auto val="1"/>
        <c:lblAlgn val="ctr"/>
        <c:lblOffset val="100"/>
        <c:noMultiLvlLbl val="0"/>
      </c:catAx>
      <c:valAx>
        <c:axId val="53930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0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Data!$B$45</c:f>
              <c:strCache>
                <c:ptCount val="1"/>
                <c:pt idx="0">
                  <c:v>FY18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2-41F8-8411-199B1C57AC5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2-41F8-8411-199B1C57AC52}"/>
              </c:ext>
            </c:extLst>
          </c:dPt>
          <c:cat>
            <c:strRef>
              <c:f>Data!$A$46:$A$47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Data!$B$46:$B$47</c:f>
              <c:numCache>
                <c:formatCode>General</c:formatCode>
                <c:ptCount val="2"/>
                <c:pt idx="0">
                  <c:v>2247</c:v>
                </c:pt>
                <c:pt idx="1">
                  <c:v>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2-41F8-8411-199B1C57A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7579582033377901"/>
          <c:y val="0.88320975866713247"/>
          <c:w val="0.24840811172188382"/>
          <c:h val="9.2522238503511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Data!$B$49</c:f>
              <c:strCache>
                <c:ptCount val="1"/>
                <c:pt idx="0">
                  <c:v>FY18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E-45C2-8081-545FBCD7B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E-45C2-8081-545FBCD7BD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E-45C2-8081-545FBCD7BD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E-45C2-8081-545FBCD7BD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E-45C2-8081-545FBCD7BD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DE-45C2-8081-545FBCD7BD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DE-45C2-8081-545FBCD7BDEA}"/>
              </c:ext>
            </c:extLst>
          </c:dPt>
          <c:cat>
            <c:strRef>
              <c:f>Data!$A$50:$A$56</c:f>
              <c:strCache>
                <c:ptCount val="7"/>
                <c:pt idx="0">
                  <c:v>Asian</c:v>
                </c:pt>
                <c:pt idx="1">
                  <c:v>American Indian</c:v>
                </c:pt>
                <c:pt idx="2">
                  <c:v>African American</c:v>
                </c:pt>
                <c:pt idx="3">
                  <c:v>Hispanic/Latino</c:v>
                </c:pt>
                <c:pt idx="4">
                  <c:v>White</c:v>
                </c:pt>
                <c:pt idx="5">
                  <c:v>Nat Hawaiian/Pacific Islander</c:v>
                </c:pt>
                <c:pt idx="6">
                  <c:v>Unknown</c:v>
                </c:pt>
              </c:strCache>
            </c:strRef>
          </c:cat>
          <c:val>
            <c:numRef>
              <c:f>Data!$B$50:$B$56</c:f>
              <c:numCache>
                <c:formatCode>General</c:formatCode>
                <c:ptCount val="7"/>
                <c:pt idx="0">
                  <c:v>36</c:v>
                </c:pt>
                <c:pt idx="1">
                  <c:v>21</c:v>
                </c:pt>
                <c:pt idx="2">
                  <c:v>541</c:v>
                </c:pt>
                <c:pt idx="3">
                  <c:v>65</c:v>
                </c:pt>
                <c:pt idx="4">
                  <c:v>2858</c:v>
                </c:pt>
                <c:pt idx="5">
                  <c:v>5</c:v>
                </c:pt>
                <c:pt idx="6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0DE-45C2-8081-545FBCD7B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</a:t>
            </a:r>
            <a:r>
              <a:rPr lang="en-US" baseline="0"/>
              <a:t> Enrollment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Data!$A$27</c:f>
              <c:strCache>
                <c:ptCount val="1"/>
                <c:pt idx="0">
                  <c:v>Total Enrollment*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Data!$B$26:$F$26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Data!$B$27:$F$27</c:f>
              <c:numCache>
                <c:formatCode>General</c:formatCode>
                <c:ptCount val="5"/>
                <c:pt idx="0">
                  <c:v>6091</c:v>
                </c:pt>
                <c:pt idx="1">
                  <c:v>5781</c:v>
                </c:pt>
                <c:pt idx="2">
                  <c:v>5295</c:v>
                </c:pt>
                <c:pt idx="3">
                  <c:v>4220</c:v>
                </c:pt>
                <c:pt idx="4">
                  <c:v>3661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BF-4E94-BEB0-BB0C49F69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213152"/>
        <c:axId val="639218144"/>
      </c:lineChart>
      <c:catAx>
        <c:axId val="6392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218144"/>
        <c:crosses val="autoZero"/>
        <c:auto val="1"/>
        <c:lblAlgn val="ctr"/>
        <c:lblOffset val="100"/>
        <c:noMultiLvlLbl val="0"/>
      </c:catAx>
      <c:valAx>
        <c:axId val="63921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21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6981627296588"/>
          <c:y val="0.14393518518518519"/>
          <c:w val="0.87753018372703417"/>
          <c:h val="0.61498432487605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Data!$A$35</c:f>
              <c:strCache>
                <c:ptCount val="1"/>
                <c:pt idx="0">
                  <c:v>SU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Data!$B$34:$D$34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Data!$B$35:$D$35</c:f>
              <c:numCache>
                <c:formatCode>General</c:formatCode>
                <c:ptCount val="3"/>
                <c:pt idx="0">
                  <c:v>876</c:v>
                </c:pt>
                <c:pt idx="1">
                  <c:v>902</c:v>
                </c:pt>
                <c:pt idx="2">
                  <c:v>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6-4FE3-9E21-982A246D77A7}"/>
            </c:ext>
          </c:extLst>
        </c:ser>
        <c:ser>
          <c:idx val="1"/>
          <c:order val="1"/>
          <c:tx>
            <c:strRef>
              <c:f>Data!$A$36</c:f>
              <c:strCache>
                <c:ptCount val="1"/>
                <c:pt idx="0">
                  <c:v>FA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1596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7-4B37-B075-311C7E559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Data!$B$34:$D$34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Data!$B$36:$D$36</c:f>
              <c:numCache>
                <c:formatCode>General</c:formatCode>
                <c:ptCount val="3"/>
                <c:pt idx="0">
                  <c:v>2839</c:v>
                </c:pt>
                <c:pt idx="1">
                  <c:v>2515</c:v>
                </c:pt>
                <c:pt idx="2">
                  <c:v>1567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6-4FE3-9E21-982A246D77A7}"/>
            </c:ext>
          </c:extLst>
        </c:ser>
        <c:ser>
          <c:idx val="2"/>
          <c:order val="2"/>
          <c:tx>
            <c:strRef>
              <c:f>Data!$A$37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E7-4B37-B075-311C7E559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Data!$B$34:$D$34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Data!$B$37:$D$37</c:f>
              <c:numCache>
                <c:formatCode>General</c:formatCode>
                <c:ptCount val="3"/>
                <c:pt idx="0">
                  <c:v>2934</c:v>
                </c:pt>
                <c:pt idx="1">
                  <c:v>2520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6-4FE3-9E21-982A246D77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9211488"/>
        <c:axId val="639221056"/>
      </c:barChart>
      <c:catAx>
        <c:axId val="6392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221056"/>
        <c:crosses val="autoZero"/>
        <c:auto val="1"/>
        <c:lblAlgn val="ctr"/>
        <c:lblOffset val="100"/>
        <c:noMultiLvlLbl val="0"/>
      </c:catAx>
      <c:valAx>
        <c:axId val="63922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21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75278269259325E-2"/>
          <c:y val="3.0929564310205264E-2"/>
          <c:w val="0.88157943157145835"/>
          <c:h val="0.77934313033371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Data!$A$41</c:f>
              <c:strCache>
                <c:ptCount val="1"/>
                <c:pt idx="0">
                  <c:v>SU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Data!$B$40:$D$40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Data!$B$41:$D$41</c:f>
              <c:numCache>
                <c:formatCode>General</c:formatCode>
                <c:ptCount val="3"/>
                <c:pt idx="0">
                  <c:v>216</c:v>
                </c:pt>
                <c:pt idx="1">
                  <c:v>272</c:v>
                </c:pt>
                <c:pt idx="2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7-44AB-AF8F-43904FE29176}"/>
            </c:ext>
          </c:extLst>
        </c:ser>
        <c:ser>
          <c:idx val="1"/>
          <c:order val="1"/>
          <c:tx>
            <c:strRef>
              <c:f>Data!$A$42</c:f>
              <c:strCache>
                <c:ptCount val="1"/>
                <c:pt idx="0">
                  <c:v>FA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981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97-44AB-AF8F-43904FE29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Data!$B$40:$D$40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Data!$B$42:$D$42</c:f>
              <c:numCache>
                <c:formatCode>General</c:formatCode>
                <c:ptCount val="3"/>
                <c:pt idx="0">
                  <c:v>1591</c:v>
                </c:pt>
                <c:pt idx="1">
                  <c:v>1433</c:v>
                </c:pt>
                <c:pt idx="2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97-44AB-AF8F-43904FE29176}"/>
            </c:ext>
          </c:extLst>
        </c:ser>
        <c:ser>
          <c:idx val="2"/>
          <c:order val="2"/>
          <c:tx>
            <c:strRef>
              <c:f>Data!$A$43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Data!$B$40:$D$40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Data!$B$43:$D$43</c:f>
              <c:numCache>
                <c:formatCode>General</c:formatCode>
                <c:ptCount val="3"/>
                <c:pt idx="0">
                  <c:v>1531</c:v>
                </c:pt>
                <c:pt idx="1">
                  <c:v>1383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97-44AB-AF8F-43904FE291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9221472"/>
        <c:axId val="639208160"/>
      </c:barChart>
      <c:catAx>
        <c:axId val="6392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208160"/>
        <c:crosses val="autoZero"/>
        <c:auto val="1"/>
        <c:lblAlgn val="ctr"/>
        <c:lblOffset val="100"/>
        <c:noMultiLvlLbl val="0"/>
      </c:catAx>
      <c:valAx>
        <c:axId val="63920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22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C9175B-0285-4F1F-91D8-52D4B3BF89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BDA72B-2E19-4117-803E-028C5C77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Went into effect April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</a:p>
          <a:p>
            <a:pPr lvl="0"/>
            <a:r>
              <a:rPr lang="en-US" dirty="0" smtClean="0"/>
              <a:t>All </a:t>
            </a:r>
            <a:r>
              <a:rPr lang="en-US" dirty="0"/>
              <a:t>coaches operate from the same foundation, just work with different populations of </a:t>
            </a:r>
            <a:r>
              <a:rPr lang="en-US" dirty="0" smtClean="0"/>
              <a:t>students</a:t>
            </a:r>
            <a:endParaRPr lang="en-US" dirty="0"/>
          </a:p>
          <a:p>
            <a:pPr lvl="0"/>
            <a:r>
              <a:rPr lang="en-US" dirty="0"/>
              <a:t>3 different coaching positions</a:t>
            </a:r>
          </a:p>
          <a:p>
            <a:pPr lvl="1"/>
            <a:r>
              <a:rPr lang="en-US" b="1" dirty="0"/>
              <a:t>Enrollment Success Coach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Student </a:t>
            </a:r>
            <a:r>
              <a:rPr lang="en-US" b="1" dirty="0"/>
              <a:t>Success Coach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Career </a:t>
            </a:r>
            <a:r>
              <a:rPr lang="en-US" b="1" dirty="0"/>
              <a:t>&amp; Completion Coach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Went into effect April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</a:p>
          <a:p>
            <a:pPr lvl="0"/>
            <a:r>
              <a:rPr lang="en-US" dirty="0" smtClean="0"/>
              <a:t>All </a:t>
            </a:r>
            <a:r>
              <a:rPr lang="en-US" dirty="0"/>
              <a:t>coaches operate from the same foundation, just work with different populations of </a:t>
            </a:r>
            <a:r>
              <a:rPr lang="en-US" dirty="0" smtClean="0"/>
              <a:t>students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goal</a:t>
            </a:r>
            <a:r>
              <a:rPr lang="en-US" baseline="0" dirty="0" smtClean="0"/>
              <a:t> is to </a:t>
            </a:r>
          </a:p>
          <a:p>
            <a:pPr lvl="0"/>
            <a:r>
              <a:rPr lang="en-US" baseline="0" dirty="0" smtClean="0"/>
              <a:t>Ultimately  </a:t>
            </a:r>
            <a:endParaRPr lang="en-US" dirty="0"/>
          </a:p>
          <a:p>
            <a:pPr lvl="0"/>
            <a:r>
              <a:rPr lang="en-US" dirty="0"/>
              <a:t>3 different coaching positions</a:t>
            </a:r>
          </a:p>
          <a:p>
            <a:pPr lvl="1"/>
            <a:r>
              <a:rPr lang="en-US" b="1" dirty="0"/>
              <a:t>Enrollment Success Coach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Student </a:t>
            </a:r>
            <a:r>
              <a:rPr lang="en-US" b="1" dirty="0"/>
              <a:t>Success Coach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Career </a:t>
            </a:r>
            <a:r>
              <a:rPr lang="en-US" b="1" dirty="0"/>
              <a:t>&amp; Completion Coach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6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Went into effect April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</a:p>
          <a:p>
            <a:pPr lvl="0"/>
            <a:r>
              <a:rPr lang="en-US" dirty="0" smtClean="0"/>
              <a:t>All </a:t>
            </a:r>
            <a:r>
              <a:rPr lang="en-US" dirty="0"/>
              <a:t>coaches operate from the same foundation, just work with different populations of </a:t>
            </a:r>
            <a:r>
              <a:rPr lang="en-US" dirty="0" smtClean="0"/>
              <a:t>students</a:t>
            </a:r>
            <a:endParaRPr lang="en-US" dirty="0"/>
          </a:p>
          <a:p>
            <a:pPr lvl="0"/>
            <a:r>
              <a:rPr lang="en-US" dirty="0"/>
              <a:t>3 different coaching positions</a:t>
            </a:r>
          </a:p>
          <a:p>
            <a:pPr lvl="1"/>
            <a:r>
              <a:rPr lang="en-US" b="1" dirty="0"/>
              <a:t>Enrollment Success Coach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Student </a:t>
            </a:r>
            <a:r>
              <a:rPr lang="en-US" b="1" dirty="0"/>
              <a:t>Success Coach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Career </a:t>
            </a:r>
            <a:r>
              <a:rPr lang="en-US" b="1" dirty="0"/>
              <a:t>&amp; Completion Coach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this impact,</a:t>
            </a:r>
            <a:r>
              <a:rPr lang="en-US" baseline="0" dirty="0" smtClean="0"/>
              <a:t> I suspect the increase of our dual credit enrolment program </a:t>
            </a:r>
          </a:p>
          <a:p>
            <a:r>
              <a:rPr lang="en-US" baseline="0" dirty="0" smtClean="0"/>
              <a:t>Decline if adult population in the district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61 women</a:t>
            </a:r>
          </a:p>
          <a:p>
            <a:r>
              <a:rPr lang="en-US" dirty="0" smtClean="0"/>
              <a:t>39 men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White-79.8</a:t>
            </a:r>
          </a:p>
          <a:p>
            <a:r>
              <a:rPr lang="en-US" dirty="0" smtClean="0"/>
              <a:t>African American – 12.3</a:t>
            </a:r>
          </a:p>
          <a:p>
            <a:r>
              <a:rPr lang="en-US" dirty="0" smtClean="0"/>
              <a:t>Unknown-4.9 </a:t>
            </a:r>
          </a:p>
          <a:p>
            <a:r>
              <a:rPr lang="en-US" dirty="0" smtClean="0"/>
              <a:t>Hispanic</a:t>
            </a:r>
            <a:r>
              <a:rPr lang="en-US" baseline="0" dirty="0" smtClean="0"/>
              <a:t> Latino 1.5</a:t>
            </a:r>
            <a:endParaRPr lang="en-US" dirty="0" smtClean="0"/>
          </a:p>
          <a:p>
            <a:r>
              <a:rPr lang="en-US" dirty="0" smtClean="0"/>
              <a:t>Asian-1.2</a:t>
            </a:r>
          </a:p>
          <a:p>
            <a:r>
              <a:rPr lang="en-US" dirty="0" smtClean="0"/>
              <a:t>American Indian-0.3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0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8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Traditional Students:</a:t>
            </a:r>
            <a:r>
              <a:rPr lang="en-US" dirty="0"/>
              <a:t> Reach out to targeted high school juniors and seniors who are looking for an Associate’s degree, transfer opportunities, certificate or occupational programs.</a:t>
            </a:r>
          </a:p>
          <a:p>
            <a:r>
              <a:rPr lang="en-US" b="1" dirty="0"/>
              <a:t>Transfer:</a:t>
            </a:r>
            <a:r>
              <a:rPr lang="en-US" dirty="0"/>
              <a:t> Target students who are interested in higher education savings for the first two years and who are interested in transfer opportunities. </a:t>
            </a:r>
          </a:p>
          <a:p>
            <a:r>
              <a:rPr lang="en-US" b="1" dirty="0"/>
              <a:t>Feeder high schools:</a:t>
            </a:r>
            <a:r>
              <a:rPr lang="en-US" dirty="0"/>
              <a:t> Our enrollment coach we be focusing on forming relationships with DPS and the other 14 area high schools and guidance counselors. </a:t>
            </a:r>
          </a:p>
          <a:p>
            <a:r>
              <a:rPr lang="en-US" b="1" dirty="0"/>
              <a:t>Dual Credit and Dual Enrollment:</a:t>
            </a:r>
            <a:r>
              <a:rPr lang="en-US" dirty="0"/>
              <a:t> Through our dual enrollment program, we would like to target rising juniors and also our senior populations to take college credit courses. </a:t>
            </a:r>
          </a:p>
          <a:p>
            <a:r>
              <a:rPr lang="en-US" b="1" dirty="0"/>
              <a:t>Veterans Affairs: </a:t>
            </a:r>
            <a:r>
              <a:rPr lang="en-US" dirty="0"/>
              <a:t> Reach out to Veterans Affairs centers and military high schools to promote Associate’s degree, transfer opportunities, certificate and occupational programs</a:t>
            </a:r>
          </a:p>
          <a:p>
            <a:r>
              <a:rPr lang="en-US" b="1" dirty="0"/>
              <a:t>Community Members:</a:t>
            </a:r>
            <a:r>
              <a:rPr lang="en-US" dirty="0"/>
              <a:t> work with clients in the community through community based agencies, government offices and agencies, and local businesses.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9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Traditional Students:</a:t>
            </a:r>
            <a:r>
              <a:rPr lang="en-US" dirty="0"/>
              <a:t> Reach out to targeted high school juniors and seniors who are looking for an Associate’s degree, transfer opportunities, certificate or occupational programs.</a:t>
            </a:r>
          </a:p>
          <a:p>
            <a:r>
              <a:rPr lang="en-US" b="1" dirty="0"/>
              <a:t>Transfer:</a:t>
            </a:r>
            <a:r>
              <a:rPr lang="en-US" dirty="0"/>
              <a:t> Target students who are interested in higher education savings for the first two years and who are interested in transfer opportunities. </a:t>
            </a:r>
          </a:p>
          <a:p>
            <a:r>
              <a:rPr lang="en-US" b="1" dirty="0"/>
              <a:t>Feeder high schools:</a:t>
            </a:r>
            <a:r>
              <a:rPr lang="en-US" dirty="0"/>
              <a:t> Our enrollment coach we be focusing on forming relationships with DPS and the other 14 area high schools and guidance counselors. </a:t>
            </a:r>
          </a:p>
          <a:p>
            <a:r>
              <a:rPr lang="en-US" b="1" dirty="0"/>
              <a:t>Dual Credit and Dual Enrollment:</a:t>
            </a:r>
            <a:r>
              <a:rPr lang="en-US" dirty="0"/>
              <a:t> Through our dual enrollment program, we would like to target rising juniors and also our senior populations to take college credit courses. </a:t>
            </a:r>
          </a:p>
          <a:p>
            <a:r>
              <a:rPr lang="en-US" b="1" dirty="0"/>
              <a:t>Veterans Affairs: </a:t>
            </a:r>
            <a:r>
              <a:rPr lang="en-US" dirty="0"/>
              <a:t> Reach out to Veterans Affairs centers and military high schools to promote Associate’s degree, transfer opportunities, certificate and occupational programs</a:t>
            </a:r>
          </a:p>
          <a:p>
            <a:r>
              <a:rPr lang="en-US" b="1" dirty="0"/>
              <a:t>Community Members:</a:t>
            </a:r>
            <a:r>
              <a:rPr lang="en-US" dirty="0"/>
              <a:t> work with clients in the community through community based agencies, government offices and agencies, and local businesses.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43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9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5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2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2494122"/>
            <a:ext cx="7315200" cy="369332"/>
          </a:xfrm>
        </p:spPr>
        <p:txBody>
          <a:bodyPr anchor="t"/>
          <a:lstStyle>
            <a:lvl1pPr>
              <a:defRPr sz="24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987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3205163"/>
            <a:ext cx="7315200" cy="183356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46435"/>
            <a:ext cx="984250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675" b="1" dirty="0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3728190"/>
            <a:ext cx="493553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3932635"/>
            <a:ext cx="493553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163117"/>
            <a:ext cx="2959100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675" dirty="0" smtClean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280988"/>
            <a:ext cx="36195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675" dirty="0" smtClean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675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386" y="-151210"/>
            <a:ext cx="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endParaRPr lang="ru-RU" sz="6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Picture 14" descr="Reinvention_Logo_Cle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024" y="1028581"/>
            <a:ext cx="6400800" cy="1173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5" y="3648723"/>
            <a:ext cx="1505715" cy="1213868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 userDrawn="1"/>
        </p:nvSpPr>
        <p:spPr bwMode="auto">
          <a:xfrm>
            <a:off x="688024" y="3557043"/>
            <a:ext cx="7315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November 17,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68589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182166"/>
            <a:ext cx="8742363" cy="276999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einvention_Logo_Cle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1485" y="4810478"/>
            <a:ext cx="1280160" cy="234696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2319" y="4690846"/>
            <a:ext cx="7315200" cy="173124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675" baseline="0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94E21A8-BDAE-46D5-8B35-876892D2E8F6}" type="datetime2">
              <a:rPr lang="en-US" smtClean="0"/>
              <a:pPr algn="r"/>
              <a:t>Tuesday, July 24,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DRAFT - for discussion purposes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6A21C74D-32CA-4538-90C8-4115AA58938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0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182166"/>
            <a:ext cx="8742363" cy="276999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5263" y="619126"/>
            <a:ext cx="8743950" cy="923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Reinvention_Logo_Cle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1485" y="4810478"/>
            <a:ext cx="1280160" cy="234696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2319" y="4690846"/>
            <a:ext cx="7315200" cy="173124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675" baseline="0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CBD78343-29A5-46E6-819C-E2C98A6C1308}" type="datetime2">
              <a:rPr lang="en-US" smtClean="0"/>
              <a:pPr algn="r"/>
              <a:t>Tuesday, July 24, 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DRAFT - for discussion purposes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/>
            <a:fld id="{6A21C74D-32CA-4538-90C8-4115AA58938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4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1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McK 2. Slide Title"/>
          <p:cNvSpPr>
            <a:spLocks noGrp="1"/>
          </p:cNvSpPr>
          <p:nvPr>
            <p:ph type="title"/>
          </p:nvPr>
        </p:nvSpPr>
        <p:spPr bwMode="gray">
          <a:xfrm>
            <a:off x="190501" y="182166"/>
            <a:ext cx="8742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656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5863" y="616304"/>
            <a:ext cx="4610100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5091305" y="4869180"/>
            <a:ext cx="2133600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600E0A93-4206-4D28-96FA-2CCAD11D5FF2}" type="datetime2">
              <a:rPr lang="en-US" smtClean="0"/>
              <a:pPr algn="r"/>
              <a:t>Tuesday, July 24, 2018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212320" y="4869180"/>
            <a:ext cx="2895600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DRAFT - for discussion purposes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4129612" y="4869180"/>
            <a:ext cx="914400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6A21C74D-32CA-4538-90C8-4115AA58938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45256" indent="-144066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96454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60772" indent="-116681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59594" indent="-97631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TitleSlide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6464" y="1048256"/>
            <a:ext cx="57363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 Success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and Enrollment Monitoring Report,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2018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1632" y="28487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Isaac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Zúñiga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Ed.D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RCC Typical Student 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242" y="1155652"/>
            <a:ext cx="35382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Female in 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her early 20s, Caucasian, from Macon County. T</a:t>
            </a:r>
            <a:r>
              <a:rPr lang="en-US" sz="24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aking day classes, receives 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some financial </a:t>
            </a:r>
            <a:r>
              <a:rPr lang="en-US" sz="24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aid, who 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 pursuing a two </a:t>
            </a:r>
            <a:r>
              <a:rPr lang="en-US" sz="24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year-degree.  </a:t>
            </a:r>
            <a:endParaRPr lang="en-US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51" y="1192454"/>
            <a:ext cx="3097776" cy="26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 Enrollment  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813937"/>
              </p:ext>
            </p:extLst>
          </p:nvPr>
        </p:nvGraphicFramePr>
        <p:xfrm>
          <a:off x="2538412" y="1200150"/>
          <a:ext cx="4067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7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Unduplicated Student Enrollment by Session   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658685"/>
              </p:ext>
            </p:extLst>
          </p:nvPr>
        </p:nvGraphicFramePr>
        <p:xfrm>
          <a:off x="1848057" y="1112838"/>
          <a:ext cx="5076825" cy="313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30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FTE by Session/YR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558332"/>
              </p:ext>
            </p:extLst>
          </p:nvPr>
        </p:nvGraphicFramePr>
        <p:xfrm>
          <a:off x="2001079" y="1020416"/>
          <a:ext cx="4728334" cy="328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779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924" y="672312"/>
            <a:ext cx="741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  <a:endParaRPr lang="en-US" dirty="0" smtClean="0">
              <a:solidFill>
                <a:srgbClr val="17375E"/>
              </a:solidFill>
              <a:latin typeface="Helvetica"/>
              <a:cs typeface="Helvetica"/>
            </a:endParaRPr>
          </a:p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Target Population 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9036" y="1036638"/>
            <a:ext cx="74676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Traditional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Students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Nontraditional </a:t>
            </a:r>
            <a:r>
              <a:rPr lang="en-US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Students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lang="en-US" sz="24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Transfer Students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Feeder High </a:t>
            </a:r>
            <a:r>
              <a:rPr lang="en-US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chools</a:t>
            </a:r>
            <a:endParaRPr lang="en-US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Dual Credit and Dual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Enrollment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Veterans  </a:t>
            </a:r>
            <a:r>
              <a:rPr lang="en-US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Community Members</a:t>
            </a:r>
            <a:endParaRPr lang="en-US" sz="2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7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924" y="672312"/>
            <a:ext cx="741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  <a:endParaRPr lang="en-US" dirty="0" smtClean="0">
              <a:solidFill>
                <a:srgbClr val="17375E"/>
              </a:solidFill>
              <a:latin typeface="Helvetica"/>
              <a:cs typeface="Helvetica"/>
            </a:endParaRPr>
          </a:p>
          <a:p>
            <a:r>
              <a:rPr lang="en-US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Implementation Strategies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473" y="1036638"/>
            <a:ext cx="80217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High School Outreach: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Reach out 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and visit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all Decatur-area public, private and alternative high schools.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HS Counselor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Engagement: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Forge new and build upon existing relationships with appropriate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HS college counselors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and/or other key stakeholders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Visits: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Work with key contacts within the high schools to initiate workshops and informational sessions for their prospective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Non-Traditional Outreach: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each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out to and build relationships with local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community-based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organizations,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faith-based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organizations,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libraries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and other key community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bases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Campus Presence: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 an effort to better familiarize oneself with the campus, build relationships with key faculty and staff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members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8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pic>
        <p:nvPicPr>
          <p:cNvPr id="8" name="Picture 7" descr="Richland_V_blue_greenspr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88" y="2153870"/>
            <a:ext cx="1527243" cy="1364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474" y="561474"/>
            <a:ext cx="4828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294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TitleSlide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5584" y="1652786"/>
            <a:ext cx="5687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“An 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investment in knowledge pays the best </a:t>
            </a:r>
            <a:r>
              <a:rPr lang="en-US" sz="32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dividends”</a:t>
            </a:r>
          </a:p>
          <a:p>
            <a:endParaRPr lang="en-US" sz="3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fontAlgn="base"/>
            <a:r>
              <a:rPr lang="en-US" sz="32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Benjamin Franklin</a:t>
            </a:r>
            <a:endParaRPr lang="en-US" sz="3200" b="0" i="0" dirty="0">
              <a:solidFill>
                <a:srgbClr val="333333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1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TitleSlide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pic>
        <p:nvPicPr>
          <p:cNvPr id="4" name="Picture 3" descr="SSC entrancez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62" y="1047750"/>
            <a:ext cx="521458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Guiding Principles 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974" y="1112838"/>
            <a:ext cx="775417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Students are central to the academic enterprise and are the focus of our action</a:t>
            </a:r>
          </a:p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Collaboration and cooperation between and among students, faculty, and staff are critical to meeting College targets</a:t>
            </a:r>
          </a:p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Connectedness to faculty and staff, both within and outside the classroom, is critical to student success; thus we all share the responsibility for facilitating these connections and eliminating barriers to them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318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Student Success Mission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07165"/>
            <a:ext cx="80910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foster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and enhance student learning, development, and goal attainment through student-centered programs,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services,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and advocacy. </a:t>
            </a:r>
          </a:p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reate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an in-house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“success coaching model”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bserve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build relationships with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ssess student needs, personal and academic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onstruct a process to determine what success is for the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elp impact time of completion and retention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139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274638"/>
            <a:ext cx="7917873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How does Coaching Impact Retention and Risk Taking?</a:t>
            </a:r>
          </a:p>
        </p:txBody>
      </p:sp>
      <p:pic>
        <p:nvPicPr>
          <p:cNvPr id="5" name="Shape 1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35448" y="838200"/>
            <a:ext cx="5681224" cy="3551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36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 Demographics  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849908"/>
              </p:ext>
            </p:extLst>
          </p:nvPr>
        </p:nvGraphicFramePr>
        <p:xfrm>
          <a:off x="2552700" y="120015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132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 Demographics  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55625"/>
              </p:ext>
            </p:extLst>
          </p:nvPr>
        </p:nvGraphicFramePr>
        <p:xfrm>
          <a:off x="2171700" y="1200149"/>
          <a:ext cx="4038600" cy="313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96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 Demographics  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317534"/>
              </p:ext>
            </p:extLst>
          </p:nvPr>
        </p:nvGraphicFramePr>
        <p:xfrm>
          <a:off x="1854787" y="914400"/>
          <a:ext cx="4891088" cy="358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6640314"/>
      </p:ext>
    </p:extLst>
  </p:cSld>
  <p:clrMapOvr>
    <a:masterClrMapping/>
  </p:clrMapOvr>
</p:sld>
</file>

<file path=ppt/theme/theme1.xml><?xml version="1.0" encoding="utf-8"?>
<a:theme xmlns:a="http://schemas.openxmlformats.org/drawingml/2006/main" name="Richland Community Colle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I_Fall_2011_PP_Template_2011-09-01">
  <a:themeElements>
    <a:clrScheme name="Reinvent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MC Cluster Education_CF_ON0132 1">
        <a:dk1>
          <a:srgbClr val="000000"/>
        </a:dk1>
        <a:lt1>
          <a:srgbClr val="FFFFFF"/>
        </a:lt1>
        <a:dk2>
          <a:srgbClr val="000069"/>
        </a:dk2>
        <a:lt2>
          <a:srgbClr val="7C7C7C"/>
        </a:lt2>
        <a:accent1>
          <a:srgbClr val="DEDEDE"/>
        </a:accent1>
        <a:accent2>
          <a:srgbClr val="7CA1CE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7091BA"/>
        </a:accent6>
        <a:hlink>
          <a:srgbClr val="3F6EA7"/>
        </a:hlink>
        <a:folHlink>
          <a:srgbClr val="000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</TotalTime>
  <Words>811</Words>
  <Application>Microsoft Office PowerPoint</Application>
  <PresentationFormat>On-screen Show (16:9)</PresentationFormat>
  <Paragraphs>109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Helvetica</vt:lpstr>
      <vt:lpstr>Richland Community College</vt:lpstr>
      <vt:lpstr>REI_Fall_2011_PP_Template_2011-09-01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Richland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Withrow</dc:creator>
  <cp:lastModifiedBy>Madonna Brown</cp:lastModifiedBy>
  <cp:revision>62</cp:revision>
  <cp:lastPrinted>2018-07-16T16:58:00Z</cp:lastPrinted>
  <dcterms:created xsi:type="dcterms:W3CDTF">2018-03-05T18:51:20Z</dcterms:created>
  <dcterms:modified xsi:type="dcterms:W3CDTF">2018-07-24T19:01:18Z</dcterms:modified>
</cp:coreProperties>
</file>