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7" r:id="rId4"/>
    <p:sldId id="259" r:id="rId5"/>
    <p:sldId id="261" r:id="rId6"/>
    <p:sldId id="260" r:id="rId7"/>
    <p:sldId id="26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5"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6" d="100"/>
          <a:sy n="66" d="100"/>
        </p:scale>
        <p:origin x="-3106"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Total Staffing History</a:t>
            </a:r>
          </a:p>
        </c:rich>
      </c:tx>
      <c:overlay val="0"/>
    </c:title>
    <c:autoTitleDeleted val="0"/>
    <c:plotArea>
      <c:layout/>
      <c:barChart>
        <c:barDir val="col"/>
        <c:grouping val="clustered"/>
        <c:varyColors val="0"/>
        <c:ser>
          <c:idx val="0"/>
          <c:order val="0"/>
          <c:tx>
            <c:v>F-T Total Staff</c:v>
          </c:tx>
          <c:invertIfNegative val="0"/>
          <c:cat>
            <c:strRef>
              <c:f>Staffing!$A$56:$A$64</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Staffing!$B$56:$B$64</c:f>
              <c:numCache>
                <c:formatCode>General</c:formatCode>
                <c:ptCount val="9"/>
                <c:pt idx="0">
                  <c:v>196</c:v>
                </c:pt>
                <c:pt idx="1">
                  <c:v>195</c:v>
                </c:pt>
                <c:pt idx="2">
                  <c:v>195</c:v>
                </c:pt>
                <c:pt idx="3">
                  <c:v>185</c:v>
                </c:pt>
                <c:pt idx="4">
                  <c:v>186</c:v>
                </c:pt>
                <c:pt idx="5">
                  <c:v>179</c:v>
                </c:pt>
                <c:pt idx="6">
                  <c:v>182</c:v>
                </c:pt>
                <c:pt idx="7">
                  <c:v>171</c:v>
                </c:pt>
                <c:pt idx="8">
                  <c:v>145</c:v>
                </c:pt>
              </c:numCache>
            </c:numRef>
          </c:val>
          <c:extLst>
            <c:ext xmlns:c16="http://schemas.microsoft.com/office/drawing/2014/chart" uri="{C3380CC4-5D6E-409C-BE32-E72D297353CC}">
              <c16:uniqueId val="{00000000-3BD8-4F2B-AB4A-67B733482386}"/>
            </c:ext>
          </c:extLst>
        </c:ser>
        <c:ser>
          <c:idx val="1"/>
          <c:order val="1"/>
          <c:tx>
            <c:v>P-T Total Staff</c:v>
          </c:tx>
          <c:invertIfNegative val="0"/>
          <c:cat>
            <c:strRef>
              <c:f>Staffing!$A$56:$A$64</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Staffing!$C$56:$C$64</c:f>
              <c:numCache>
                <c:formatCode>General</c:formatCode>
                <c:ptCount val="9"/>
                <c:pt idx="0">
                  <c:v>141</c:v>
                </c:pt>
                <c:pt idx="1">
                  <c:v>184</c:v>
                </c:pt>
                <c:pt idx="2">
                  <c:v>162</c:v>
                </c:pt>
                <c:pt idx="3">
                  <c:v>136</c:v>
                </c:pt>
                <c:pt idx="4">
                  <c:v>173</c:v>
                </c:pt>
                <c:pt idx="5">
                  <c:v>198</c:v>
                </c:pt>
                <c:pt idx="6">
                  <c:v>136</c:v>
                </c:pt>
                <c:pt idx="7">
                  <c:v>145</c:v>
                </c:pt>
                <c:pt idx="8">
                  <c:v>136</c:v>
                </c:pt>
              </c:numCache>
            </c:numRef>
          </c:val>
          <c:extLst>
            <c:ext xmlns:c16="http://schemas.microsoft.com/office/drawing/2014/chart" uri="{C3380CC4-5D6E-409C-BE32-E72D297353CC}">
              <c16:uniqueId val="{00000001-3BD8-4F2B-AB4A-67B733482386}"/>
            </c:ext>
          </c:extLst>
        </c:ser>
        <c:ser>
          <c:idx val="2"/>
          <c:order val="2"/>
          <c:tx>
            <c:v>FTE Total Staffing</c:v>
          </c:tx>
          <c:invertIfNegative val="0"/>
          <c:cat>
            <c:strRef>
              <c:f>Staffing!$A$56:$A$64</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Staffing!$D$56:$D$64</c:f>
              <c:numCache>
                <c:formatCode>General</c:formatCode>
                <c:ptCount val="9"/>
                <c:pt idx="0">
                  <c:v>253</c:v>
                </c:pt>
                <c:pt idx="1">
                  <c:v>270</c:v>
                </c:pt>
                <c:pt idx="2">
                  <c:v>260</c:v>
                </c:pt>
                <c:pt idx="3">
                  <c:v>288</c:v>
                </c:pt>
                <c:pt idx="4">
                  <c:v>307</c:v>
                </c:pt>
                <c:pt idx="5">
                  <c:v>289</c:v>
                </c:pt>
                <c:pt idx="6">
                  <c:v>256</c:v>
                </c:pt>
                <c:pt idx="7">
                  <c:v>254</c:v>
                </c:pt>
                <c:pt idx="8">
                  <c:v>214</c:v>
                </c:pt>
              </c:numCache>
            </c:numRef>
          </c:val>
          <c:extLst>
            <c:ext xmlns:c16="http://schemas.microsoft.com/office/drawing/2014/chart" uri="{C3380CC4-5D6E-409C-BE32-E72D297353CC}">
              <c16:uniqueId val="{00000002-3BD8-4F2B-AB4A-67B733482386}"/>
            </c:ext>
          </c:extLst>
        </c:ser>
        <c:dLbls>
          <c:showLegendKey val="0"/>
          <c:showVal val="0"/>
          <c:showCatName val="0"/>
          <c:showSerName val="0"/>
          <c:showPercent val="0"/>
          <c:showBubbleSize val="0"/>
        </c:dLbls>
        <c:gapWidth val="150"/>
        <c:axId val="161465472"/>
        <c:axId val="161467008"/>
      </c:barChart>
      <c:catAx>
        <c:axId val="161465472"/>
        <c:scaling>
          <c:orientation val="minMax"/>
        </c:scaling>
        <c:delete val="0"/>
        <c:axPos val="b"/>
        <c:numFmt formatCode="General" sourceLinked="0"/>
        <c:majorTickMark val="out"/>
        <c:minorTickMark val="none"/>
        <c:tickLblPos val="nextTo"/>
        <c:crossAx val="161467008"/>
        <c:crosses val="autoZero"/>
        <c:auto val="1"/>
        <c:lblAlgn val="ctr"/>
        <c:lblOffset val="100"/>
        <c:noMultiLvlLbl val="0"/>
      </c:catAx>
      <c:valAx>
        <c:axId val="161467008"/>
        <c:scaling>
          <c:orientation val="minMax"/>
        </c:scaling>
        <c:delete val="0"/>
        <c:axPos val="l"/>
        <c:majorGridlines/>
        <c:numFmt formatCode="General" sourceLinked="1"/>
        <c:majorTickMark val="out"/>
        <c:minorTickMark val="none"/>
        <c:tickLblPos val="nextTo"/>
        <c:crossAx val="161465472"/>
        <c:crosses val="autoZero"/>
        <c:crossBetween val="between"/>
      </c:valAx>
    </c:plotArea>
    <c:legend>
      <c:legendPos val="r"/>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Total Staffing By Class</a:t>
            </a:r>
          </a:p>
          <a:p>
            <a:pPr>
              <a:defRPr/>
            </a:pPr>
            <a:r>
              <a:rPr lang="en-US"/>
              <a:t>Historically</a:t>
            </a:r>
          </a:p>
        </c:rich>
      </c:tx>
      <c:layout>
        <c:manualLayout>
          <c:xMode val="edge"/>
          <c:yMode val="edge"/>
          <c:x val="0.28351814750966781"/>
          <c:y val="0"/>
        </c:manualLayout>
      </c:layout>
      <c:overlay val="0"/>
    </c:title>
    <c:autoTitleDeleted val="0"/>
    <c:plotArea>
      <c:layout/>
      <c:barChart>
        <c:barDir val="col"/>
        <c:grouping val="clustered"/>
        <c:varyColors val="0"/>
        <c:ser>
          <c:idx val="0"/>
          <c:order val="0"/>
          <c:tx>
            <c:v>FTE Faculty</c:v>
          </c:tx>
          <c:invertIfNegative val="0"/>
          <c:cat>
            <c:strRef>
              <c:f>Staffing!$A$70:$A$78</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Staffing!$B$70:$B$78</c:f>
              <c:numCache>
                <c:formatCode>General</c:formatCode>
                <c:ptCount val="9"/>
                <c:pt idx="0">
                  <c:v>122</c:v>
                </c:pt>
                <c:pt idx="1">
                  <c:v>133</c:v>
                </c:pt>
                <c:pt idx="2">
                  <c:v>124</c:v>
                </c:pt>
                <c:pt idx="3">
                  <c:v>152</c:v>
                </c:pt>
                <c:pt idx="4">
                  <c:v>159</c:v>
                </c:pt>
                <c:pt idx="5">
                  <c:v>138</c:v>
                </c:pt>
                <c:pt idx="6">
                  <c:v>129</c:v>
                </c:pt>
                <c:pt idx="7">
                  <c:v>123</c:v>
                </c:pt>
                <c:pt idx="8">
                  <c:v>109</c:v>
                </c:pt>
              </c:numCache>
            </c:numRef>
          </c:val>
          <c:extLst>
            <c:ext xmlns:c16="http://schemas.microsoft.com/office/drawing/2014/chart" uri="{C3380CC4-5D6E-409C-BE32-E72D297353CC}">
              <c16:uniqueId val="{00000000-258F-49F6-8F74-73843945C293}"/>
            </c:ext>
          </c:extLst>
        </c:ser>
        <c:ser>
          <c:idx val="1"/>
          <c:order val="1"/>
          <c:tx>
            <c:v>FTE Admin</c:v>
          </c:tx>
          <c:invertIfNegative val="0"/>
          <c:cat>
            <c:strRef>
              <c:f>Staffing!$A$70:$A$78</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Staffing!$C$70:$C$78</c:f>
              <c:numCache>
                <c:formatCode>General</c:formatCode>
                <c:ptCount val="9"/>
                <c:pt idx="0">
                  <c:v>46</c:v>
                </c:pt>
                <c:pt idx="1">
                  <c:v>48</c:v>
                </c:pt>
                <c:pt idx="2">
                  <c:v>46</c:v>
                </c:pt>
                <c:pt idx="3">
                  <c:v>40</c:v>
                </c:pt>
                <c:pt idx="4">
                  <c:v>39</c:v>
                </c:pt>
                <c:pt idx="5">
                  <c:v>39</c:v>
                </c:pt>
                <c:pt idx="6">
                  <c:v>37</c:v>
                </c:pt>
                <c:pt idx="7">
                  <c:v>33</c:v>
                </c:pt>
                <c:pt idx="8">
                  <c:v>31</c:v>
                </c:pt>
              </c:numCache>
            </c:numRef>
          </c:val>
          <c:extLst>
            <c:ext xmlns:c16="http://schemas.microsoft.com/office/drawing/2014/chart" uri="{C3380CC4-5D6E-409C-BE32-E72D297353CC}">
              <c16:uniqueId val="{00000001-258F-49F6-8F74-73843945C293}"/>
            </c:ext>
          </c:extLst>
        </c:ser>
        <c:ser>
          <c:idx val="2"/>
          <c:order val="2"/>
          <c:tx>
            <c:v>FTE Professional</c:v>
          </c:tx>
          <c:invertIfNegative val="0"/>
          <c:cat>
            <c:strRef>
              <c:f>Staffing!$A$70:$A$78</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Staffing!$D$70:$D$78</c:f>
              <c:numCache>
                <c:formatCode>General</c:formatCode>
                <c:ptCount val="9"/>
                <c:pt idx="0">
                  <c:v>25</c:v>
                </c:pt>
                <c:pt idx="1">
                  <c:v>21</c:v>
                </c:pt>
                <c:pt idx="2">
                  <c:v>31</c:v>
                </c:pt>
                <c:pt idx="3">
                  <c:v>43</c:v>
                </c:pt>
                <c:pt idx="4">
                  <c:v>54</c:v>
                </c:pt>
                <c:pt idx="5">
                  <c:v>55</c:v>
                </c:pt>
                <c:pt idx="6">
                  <c:v>45</c:v>
                </c:pt>
                <c:pt idx="7">
                  <c:v>56</c:v>
                </c:pt>
                <c:pt idx="8">
                  <c:v>43</c:v>
                </c:pt>
              </c:numCache>
            </c:numRef>
          </c:val>
          <c:extLst>
            <c:ext xmlns:c16="http://schemas.microsoft.com/office/drawing/2014/chart" uri="{C3380CC4-5D6E-409C-BE32-E72D297353CC}">
              <c16:uniqueId val="{00000002-258F-49F6-8F74-73843945C293}"/>
            </c:ext>
          </c:extLst>
        </c:ser>
        <c:ser>
          <c:idx val="3"/>
          <c:order val="3"/>
          <c:tx>
            <c:v>FTE Classified</c:v>
          </c:tx>
          <c:invertIfNegative val="0"/>
          <c:cat>
            <c:strRef>
              <c:f>Staffing!$A$70:$A$78</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Staffing!$E$70:$E$78</c:f>
              <c:numCache>
                <c:formatCode>General</c:formatCode>
                <c:ptCount val="9"/>
                <c:pt idx="0">
                  <c:v>60</c:v>
                </c:pt>
                <c:pt idx="1">
                  <c:v>68</c:v>
                </c:pt>
                <c:pt idx="2">
                  <c:v>59</c:v>
                </c:pt>
                <c:pt idx="3">
                  <c:v>53</c:v>
                </c:pt>
                <c:pt idx="4">
                  <c:v>55</c:v>
                </c:pt>
                <c:pt idx="5">
                  <c:v>57</c:v>
                </c:pt>
                <c:pt idx="6">
                  <c:v>45</c:v>
                </c:pt>
                <c:pt idx="7">
                  <c:v>42</c:v>
                </c:pt>
                <c:pt idx="8">
                  <c:v>31</c:v>
                </c:pt>
              </c:numCache>
            </c:numRef>
          </c:val>
          <c:extLst>
            <c:ext xmlns:c16="http://schemas.microsoft.com/office/drawing/2014/chart" uri="{C3380CC4-5D6E-409C-BE32-E72D297353CC}">
              <c16:uniqueId val="{00000003-258F-49F6-8F74-73843945C293}"/>
            </c:ext>
          </c:extLst>
        </c:ser>
        <c:dLbls>
          <c:showLegendKey val="0"/>
          <c:showVal val="0"/>
          <c:showCatName val="0"/>
          <c:showSerName val="0"/>
          <c:showPercent val="0"/>
          <c:showBubbleSize val="0"/>
        </c:dLbls>
        <c:gapWidth val="150"/>
        <c:axId val="161227136"/>
        <c:axId val="161228672"/>
      </c:barChart>
      <c:catAx>
        <c:axId val="161227136"/>
        <c:scaling>
          <c:orientation val="minMax"/>
        </c:scaling>
        <c:delete val="0"/>
        <c:axPos val="b"/>
        <c:numFmt formatCode="General" sourceLinked="0"/>
        <c:majorTickMark val="out"/>
        <c:minorTickMark val="none"/>
        <c:tickLblPos val="nextTo"/>
        <c:crossAx val="161228672"/>
        <c:crosses val="autoZero"/>
        <c:auto val="1"/>
        <c:lblAlgn val="ctr"/>
        <c:lblOffset val="100"/>
        <c:noMultiLvlLbl val="0"/>
      </c:catAx>
      <c:valAx>
        <c:axId val="161228672"/>
        <c:scaling>
          <c:orientation val="minMax"/>
        </c:scaling>
        <c:delete val="0"/>
        <c:axPos val="l"/>
        <c:majorGridlines/>
        <c:numFmt formatCode="General" sourceLinked="1"/>
        <c:majorTickMark val="out"/>
        <c:minorTickMark val="none"/>
        <c:tickLblPos val="nextTo"/>
        <c:crossAx val="161227136"/>
        <c:crosses val="autoZero"/>
        <c:crossBetween val="between"/>
      </c:valAx>
      <c:spPr>
        <a:effectLst/>
      </c:spPr>
    </c:plotArea>
    <c:legend>
      <c:legendPos val="r"/>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Comparison F-T and P-T Faculty</a:t>
            </a:r>
          </a:p>
        </c:rich>
      </c:tx>
      <c:overlay val="0"/>
    </c:title>
    <c:autoTitleDeleted val="0"/>
    <c:plotArea>
      <c:layout/>
      <c:barChart>
        <c:barDir val="col"/>
        <c:grouping val="clustered"/>
        <c:varyColors val="0"/>
        <c:ser>
          <c:idx val="0"/>
          <c:order val="0"/>
          <c:tx>
            <c:v>F-T Faculty</c:v>
          </c:tx>
          <c:invertIfNegative val="0"/>
          <c:cat>
            <c:strRef>
              <c:f>'Faculty Ratios'!$A$5:$A$13</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'Faculty Ratios'!$B$5:$B$13</c:f>
              <c:numCache>
                <c:formatCode>General</c:formatCode>
                <c:ptCount val="9"/>
                <c:pt idx="0">
                  <c:v>73</c:v>
                </c:pt>
                <c:pt idx="1">
                  <c:v>73</c:v>
                </c:pt>
                <c:pt idx="2">
                  <c:v>70</c:v>
                </c:pt>
                <c:pt idx="3">
                  <c:v>69</c:v>
                </c:pt>
                <c:pt idx="4">
                  <c:v>67</c:v>
                </c:pt>
                <c:pt idx="5">
                  <c:v>66</c:v>
                </c:pt>
                <c:pt idx="6">
                  <c:v>67</c:v>
                </c:pt>
                <c:pt idx="7">
                  <c:v>65</c:v>
                </c:pt>
                <c:pt idx="8">
                  <c:v>61</c:v>
                </c:pt>
              </c:numCache>
            </c:numRef>
          </c:val>
          <c:extLst>
            <c:ext xmlns:c16="http://schemas.microsoft.com/office/drawing/2014/chart" uri="{C3380CC4-5D6E-409C-BE32-E72D297353CC}">
              <c16:uniqueId val="{00000000-8DE9-4AAC-B1B8-2D3266835AA7}"/>
            </c:ext>
          </c:extLst>
        </c:ser>
        <c:ser>
          <c:idx val="1"/>
          <c:order val="1"/>
          <c:tx>
            <c:v>P-T Faculty</c:v>
          </c:tx>
          <c:invertIfNegative val="0"/>
          <c:cat>
            <c:strRef>
              <c:f>'Faculty Ratios'!$A$5:$A$13</c:f>
              <c:strCache>
                <c:ptCount val="9"/>
                <c:pt idx="0">
                  <c:v>Fall 2009 </c:v>
                </c:pt>
                <c:pt idx="1">
                  <c:v>Fall 2010</c:v>
                </c:pt>
                <c:pt idx="2">
                  <c:v>Fall 2011</c:v>
                </c:pt>
                <c:pt idx="3">
                  <c:v>Fall 2012</c:v>
                </c:pt>
                <c:pt idx="4">
                  <c:v>Fall 2013</c:v>
                </c:pt>
                <c:pt idx="5">
                  <c:v>Fall 2014</c:v>
                </c:pt>
                <c:pt idx="6">
                  <c:v>Fall 2015</c:v>
                </c:pt>
                <c:pt idx="7">
                  <c:v>Fall 2016</c:v>
                </c:pt>
                <c:pt idx="8">
                  <c:v>Fall 2017</c:v>
                </c:pt>
              </c:strCache>
            </c:strRef>
          </c:cat>
          <c:val>
            <c:numRef>
              <c:f>'Faculty Ratios'!$C$5:$C$13</c:f>
              <c:numCache>
                <c:formatCode>General</c:formatCode>
                <c:ptCount val="9"/>
                <c:pt idx="0">
                  <c:v>126</c:v>
                </c:pt>
                <c:pt idx="1">
                  <c:v>156</c:v>
                </c:pt>
                <c:pt idx="2">
                  <c:v>141</c:v>
                </c:pt>
                <c:pt idx="3">
                  <c:v>110</c:v>
                </c:pt>
                <c:pt idx="4">
                  <c:v>132</c:v>
                </c:pt>
                <c:pt idx="5">
                  <c:v>130</c:v>
                </c:pt>
                <c:pt idx="6">
                  <c:v>92</c:v>
                </c:pt>
                <c:pt idx="7">
                  <c:v>99</c:v>
                </c:pt>
                <c:pt idx="8">
                  <c:v>96</c:v>
                </c:pt>
              </c:numCache>
            </c:numRef>
          </c:val>
          <c:extLst>
            <c:ext xmlns:c16="http://schemas.microsoft.com/office/drawing/2014/chart" uri="{C3380CC4-5D6E-409C-BE32-E72D297353CC}">
              <c16:uniqueId val="{00000001-8DE9-4AAC-B1B8-2D3266835AA7}"/>
            </c:ext>
          </c:extLst>
        </c:ser>
        <c:dLbls>
          <c:showLegendKey val="0"/>
          <c:showVal val="0"/>
          <c:showCatName val="0"/>
          <c:showSerName val="0"/>
          <c:showPercent val="0"/>
          <c:showBubbleSize val="0"/>
        </c:dLbls>
        <c:gapWidth val="150"/>
        <c:axId val="166371712"/>
        <c:axId val="166373248"/>
      </c:barChart>
      <c:catAx>
        <c:axId val="166371712"/>
        <c:scaling>
          <c:orientation val="minMax"/>
        </c:scaling>
        <c:delete val="0"/>
        <c:axPos val="b"/>
        <c:numFmt formatCode="General" sourceLinked="0"/>
        <c:majorTickMark val="out"/>
        <c:minorTickMark val="none"/>
        <c:tickLblPos val="nextTo"/>
        <c:crossAx val="166373248"/>
        <c:crosses val="autoZero"/>
        <c:auto val="1"/>
        <c:lblAlgn val="ctr"/>
        <c:lblOffset val="100"/>
        <c:noMultiLvlLbl val="0"/>
      </c:catAx>
      <c:valAx>
        <c:axId val="166373248"/>
        <c:scaling>
          <c:orientation val="minMax"/>
        </c:scaling>
        <c:delete val="0"/>
        <c:axPos val="l"/>
        <c:majorGridlines/>
        <c:numFmt formatCode="General" sourceLinked="1"/>
        <c:majorTickMark val="out"/>
        <c:minorTickMark val="none"/>
        <c:tickLblPos val="nextTo"/>
        <c:crossAx val="166371712"/>
        <c:crosses val="autoZero"/>
        <c:crossBetween val="between"/>
      </c:valAx>
    </c:plotArea>
    <c:legend>
      <c:legendPos val="r"/>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smtClean="0"/>
              <a:t>History of Benefit Costs</a:t>
            </a:r>
            <a:endParaRPr lang="en-US" baseline="0" dirty="0"/>
          </a:p>
          <a:p>
            <a:pPr>
              <a:defRPr/>
            </a:pPr>
            <a:endParaRPr lang="en-US" dirty="0"/>
          </a:p>
        </c:rich>
      </c:tx>
      <c:overlay val="0"/>
    </c:title>
    <c:autoTitleDeleted val="0"/>
    <c:plotArea>
      <c:layout/>
      <c:barChart>
        <c:barDir val="col"/>
        <c:grouping val="clustered"/>
        <c:varyColors val="0"/>
        <c:ser>
          <c:idx val="0"/>
          <c:order val="0"/>
          <c:tx>
            <c:v>Health Insurance</c:v>
          </c:tx>
          <c:invertIfNegative val="0"/>
          <c:cat>
            <c:strRef>
              <c:f>'Benefit Costs'!$A$6:$A$14</c:f>
              <c:strCache>
                <c:ptCount val="9"/>
                <c:pt idx="0">
                  <c:v>FY 2010</c:v>
                </c:pt>
                <c:pt idx="1">
                  <c:v>FY 2011</c:v>
                </c:pt>
                <c:pt idx="2">
                  <c:v>FY 2012</c:v>
                </c:pt>
                <c:pt idx="3">
                  <c:v>FY 2013</c:v>
                </c:pt>
                <c:pt idx="4">
                  <c:v>FY 2014</c:v>
                </c:pt>
                <c:pt idx="5">
                  <c:v>FY 2015</c:v>
                </c:pt>
                <c:pt idx="6">
                  <c:v>FY 2016</c:v>
                </c:pt>
                <c:pt idx="7">
                  <c:v>FY 2017</c:v>
                </c:pt>
                <c:pt idx="8">
                  <c:v>FY 2018</c:v>
                </c:pt>
              </c:strCache>
            </c:strRef>
          </c:cat>
          <c:val>
            <c:numRef>
              <c:f>'Benefit Costs'!$B$6:$B$14</c:f>
              <c:numCache>
                <c:formatCode>_(* #,##0_);_(* \(#,##0\);_(* "-"??_);_(@_)</c:formatCode>
                <c:ptCount val="9"/>
                <c:pt idx="0">
                  <c:v>1857697</c:v>
                </c:pt>
                <c:pt idx="1">
                  <c:v>2154874</c:v>
                </c:pt>
                <c:pt idx="2">
                  <c:v>2252982</c:v>
                </c:pt>
                <c:pt idx="3">
                  <c:v>2433367</c:v>
                </c:pt>
                <c:pt idx="4">
                  <c:v>2348064</c:v>
                </c:pt>
                <c:pt idx="5">
                  <c:v>2467198</c:v>
                </c:pt>
                <c:pt idx="6">
                  <c:v>2310390</c:v>
                </c:pt>
                <c:pt idx="7">
                  <c:v>2346383</c:v>
                </c:pt>
                <c:pt idx="8">
                  <c:v>2073654</c:v>
                </c:pt>
              </c:numCache>
            </c:numRef>
          </c:val>
          <c:extLst>
            <c:ext xmlns:c16="http://schemas.microsoft.com/office/drawing/2014/chart" uri="{C3380CC4-5D6E-409C-BE32-E72D297353CC}">
              <c16:uniqueId val="{00000000-9924-42F8-9545-95C49C5AD60D}"/>
            </c:ext>
          </c:extLst>
        </c:ser>
        <c:ser>
          <c:idx val="1"/>
          <c:order val="1"/>
          <c:tx>
            <c:v>Dental Insurance</c:v>
          </c:tx>
          <c:invertIfNegative val="0"/>
          <c:cat>
            <c:strRef>
              <c:f>'Benefit Costs'!$A$6:$A$14</c:f>
              <c:strCache>
                <c:ptCount val="9"/>
                <c:pt idx="0">
                  <c:v>FY 2010</c:v>
                </c:pt>
                <c:pt idx="1">
                  <c:v>FY 2011</c:v>
                </c:pt>
                <c:pt idx="2">
                  <c:v>FY 2012</c:v>
                </c:pt>
                <c:pt idx="3">
                  <c:v>FY 2013</c:v>
                </c:pt>
                <c:pt idx="4">
                  <c:v>FY 2014</c:v>
                </c:pt>
                <c:pt idx="5">
                  <c:v>FY 2015</c:v>
                </c:pt>
                <c:pt idx="6">
                  <c:v>FY 2016</c:v>
                </c:pt>
                <c:pt idx="7">
                  <c:v>FY 2017</c:v>
                </c:pt>
                <c:pt idx="8">
                  <c:v>FY 2018</c:v>
                </c:pt>
              </c:strCache>
            </c:strRef>
          </c:cat>
          <c:val>
            <c:numRef>
              <c:f>'Benefit Costs'!$C$6:$C$14</c:f>
              <c:numCache>
                <c:formatCode>_(* #,##0_);_(* \(#,##0\);_(* "-"??_);_(@_)</c:formatCode>
                <c:ptCount val="9"/>
                <c:pt idx="0">
                  <c:v>101123</c:v>
                </c:pt>
                <c:pt idx="1">
                  <c:v>94975</c:v>
                </c:pt>
                <c:pt idx="2">
                  <c:v>91684</c:v>
                </c:pt>
                <c:pt idx="3">
                  <c:v>89373</c:v>
                </c:pt>
                <c:pt idx="4">
                  <c:v>87924</c:v>
                </c:pt>
                <c:pt idx="5">
                  <c:v>89029</c:v>
                </c:pt>
                <c:pt idx="6">
                  <c:v>82731</c:v>
                </c:pt>
                <c:pt idx="7">
                  <c:v>73500</c:v>
                </c:pt>
                <c:pt idx="8">
                  <c:v>62145</c:v>
                </c:pt>
              </c:numCache>
            </c:numRef>
          </c:val>
          <c:extLst>
            <c:ext xmlns:c16="http://schemas.microsoft.com/office/drawing/2014/chart" uri="{C3380CC4-5D6E-409C-BE32-E72D297353CC}">
              <c16:uniqueId val="{00000001-9924-42F8-9545-95C49C5AD60D}"/>
            </c:ext>
          </c:extLst>
        </c:ser>
        <c:ser>
          <c:idx val="2"/>
          <c:order val="2"/>
          <c:tx>
            <c:v>Life Insurance/LTD</c:v>
          </c:tx>
          <c:invertIfNegative val="0"/>
          <c:cat>
            <c:strRef>
              <c:f>'Benefit Costs'!$A$6:$A$14</c:f>
              <c:strCache>
                <c:ptCount val="9"/>
                <c:pt idx="0">
                  <c:v>FY 2010</c:v>
                </c:pt>
                <c:pt idx="1">
                  <c:v>FY 2011</c:v>
                </c:pt>
                <c:pt idx="2">
                  <c:v>FY 2012</c:v>
                </c:pt>
                <c:pt idx="3">
                  <c:v>FY 2013</c:v>
                </c:pt>
                <c:pt idx="4">
                  <c:v>FY 2014</c:v>
                </c:pt>
                <c:pt idx="5">
                  <c:v>FY 2015</c:v>
                </c:pt>
                <c:pt idx="6">
                  <c:v>FY 2016</c:v>
                </c:pt>
                <c:pt idx="7">
                  <c:v>FY 2017</c:v>
                </c:pt>
                <c:pt idx="8">
                  <c:v>FY 2018</c:v>
                </c:pt>
              </c:strCache>
            </c:strRef>
          </c:cat>
          <c:val>
            <c:numRef>
              <c:f>'Benefit Costs'!$D$6:$D$14</c:f>
              <c:numCache>
                <c:formatCode>_(* #,##0_);_(* \(#,##0\);_(* "-"??_);_(@_)</c:formatCode>
                <c:ptCount val="9"/>
                <c:pt idx="0">
                  <c:v>68944</c:v>
                </c:pt>
                <c:pt idx="1">
                  <c:v>66924</c:v>
                </c:pt>
                <c:pt idx="2">
                  <c:v>68108</c:v>
                </c:pt>
                <c:pt idx="3">
                  <c:v>68738</c:v>
                </c:pt>
                <c:pt idx="4">
                  <c:v>70378</c:v>
                </c:pt>
                <c:pt idx="5">
                  <c:v>70559</c:v>
                </c:pt>
                <c:pt idx="6">
                  <c:v>67779</c:v>
                </c:pt>
                <c:pt idx="7">
                  <c:v>60208</c:v>
                </c:pt>
                <c:pt idx="8">
                  <c:v>50390</c:v>
                </c:pt>
              </c:numCache>
            </c:numRef>
          </c:val>
          <c:extLst>
            <c:ext xmlns:c16="http://schemas.microsoft.com/office/drawing/2014/chart" uri="{C3380CC4-5D6E-409C-BE32-E72D297353CC}">
              <c16:uniqueId val="{00000002-9924-42F8-9545-95C49C5AD60D}"/>
            </c:ext>
          </c:extLst>
        </c:ser>
        <c:dLbls>
          <c:showLegendKey val="0"/>
          <c:showVal val="0"/>
          <c:showCatName val="0"/>
          <c:showSerName val="0"/>
          <c:showPercent val="0"/>
          <c:showBubbleSize val="0"/>
        </c:dLbls>
        <c:gapWidth val="150"/>
        <c:axId val="161847936"/>
        <c:axId val="161882496"/>
      </c:barChart>
      <c:catAx>
        <c:axId val="161847936"/>
        <c:scaling>
          <c:orientation val="minMax"/>
        </c:scaling>
        <c:delete val="0"/>
        <c:axPos val="b"/>
        <c:numFmt formatCode="General" sourceLinked="0"/>
        <c:majorTickMark val="out"/>
        <c:minorTickMark val="none"/>
        <c:tickLblPos val="nextTo"/>
        <c:crossAx val="161882496"/>
        <c:crosses val="autoZero"/>
        <c:auto val="1"/>
        <c:lblAlgn val="ctr"/>
        <c:lblOffset val="100"/>
        <c:noMultiLvlLbl val="0"/>
      </c:catAx>
      <c:valAx>
        <c:axId val="161882496"/>
        <c:scaling>
          <c:orientation val="minMax"/>
        </c:scaling>
        <c:delete val="0"/>
        <c:axPos val="l"/>
        <c:majorGridlines/>
        <c:numFmt formatCode="_(* #,##0_);_(* \(#,##0\);_(* &quot;-&quot;??_);_(@_)" sourceLinked="1"/>
        <c:majorTickMark val="out"/>
        <c:minorTickMark val="none"/>
        <c:tickLblPos val="nextTo"/>
        <c:crossAx val="161847936"/>
        <c:crosses val="autoZero"/>
        <c:crossBetween val="between"/>
      </c:valAx>
    </c:plotArea>
    <c:legend>
      <c:legendPos val="r"/>
      <c:overlay val="0"/>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1E59BB2-DA96-41B7-9CAE-3F6C58560E8D}" type="datetimeFigureOut">
              <a:rPr lang="en-US" smtClean="0"/>
              <a:t>3/23/2018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A620B839-74BC-42C7-9005-A9FC157176ED}" type="slidenum">
              <a:rPr lang="en-US" smtClean="0"/>
              <a:t>‹#›</a:t>
            </a:fld>
            <a:endParaRPr lang="en-US"/>
          </a:p>
        </p:txBody>
      </p:sp>
    </p:spTree>
    <p:extLst>
      <p:ext uri="{BB962C8B-B14F-4D97-AF65-F5344CB8AC3E}">
        <p14:creationId xmlns:p14="http://schemas.microsoft.com/office/powerpoint/2010/main" val="30178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620B839-74BC-42C7-9005-A9FC157176ED}" type="slidenum">
              <a:rPr lang="en-US" smtClean="0"/>
              <a:t>1</a:t>
            </a:fld>
            <a:endParaRPr lang="en-US"/>
          </a:p>
        </p:txBody>
      </p:sp>
    </p:spTree>
    <p:extLst>
      <p:ext uri="{BB962C8B-B14F-4D97-AF65-F5344CB8AC3E}">
        <p14:creationId xmlns:p14="http://schemas.microsoft.com/office/powerpoint/2010/main" val="4122956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screen represents total staffing as</a:t>
            </a:r>
            <a:r>
              <a:rPr lang="en-US" baseline="0" dirty="0" smtClean="0"/>
              <a:t> reported to the ICCB during the Fall semester.  The total full-time staffing, which includes faculty has dropped by 51 positions or 26%.  The part-time staffing, which includes adjunct faculty can vary depending on the number of courses being offered, including CPED courses and Adult Ed.  Overall our full-time equivalent numbers have dropped 15.4% from the Fall of 2009 to the Fall of 2017.</a:t>
            </a:r>
            <a:endParaRPr lang="en-US" dirty="0"/>
          </a:p>
        </p:txBody>
      </p:sp>
      <p:sp>
        <p:nvSpPr>
          <p:cNvPr id="4" name="Slide Number Placeholder 3"/>
          <p:cNvSpPr>
            <a:spLocks noGrp="1"/>
          </p:cNvSpPr>
          <p:nvPr>
            <p:ph type="sldNum" sz="quarter" idx="10"/>
          </p:nvPr>
        </p:nvSpPr>
        <p:spPr/>
        <p:txBody>
          <a:bodyPr/>
          <a:lstStyle/>
          <a:p>
            <a:fld id="{A620B839-74BC-42C7-9005-A9FC157176ED}" type="slidenum">
              <a:rPr lang="en-US" smtClean="0"/>
              <a:t>2</a:t>
            </a:fld>
            <a:endParaRPr lang="en-US"/>
          </a:p>
        </p:txBody>
      </p:sp>
    </p:spTree>
    <p:extLst>
      <p:ext uri="{BB962C8B-B14F-4D97-AF65-F5344CB8AC3E}">
        <p14:creationId xmlns:p14="http://schemas.microsoft.com/office/powerpoint/2010/main" val="882897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graphically shows the historic staffing levels from the last slide.  Fall 2013 was the peak year for</a:t>
            </a:r>
            <a:r>
              <a:rPr lang="en-US" baseline="0" dirty="0" smtClean="0"/>
              <a:t> Full-Time-Equivalent and it has been steadily declining since then.  The biggest drop occurred between the Fall of 2016 and the Fall of 2017.  </a:t>
            </a:r>
            <a:endParaRPr lang="en-US" dirty="0"/>
          </a:p>
        </p:txBody>
      </p:sp>
      <p:sp>
        <p:nvSpPr>
          <p:cNvPr id="4" name="Slide Number Placeholder 3"/>
          <p:cNvSpPr>
            <a:spLocks noGrp="1"/>
          </p:cNvSpPr>
          <p:nvPr>
            <p:ph type="sldNum" sz="quarter" idx="10"/>
          </p:nvPr>
        </p:nvSpPr>
        <p:spPr/>
        <p:txBody>
          <a:bodyPr/>
          <a:lstStyle/>
          <a:p>
            <a:fld id="{A620B839-74BC-42C7-9005-A9FC157176ED}" type="slidenum">
              <a:rPr lang="en-US" smtClean="0"/>
              <a:t>3</a:t>
            </a:fld>
            <a:endParaRPr lang="en-US"/>
          </a:p>
        </p:txBody>
      </p:sp>
    </p:spTree>
    <p:extLst>
      <p:ext uri="{BB962C8B-B14F-4D97-AF65-F5344CB8AC3E}">
        <p14:creationId xmlns:p14="http://schemas.microsoft.com/office/powerpoint/2010/main" val="3314701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Staffing levels are broken out in 4 classes for this graph</a:t>
            </a:r>
            <a:r>
              <a:rPr lang="en-US" baseline="0" dirty="0" smtClean="0"/>
              <a:t> based on Full-Time Equivalent Numbers.</a:t>
            </a:r>
            <a:endParaRPr lang="en-US" dirty="0" smtClean="0"/>
          </a:p>
          <a:p>
            <a:r>
              <a:rPr lang="en-US" dirty="0" smtClean="0"/>
              <a:t>The</a:t>
            </a:r>
            <a:r>
              <a:rPr lang="en-US" baseline="0" dirty="0" smtClean="0"/>
              <a:t> Faculty category includes all full-time faculty, part-time faculty, adult </a:t>
            </a:r>
            <a:r>
              <a:rPr lang="en-US" baseline="0" dirty="0" err="1" smtClean="0"/>
              <a:t>ed</a:t>
            </a:r>
            <a:r>
              <a:rPr lang="en-US" baseline="0" dirty="0" smtClean="0"/>
              <a:t> instructors and CPED instructors</a:t>
            </a:r>
          </a:p>
          <a:p>
            <a:r>
              <a:rPr lang="en-US" baseline="0" dirty="0" smtClean="0"/>
              <a:t>The Administrative category includes the President, Vice-Presidents, Deans, and Director level staff</a:t>
            </a:r>
          </a:p>
          <a:p>
            <a:r>
              <a:rPr lang="en-US" baseline="0" dirty="0" smtClean="0"/>
              <a:t>The Professional category includes supervisors that are not directors, coordinators, professional level staffing in student success, professional staff in the LRC, and other exempt level positions</a:t>
            </a:r>
          </a:p>
          <a:p>
            <a:r>
              <a:rPr lang="en-US" baseline="0" dirty="0" smtClean="0"/>
              <a:t>The Classified category includes all clerical staff such as administrative assistants and clerk position, and all maintenance staff</a:t>
            </a:r>
          </a:p>
          <a:p>
            <a:r>
              <a:rPr lang="en-US" baseline="0" dirty="0" smtClean="0"/>
              <a:t>The FTE faculty peaked in the Fall of 2013 with a staffing level of 159 and as of the Fall of 2017 the level has dropped to 109 FTE’s</a:t>
            </a:r>
          </a:p>
          <a:p>
            <a:r>
              <a:rPr lang="en-US" baseline="0" dirty="0" smtClean="0"/>
              <a:t>The Administrative FTE was 46 in the Fall of 2009 and is now 31.  This is a drop of 15 positions or 32.6% drop in staffing of Administrative level employees</a:t>
            </a:r>
          </a:p>
          <a:p>
            <a:r>
              <a:rPr lang="en-US" baseline="0" dirty="0" smtClean="0"/>
              <a:t>The Professional FTE has risen from 25 in the Fall of 2009 to 43 in the Fall of 2017.  The most significant increase has been in the part-time sector of the Professional sector.  </a:t>
            </a:r>
          </a:p>
          <a:p>
            <a:r>
              <a:rPr lang="en-US" baseline="0" dirty="0" smtClean="0"/>
              <a:t>These positions include, tutors, adult </a:t>
            </a:r>
            <a:r>
              <a:rPr lang="en-US" baseline="0" dirty="0" err="1" smtClean="0"/>
              <a:t>ed</a:t>
            </a:r>
            <a:r>
              <a:rPr lang="en-US" baseline="0" dirty="0" smtClean="0"/>
              <a:t> classroom assistants, lab assistants in the sciences and nursing programs.  </a:t>
            </a:r>
          </a:p>
          <a:p>
            <a:r>
              <a:rPr lang="en-US" baseline="0" dirty="0" smtClean="0"/>
              <a:t>The Classified FTE has dropped from 60 in 2009 to 31 in the Fall of 2017.  This is a reduction of 29 employees, full and part-time or 48.3%.</a:t>
            </a:r>
          </a:p>
        </p:txBody>
      </p:sp>
      <p:sp>
        <p:nvSpPr>
          <p:cNvPr id="4" name="Slide Number Placeholder 3"/>
          <p:cNvSpPr>
            <a:spLocks noGrp="1"/>
          </p:cNvSpPr>
          <p:nvPr>
            <p:ph type="sldNum" sz="quarter" idx="10"/>
          </p:nvPr>
        </p:nvSpPr>
        <p:spPr/>
        <p:txBody>
          <a:bodyPr/>
          <a:lstStyle/>
          <a:p>
            <a:fld id="{A620B839-74BC-42C7-9005-A9FC157176ED}" type="slidenum">
              <a:rPr lang="en-US" smtClean="0"/>
              <a:t>4</a:t>
            </a:fld>
            <a:endParaRPr lang="en-US"/>
          </a:p>
        </p:txBody>
      </p:sp>
    </p:spTree>
    <p:extLst>
      <p:ext uri="{BB962C8B-B14F-4D97-AF65-F5344CB8AC3E}">
        <p14:creationId xmlns:p14="http://schemas.microsoft.com/office/powerpoint/2010/main" val="1253876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 breaks</a:t>
            </a:r>
            <a:r>
              <a:rPr lang="en-US" baseline="0" dirty="0" smtClean="0"/>
              <a:t> down the total faculty by full-time and part-time status by year.  Part-Time faculty numbers have decreased from a high of 156 in the Fall of 2010 to 99 in the Fall of 2017.  The College employed 73 full-time faculty members in the Fall of 2009 and 61 full-time faculty members as of last fall.  Two of the 61 faculty last fall were temporary faculty.</a:t>
            </a:r>
            <a:endParaRPr lang="en-US" dirty="0"/>
          </a:p>
        </p:txBody>
      </p:sp>
      <p:sp>
        <p:nvSpPr>
          <p:cNvPr id="4" name="Slide Number Placeholder 3"/>
          <p:cNvSpPr>
            <a:spLocks noGrp="1"/>
          </p:cNvSpPr>
          <p:nvPr>
            <p:ph type="sldNum" sz="quarter" idx="10"/>
          </p:nvPr>
        </p:nvSpPr>
        <p:spPr/>
        <p:txBody>
          <a:bodyPr/>
          <a:lstStyle/>
          <a:p>
            <a:fld id="{A620B839-74BC-42C7-9005-A9FC157176ED}" type="slidenum">
              <a:rPr lang="en-US" smtClean="0"/>
              <a:t>5</a:t>
            </a:fld>
            <a:endParaRPr lang="en-US"/>
          </a:p>
        </p:txBody>
      </p:sp>
    </p:spTree>
    <p:extLst>
      <p:ext uri="{BB962C8B-B14F-4D97-AF65-F5344CB8AC3E}">
        <p14:creationId xmlns:p14="http://schemas.microsoft.com/office/powerpoint/2010/main" val="1316090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Benefit costs which include health insurance, dental insurance,</a:t>
            </a:r>
            <a:r>
              <a:rPr lang="en-US" baseline="0" dirty="0" smtClean="0"/>
              <a:t> life insurance and LTD insurance are represented in this graph.  The largest cost is health insurance.  Current estimates for cost to the college for FY2018 are approximately $2.08 million as compared to $1.86 million in FY2009</a:t>
            </a:r>
            <a:r>
              <a:rPr lang="en-US" baseline="0" smtClean="0"/>
              <a:t>.  We </a:t>
            </a:r>
            <a:r>
              <a:rPr lang="en-US" baseline="0" dirty="0" smtClean="0"/>
              <a:t>made major changes to our health insurance in FY18 by moving from a self-insured model through the Community College Consortium to a full-funded policy with Blue Cross Blue Shied.  This change has resulted in savings to the College for FY 2018.  </a:t>
            </a:r>
            <a:endParaRPr lang="en-US" dirty="0"/>
          </a:p>
        </p:txBody>
      </p:sp>
      <p:sp>
        <p:nvSpPr>
          <p:cNvPr id="4" name="Slide Number Placeholder 3"/>
          <p:cNvSpPr>
            <a:spLocks noGrp="1"/>
          </p:cNvSpPr>
          <p:nvPr>
            <p:ph type="sldNum" sz="quarter" idx="10"/>
          </p:nvPr>
        </p:nvSpPr>
        <p:spPr/>
        <p:txBody>
          <a:bodyPr/>
          <a:lstStyle/>
          <a:p>
            <a:fld id="{A620B839-74BC-42C7-9005-A9FC157176ED}" type="slidenum">
              <a:rPr lang="en-US" smtClean="0"/>
              <a:t>6</a:t>
            </a:fld>
            <a:endParaRPr lang="en-US"/>
          </a:p>
        </p:txBody>
      </p:sp>
    </p:spTree>
    <p:extLst>
      <p:ext uri="{BB962C8B-B14F-4D97-AF65-F5344CB8AC3E}">
        <p14:creationId xmlns:p14="http://schemas.microsoft.com/office/powerpoint/2010/main" val="3099785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established these</a:t>
            </a:r>
            <a:r>
              <a:rPr lang="en-US" baseline="0" dirty="0" smtClean="0"/>
              <a:t> five main goals for the next year in Human Resources.  The first goal is to continue analyzing staffing numbers and positions to ensure alliance with our key results.  We also are continuing our efforts to expand our reach of advertising to attract diverse candidates for all open positions.  </a:t>
            </a:r>
          </a:p>
          <a:p>
            <a:r>
              <a:rPr lang="en-US" baseline="0" dirty="0" smtClean="0"/>
              <a:t>The second goal is to take a comprehensive look at all of our training materials and schedules and update materials as feasible and make sure we are doing effective training and timely.  We also need to take a look at the how often we are providing training to make sure we are providing necessary training on a regular basis.  </a:t>
            </a:r>
          </a:p>
          <a:p>
            <a:r>
              <a:rPr lang="en-US" baseline="0" dirty="0" smtClean="0"/>
              <a:t>We currently do not have a full-automated hiring process.  We are looking at our processes to allow all candidates to apply for open positions in a full-electronic manner and move away from paper.  We will also be looking at ways to automate the search committee reviews to make for more efficient searches.  Eventually we would like all benefits choices to be made electronically as well.</a:t>
            </a:r>
          </a:p>
          <a:p>
            <a:r>
              <a:rPr lang="en-US" baseline="0" dirty="0" smtClean="0"/>
              <a:t>Human Resources has many forms which are still in paper form.  We want to look at all of our forms and put them in electronic forms as much as possible.</a:t>
            </a:r>
          </a:p>
          <a:p>
            <a:r>
              <a:rPr lang="en-US" baseline="0" dirty="0" smtClean="0"/>
              <a:t>We have started a project to get all records, such as personnel files digitally scanned.  We will continue this process over the next year. </a:t>
            </a:r>
            <a:endParaRPr lang="en-US" dirty="0"/>
          </a:p>
        </p:txBody>
      </p:sp>
      <p:sp>
        <p:nvSpPr>
          <p:cNvPr id="4" name="Slide Number Placeholder 3"/>
          <p:cNvSpPr>
            <a:spLocks noGrp="1"/>
          </p:cNvSpPr>
          <p:nvPr>
            <p:ph type="sldNum" sz="quarter" idx="10"/>
          </p:nvPr>
        </p:nvSpPr>
        <p:spPr/>
        <p:txBody>
          <a:bodyPr/>
          <a:lstStyle/>
          <a:p>
            <a:fld id="{A620B839-74BC-42C7-9005-A9FC157176ED}" type="slidenum">
              <a:rPr lang="en-US" smtClean="0"/>
              <a:t>7</a:t>
            </a:fld>
            <a:endParaRPr lang="en-US"/>
          </a:p>
        </p:txBody>
      </p:sp>
    </p:spTree>
    <p:extLst>
      <p:ext uri="{BB962C8B-B14F-4D97-AF65-F5344CB8AC3E}">
        <p14:creationId xmlns:p14="http://schemas.microsoft.com/office/powerpoint/2010/main" val="2425017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00CB115-5A4A-4A79-8929-91069C8831C6}" type="datetimeFigureOut">
              <a:rPr lang="en-US" smtClean="0"/>
              <a:t>3/23/2018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2FCACBE-7526-458D-8C8F-3DA7C03A521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0CB115-5A4A-4A79-8929-91069C8831C6}"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ACBE-7526-458D-8C8F-3DA7C03A521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0CB115-5A4A-4A79-8929-91069C8831C6}"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ACBE-7526-458D-8C8F-3DA7C03A521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0CB115-5A4A-4A79-8929-91069C8831C6}"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ACBE-7526-458D-8C8F-3DA7C03A5210}" type="slidenum">
              <a:rPr lang="en-US" smtClean="0"/>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0CB115-5A4A-4A79-8929-91069C8831C6}"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ACBE-7526-458D-8C8F-3DA7C03A5210}"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0CB115-5A4A-4A79-8929-91069C8831C6}"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ACBE-7526-458D-8C8F-3DA7C03A5210}" type="slidenum">
              <a:rPr lang="en-US" smtClean="0"/>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00CB115-5A4A-4A79-8929-91069C8831C6}" type="datetimeFigureOut">
              <a:rPr lang="en-US" smtClean="0"/>
              <a:t>3/23/2018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CACBE-7526-458D-8C8F-3DA7C03A521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00CB115-5A4A-4A79-8929-91069C8831C6}" type="datetimeFigureOut">
              <a:rPr lang="en-US" smtClean="0"/>
              <a:t>3/23/2018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CACBE-7526-458D-8C8F-3DA7C03A5210}" type="slidenum">
              <a:rPr lang="en-US" smtClean="0"/>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CB115-5A4A-4A79-8929-91069C8831C6}" type="datetimeFigureOut">
              <a:rPr lang="en-US" smtClean="0"/>
              <a:t>3/23/2018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CACBE-7526-458D-8C8F-3DA7C03A521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300CB115-5A4A-4A79-8929-91069C8831C6}"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ACBE-7526-458D-8C8F-3DA7C03A521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00CB115-5A4A-4A79-8929-91069C8831C6}" type="datetimeFigureOut">
              <a:rPr lang="en-US" smtClean="0"/>
              <a:t>3/23/2018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2FCACBE-7526-458D-8C8F-3DA7C03A5210}"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00CB115-5A4A-4A79-8929-91069C8831C6}" type="datetimeFigureOut">
              <a:rPr lang="en-US" smtClean="0"/>
              <a:t>3/23/2018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2FCACBE-7526-458D-8C8F-3DA7C03A521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solidFill>
                  <a:schemeClr val="tx1"/>
                </a:solidFill>
                <a:effectLst/>
              </a:rPr>
              <a:t>HUMAN RESOURCES</a:t>
            </a:r>
            <a:endParaRPr lang="en-US" dirty="0">
              <a:solidFill>
                <a:schemeClr val="tx1"/>
              </a:solidFill>
              <a:effectLst/>
            </a:endParaRPr>
          </a:p>
        </p:txBody>
      </p:sp>
      <p:sp>
        <p:nvSpPr>
          <p:cNvPr id="3" name="Subtitle 2"/>
          <p:cNvSpPr>
            <a:spLocks noGrp="1"/>
          </p:cNvSpPr>
          <p:nvPr>
            <p:ph type="subTitle" idx="1"/>
          </p:nvPr>
        </p:nvSpPr>
        <p:spPr/>
        <p:txBody>
          <a:bodyPr/>
          <a:lstStyle/>
          <a:p>
            <a:pPr algn="ctr"/>
            <a:r>
              <a:rPr lang="en-US" b="1" dirty="0" smtClean="0">
                <a:solidFill>
                  <a:schemeClr val="tx1"/>
                </a:solidFill>
              </a:rPr>
              <a:t>MONITORING REPORT - 2018</a:t>
            </a:r>
            <a:endParaRPr lang="en-US" b="1" dirty="0">
              <a:solidFill>
                <a:schemeClr val="tx1"/>
              </a:solidFill>
            </a:endParaRPr>
          </a:p>
        </p:txBody>
      </p:sp>
    </p:spTree>
    <p:extLst>
      <p:ext uri="{BB962C8B-B14F-4D97-AF65-F5344CB8AC3E}">
        <p14:creationId xmlns:p14="http://schemas.microsoft.com/office/powerpoint/2010/main" val="3959175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11802602"/>
              </p:ext>
            </p:extLst>
          </p:nvPr>
        </p:nvGraphicFramePr>
        <p:xfrm>
          <a:off x="2057400" y="1524000"/>
          <a:ext cx="5410200" cy="3728046"/>
        </p:xfrm>
        <a:graphic>
          <a:graphicData uri="http://schemas.openxmlformats.org/drawingml/2006/table">
            <a:tbl>
              <a:tblPr/>
              <a:tblGrid>
                <a:gridCol w="2164080">
                  <a:extLst>
                    <a:ext uri="{9D8B030D-6E8A-4147-A177-3AD203B41FA5}">
                      <a16:colId xmlns:a16="http://schemas.microsoft.com/office/drawing/2014/main" val="20000"/>
                    </a:ext>
                  </a:extLst>
                </a:gridCol>
                <a:gridCol w="1082040">
                  <a:extLst>
                    <a:ext uri="{9D8B030D-6E8A-4147-A177-3AD203B41FA5}">
                      <a16:colId xmlns:a16="http://schemas.microsoft.com/office/drawing/2014/main" val="20001"/>
                    </a:ext>
                  </a:extLst>
                </a:gridCol>
                <a:gridCol w="1082040">
                  <a:extLst>
                    <a:ext uri="{9D8B030D-6E8A-4147-A177-3AD203B41FA5}">
                      <a16:colId xmlns:a16="http://schemas.microsoft.com/office/drawing/2014/main" val="20002"/>
                    </a:ext>
                  </a:extLst>
                </a:gridCol>
                <a:gridCol w="1082040">
                  <a:extLst>
                    <a:ext uri="{9D8B030D-6E8A-4147-A177-3AD203B41FA5}">
                      <a16:colId xmlns:a16="http://schemas.microsoft.com/office/drawing/2014/main" val="20003"/>
                    </a:ext>
                  </a:extLst>
                </a:gridCol>
              </a:tblGrid>
              <a:tr h="331254">
                <a:tc gridSpan="4">
                  <a:txBody>
                    <a:bodyPr/>
                    <a:lstStyle/>
                    <a:p>
                      <a:pPr algn="ctr" fontAlgn="b"/>
                      <a:r>
                        <a:rPr lang="en-US" sz="2400" b="1" i="0" u="none" strike="noStrike" dirty="0">
                          <a:solidFill>
                            <a:srgbClr val="000000"/>
                          </a:solidFill>
                          <a:effectLst/>
                          <a:latin typeface="Calibri"/>
                        </a:rPr>
                        <a:t>Total Staffing</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45057">
                <a:tc>
                  <a:txBody>
                    <a:bodyPr/>
                    <a:lstStyle/>
                    <a:p>
                      <a:pPr algn="l" fontAlgn="b"/>
                      <a:r>
                        <a:rPr lang="en-US" sz="1100" b="0" i="0" u="none" strike="noStrike" dirty="0">
                          <a:solidFill>
                            <a:srgbClr val="000000"/>
                          </a:solidFill>
                          <a:effectLst/>
                          <a:latin typeface="Calibri"/>
                        </a:rPr>
                        <a:t> </a:t>
                      </a:r>
                    </a:p>
                  </a:txBody>
                  <a:tcPr marL="7620" marR="7620" marT="762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b"/>
                      <a:r>
                        <a:rPr lang="en-US" sz="2400" b="1" i="0" u="none" strike="noStrike" dirty="0">
                          <a:solidFill>
                            <a:srgbClr val="000000"/>
                          </a:solidFill>
                          <a:effectLst/>
                          <a:latin typeface="Calibri"/>
                        </a:rPr>
                        <a:t>F-T</a:t>
                      </a: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b"/>
                      <a:r>
                        <a:rPr lang="en-US" sz="2400" b="1" i="0" u="none" strike="noStrike" dirty="0">
                          <a:solidFill>
                            <a:srgbClr val="000000"/>
                          </a:solidFill>
                          <a:effectLst/>
                          <a:latin typeface="Calibri"/>
                        </a:rPr>
                        <a:t>P-T</a:t>
                      </a: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b"/>
                      <a:r>
                        <a:rPr lang="en-US" sz="2400" b="1" i="0" u="none" strike="noStrike" dirty="0">
                          <a:solidFill>
                            <a:srgbClr val="000000"/>
                          </a:solidFill>
                          <a:effectLst/>
                          <a:latin typeface="Calibri"/>
                        </a:rPr>
                        <a:t>FTE</a:t>
                      </a:r>
                    </a:p>
                  </a:txBody>
                  <a:tcPr marL="7620" marR="7620" marT="762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331254">
                <a:tc>
                  <a:txBody>
                    <a:bodyPr/>
                    <a:lstStyle/>
                    <a:p>
                      <a:pPr algn="ctr" fontAlgn="b"/>
                      <a:r>
                        <a:rPr lang="en-US" sz="1600" b="0" i="0" u="none" strike="noStrike" dirty="0">
                          <a:solidFill>
                            <a:srgbClr val="000000"/>
                          </a:solidFill>
                          <a:effectLst/>
                          <a:latin typeface="Calibri"/>
                        </a:rPr>
                        <a:t>Fall 2009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196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253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31254">
                <a:tc>
                  <a:txBody>
                    <a:bodyPr/>
                    <a:lstStyle/>
                    <a:p>
                      <a:pPr algn="ctr" fontAlgn="b"/>
                      <a:r>
                        <a:rPr lang="en-US" sz="1600" b="0" i="0" u="none" strike="noStrike" dirty="0">
                          <a:solidFill>
                            <a:srgbClr val="000000"/>
                          </a:solidFill>
                          <a:effectLst/>
                          <a:latin typeface="Calibri"/>
                        </a:rPr>
                        <a:t>Fall 2010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184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31254">
                <a:tc>
                  <a:txBody>
                    <a:bodyPr/>
                    <a:lstStyle/>
                    <a:p>
                      <a:pPr algn="ctr" fontAlgn="b"/>
                      <a:r>
                        <a:rPr lang="en-US" sz="1600" b="0" i="0" u="none" strike="noStrike" dirty="0">
                          <a:solidFill>
                            <a:srgbClr val="000000"/>
                          </a:solidFill>
                          <a:effectLst/>
                          <a:latin typeface="Calibri"/>
                        </a:rPr>
                        <a:t>Fall 2011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162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31254">
                <a:tc>
                  <a:txBody>
                    <a:bodyPr/>
                    <a:lstStyle/>
                    <a:p>
                      <a:pPr algn="ctr" fontAlgn="b"/>
                      <a:r>
                        <a:rPr lang="en-US" sz="1600" b="0" i="0" u="none" strike="noStrike" dirty="0">
                          <a:solidFill>
                            <a:srgbClr val="000000"/>
                          </a:solidFill>
                          <a:effectLst/>
                          <a:latin typeface="Calibri"/>
                        </a:rPr>
                        <a:t>Fall 2012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136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288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31254">
                <a:tc>
                  <a:txBody>
                    <a:bodyPr/>
                    <a:lstStyle/>
                    <a:p>
                      <a:pPr algn="ctr" fontAlgn="b"/>
                      <a:r>
                        <a:rPr lang="en-US" sz="1600" b="0" i="0" u="none" strike="noStrike" dirty="0">
                          <a:solidFill>
                            <a:srgbClr val="000000"/>
                          </a:solidFill>
                          <a:effectLst/>
                          <a:latin typeface="Calibri"/>
                        </a:rPr>
                        <a:t>Fall 2013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186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173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307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31254">
                <a:tc>
                  <a:txBody>
                    <a:bodyPr/>
                    <a:lstStyle/>
                    <a:p>
                      <a:pPr algn="ctr" fontAlgn="b"/>
                      <a:r>
                        <a:rPr lang="en-US" sz="1600" b="0" i="0" u="none" strike="noStrike" dirty="0">
                          <a:solidFill>
                            <a:srgbClr val="000000"/>
                          </a:solidFill>
                          <a:effectLst/>
                          <a:latin typeface="Calibri"/>
                        </a:rPr>
                        <a:t>Fall 2014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179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198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289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31254">
                <a:tc>
                  <a:txBody>
                    <a:bodyPr/>
                    <a:lstStyle/>
                    <a:p>
                      <a:pPr algn="ctr" fontAlgn="b"/>
                      <a:r>
                        <a:rPr lang="en-US" sz="1600" b="0" i="0" u="none" strike="noStrike" dirty="0">
                          <a:solidFill>
                            <a:srgbClr val="000000"/>
                          </a:solidFill>
                          <a:effectLst/>
                          <a:latin typeface="Calibri"/>
                        </a:rPr>
                        <a:t>Fall 2015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182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136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256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31254">
                <a:tc>
                  <a:txBody>
                    <a:bodyPr/>
                    <a:lstStyle/>
                    <a:p>
                      <a:pPr algn="ctr" fontAlgn="b"/>
                      <a:r>
                        <a:rPr lang="en-US" sz="1600" b="0" i="0" u="none" strike="noStrike" dirty="0">
                          <a:solidFill>
                            <a:srgbClr val="000000"/>
                          </a:solidFill>
                          <a:effectLst/>
                          <a:latin typeface="Calibri"/>
                        </a:rPr>
                        <a:t>Fall 2016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145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31254">
                <a:tc>
                  <a:txBody>
                    <a:bodyPr/>
                    <a:lstStyle/>
                    <a:p>
                      <a:pPr algn="ctr" fontAlgn="b"/>
                      <a:r>
                        <a:rPr lang="en-US" sz="1600" b="0" i="0" u="none" strike="noStrike" dirty="0">
                          <a:solidFill>
                            <a:srgbClr val="000000"/>
                          </a:solidFill>
                          <a:effectLst/>
                          <a:latin typeface="Calibri"/>
                        </a:rPr>
                        <a:t>Fall 2017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Calibri"/>
                        </a:rPr>
                        <a:t>145</a:t>
                      </a:r>
                      <a:r>
                        <a:rPr lang="en-US" sz="1600" b="0" i="0" u="none" strike="noStrike" dirty="0">
                          <a:solidFill>
                            <a:srgbClr val="000000"/>
                          </a:solidFill>
                          <a:effectLst/>
                          <a:latin typeface="Calibri"/>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136</a:t>
                      </a:r>
                      <a:endParaRPr lang="en-US" sz="1600" b="0"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Calibri"/>
                        </a:rPr>
                        <a:t>214</a:t>
                      </a:r>
                      <a:r>
                        <a:rPr lang="en-US" sz="1600" b="0" i="0" u="none" strike="noStrike" dirty="0">
                          <a:solidFill>
                            <a:srgbClr val="000000"/>
                          </a:solidFill>
                          <a:effectLst/>
                          <a:latin typeface="Calibri"/>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3" name="Title 2"/>
          <p:cNvSpPr>
            <a:spLocks noGrp="1"/>
          </p:cNvSpPr>
          <p:nvPr>
            <p:ph type="title"/>
          </p:nvPr>
        </p:nvSpPr>
        <p:spPr/>
        <p:txBody>
          <a:bodyPr>
            <a:normAutofit fontScale="90000"/>
          </a:bodyPr>
          <a:lstStyle/>
          <a:p>
            <a:pPr algn="ctr"/>
            <a:r>
              <a:rPr lang="en-US" dirty="0" smtClean="0">
                <a:solidFill>
                  <a:schemeClr val="tx1"/>
                </a:solidFill>
              </a:rPr>
              <a:t>STAFFING LEVELS HISTORICALLY</a:t>
            </a:r>
            <a:br>
              <a:rPr lang="en-US" dirty="0" smtClean="0">
                <a:solidFill>
                  <a:schemeClr val="tx1"/>
                </a:solidFill>
              </a:rPr>
            </a:br>
            <a:endParaRPr lang="en-US" dirty="0">
              <a:solidFill>
                <a:schemeClr val="tx1"/>
              </a:solidFill>
            </a:endParaRPr>
          </a:p>
        </p:txBody>
      </p:sp>
    </p:spTree>
    <p:extLst>
      <p:ext uri="{BB962C8B-B14F-4D97-AF65-F5344CB8AC3E}">
        <p14:creationId xmlns:p14="http://schemas.microsoft.com/office/powerpoint/2010/main" val="1083963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effectLst/>
              </a:rPr>
              <a:t>STAFFING LEVELS</a:t>
            </a:r>
            <a:br>
              <a:rPr lang="en-US" dirty="0" smtClean="0">
                <a:solidFill>
                  <a:schemeClr val="tx1"/>
                </a:solidFill>
                <a:effectLst/>
              </a:rPr>
            </a:br>
            <a:endParaRPr lang="en-US" dirty="0">
              <a:solidFill>
                <a:schemeClr val="tx1"/>
              </a:solidFill>
              <a:effectLst/>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06783952"/>
              </p:ext>
            </p:extLst>
          </p:nvPr>
        </p:nvGraphicFramePr>
        <p:xfrm>
          <a:off x="1066800" y="1481138"/>
          <a:ext cx="7239000" cy="37004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16174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914400"/>
          </a:xfrm>
        </p:spPr>
        <p:txBody>
          <a:bodyPr>
            <a:normAutofit/>
          </a:bodyPr>
          <a:lstStyle/>
          <a:p>
            <a:pPr algn="ctr"/>
            <a:r>
              <a:rPr lang="en-US" dirty="0" smtClean="0">
                <a:solidFill>
                  <a:schemeClr val="tx1"/>
                </a:solidFill>
              </a:rPr>
              <a:t>STAFFING LEVELS BY CLASS</a:t>
            </a:r>
            <a:endParaRPr lang="en-US" dirty="0">
              <a:solidFill>
                <a:schemeClr val="tx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64178137"/>
              </p:ext>
            </p:extLst>
          </p:nvPr>
        </p:nvGraphicFramePr>
        <p:xfrm>
          <a:off x="1066800" y="1481138"/>
          <a:ext cx="6781800" cy="3929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1610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smtClean="0">
                <a:solidFill>
                  <a:schemeClr val="tx1"/>
                </a:solidFill>
              </a:rPr>
              <a:t>FACULTY STAFFING</a:t>
            </a:r>
            <a:endParaRPr lang="en-US" dirty="0">
              <a:solidFill>
                <a:schemeClr val="tx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30315097"/>
              </p:ext>
            </p:extLst>
          </p:nvPr>
        </p:nvGraphicFramePr>
        <p:xfrm>
          <a:off x="1143000" y="1481138"/>
          <a:ext cx="7010400" cy="38528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8762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solidFill>
                  <a:schemeClr val="tx1"/>
                </a:solidFill>
              </a:rPr>
              <a:t>BENEFITS</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2794917"/>
              </p:ext>
            </p:extLst>
          </p:nvPr>
        </p:nvGraphicFramePr>
        <p:xfrm>
          <a:off x="533400" y="1481138"/>
          <a:ext cx="8153400" cy="43862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4033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Goal 1 – Continued Analysis of Staffing/Position Needs to Align with Key Results and Attracting Diverse Candidates for all Openings</a:t>
            </a:r>
          </a:p>
          <a:p>
            <a:r>
              <a:rPr lang="en-US" dirty="0" smtClean="0"/>
              <a:t>Goal 2 -  Review and Update Training Materials and Requirements </a:t>
            </a:r>
          </a:p>
          <a:p>
            <a:r>
              <a:rPr lang="en-US" dirty="0" smtClean="0"/>
              <a:t>Goal 3 – Automate the Hiring Process </a:t>
            </a:r>
          </a:p>
          <a:p>
            <a:r>
              <a:rPr lang="en-US" dirty="0" smtClean="0"/>
              <a:t>Goal 4 – Automation of HR Forms</a:t>
            </a:r>
          </a:p>
          <a:p>
            <a:r>
              <a:rPr lang="en-US" dirty="0" smtClean="0"/>
              <a:t>Goal 5 – Scanning all HR Records into </a:t>
            </a:r>
            <a:r>
              <a:rPr lang="en-US" dirty="0" err="1" smtClean="0"/>
              <a:t>Feith</a:t>
            </a:r>
            <a:r>
              <a:rPr lang="en-US" dirty="0" smtClean="0"/>
              <a:t> Document Imaging System</a:t>
            </a:r>
            <a:endParaRPr lang="en-US" dirty="0"/>
          </a:p>
        </p:txBody>
      </p:sp>
      <p:sp>
        <p:nvSpPr>
          <p:cNvPr id="3" name="Title 2"/>
          <p:cNvSpPr>
            <a:spLocks noGrp="1"/>
          </p:cNvSpPr>
          <p:nvPr>
            <p:ph type="title"/>
          </p:nvPr>
        </p:nvSpPr>
        <p:spPr/>
        <p:txBody>
          <a:bodyPr>
            <a:normAutofit fontScale="90000"/>
          </a:bodyPr>
          <a:lstStyle/>
          <a:p>
            <a:pPr algn="ctr"/>
            <a:r>
              <a:rPr lang="en-US" dirty="0" smtClean="0">
                <a:solidFill>
                  <a:schemeClr val="tx1"/>
                </a:solidFill>
              </a:rPr>
              <a:t>HUMAN RESOURCES FY19 GOALS</a:t>
            </a:r>
            <a:endParaRPr lang="en-US" dirty="0">
              <a:solidFill>
                <a:schemeClr val="tx1"/>
              </a:solidFill>
            </a:endParaRPr>
          </a:p>
        </p:txBody>
      </p:sp>
    </p:spTree>
    <p:extLst>
      <p:ext uri="{BB962C8B-B14F-4D97-AF65-F5344CB8AC3E}">
        <p14:creationId xmlns:p14="http://schemas.microsoft.com/office/powerpoint/2010/main" val="1399645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798</TotalTime>
  <Words>927</Words>
  <Application>Microsoft Office PowerPoint</Application>
  <PresentationFormat>On-screen Show (4:3)</PresentationFormat>
  <Paragraphs>85</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Lucida Sans Unicode</vt:lpstr>
      <vt:lpstr>Verdana</vt:lpstr>
      <vt:lpstr>Wingdings 2</vt:lpstr>
      <vt:lpstr>Wingdings 3</vt:lpstr>
      <vt:lpstr>Concourse</vt:lpstr>
      <vt:lpstr>HUMAN RESOURCES</vt:lpstr>
      <vt:lpstr>STAFFING LEVELS HISTORICALLY </vt:lpstr>
      <vt:lpstr>STAFFING LEVELS </vt:lpstr>
      <vt:lpstr>STAFFING LEVELS BY CLASS</vt:lpstr>
      <vt:lpstr>FACULTY STAFFING</vt:lpstr>
      <vt:lpstr>BENEFITS</vt:lpstr>
      <vt:lpstr>HUMAN RESOURCES FY19 GOALS</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RESOURCES</dc:title>
  <dc:creator>Robin Stimmel</dc:creator>
  <cp:lastModifiedBy>Madonna Brown</cp:lastModifiedBy>
  <cp:revision>24</cp:revision>
  <cp:lastPrinted>2018-03-20T22:04:21Z</cp:lastPrinted>
  <dcterms:created xsi:type="dcterms:W3CDTF">2018-03-19T16:39:54Z</dcterms:created>
  <dcterms:modified xsi:type="dcterms:W3CDTF">2018-03-23T16:34:35Z</dcterms:modified>
</cp:coreProperties>
</file>