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8" r:id="rId1"/>
  </p:sldMasterIdLst>
  <p:handoutMasterIdLst>
    <p:handoutMasterId r:id="rId14"/>
  </p:handoutMasterIdLst>
  <p:sldIdLst>
    <p:sldId id="257" r:id="rId2"/>
    <p:sldId id="256" r:id="rId3"/>
    <p:sldId id="268" r:id="rId4"/>
    <p:sldId id="258" r:id="rId5"/>
    <p:sldId id="269" r:id="rId6"/>
    <p:sldId id="259" r:id="rId7"/>
    <p:sldId id="266" r:id="rId8"/>
    <p:sldId id="264" r:id="rId9"/>
    <p:sldId id="265" r:id="rId10"/>
    <p:sldId id="267" r:id="rId11"/>
    <p:sldId id="262" r:id="rId12"/>
    <p:sldId id="270" r:id="rId13"/>
  </p:sldIdLst>
  <p:sldSz cx="5851525" cy="3292475"/>
  <p:notesSz cx="9144000" cy="6858000"/>
  <p:defaultTextStyle>
    <a:defPPr>
      <a:defRPr lang="en-US"/>
    </a:defPPr>
    <a:lvl1pPr marL="0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">
          <p15:clr>
            <a:srgbClr val="A4A3A4"/>
          </p15:clr>
        </p15:guide>
        <p15:guide id="2" pos="18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 autoAdjust="0"/>
    <p:restoredTop sz="94612" autoAdjust="0"/>
  </p:normalViewPr>
  <p:slideViewPr>
    <p:cSldViewPr snapToGrid="0" snapToObjects="1">
      <p:cViewPr varScale="1">
        <p:scale>
          <a:sx n="232" d="100"/>
          <a:sy n="232" d="100"/>
        </p:scale>
        <p:origin x="582" y="192"/>
      </p:cViewPr>
      <p:guideLst>
        <p:guide orient="horz" pos="1037"/>
        <p:guide pos="18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7AEFC-D4E6-0C4D-9DA5-0289199B24FD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1C5FB-95B1-6247-AF57-90302BFDB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86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5851525" cy="2693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603" y="624265"/>
            <a:ext cx="5388502" cy="68647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Date Placeholder 2"/>
          <p:cNvSpPr txBox="1">
            <a:spLocks/>
          </p:cNvSpPr>
          <p:nvPr userDrawn="1"/>
        </p:nvSpPr>
        <p:spPr>
          <a:xfrm>
            <a:off x="2237527" y="2154751"/>
            <a:ext cx="1365356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defPPr>
              <a:defRPr lang="en-US"/>
            </a:defPPr>
            <a:lvl1pPr marL="0" algn="ctr" defTabSz="261244" rtl="0" eaLnBrk="1" latinLnBrk="0" hangingPunct="1">
              <a:defRPr sz="1200" kern="1200" baseline="0">
                <a:solidFill>
                  <a:schemeClr val="tx2"/>
                </a:solidFill>
                <a:effectLst/>
                <a:latin typeface="Arial"/>
                <a:ea typeface="+mn-ea"/>
                <a:cs typeface="+mn-cs"/>
              </a:defRPr>
            </a:lvl1pPr>
            <a:lvl2pPr marL="261244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2488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83732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44976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6220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67464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709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89953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8D7DCB-A1C1-FA46-A46B-7E061CFAB3BB}" type="datetimeFigureOut">
              <a:rPr lang="en-US" smtClean="0"/>
              <a:pPr/>
              <a:t>4/18/2018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865" y="580591"/>
            <a:ext cx="4973796" cy="1024673"/>
          </a:xfrm>
        </p:spPr>
        <p:txBody>
          <a:bodyPr vert="horz" lIns="52249" tIns="26124" rIns="52249" bIns="26124" rtlCol="0" anchor="b" anchorCtr="0">
            <a:noAutofit/>
          </a:bodyPr>
          <a:lstStyle>
            <a:lvl1pPr algn="ctr" defTabSz="522488" rtl="0" eaLnBrk="1" latinLnBrk="0" hangingPunct="1">
              <a:spcBef>
                <a:spcPct val="0"/>
              </a:spcBef>
              <a:buNone/>
              <a:defRPr sz="3100" kern="1200" baseline="0">
                <a:solidFill>
                  <a:schemeClr val="tx1"/>
                </a:solidFill>
                <a:effectLst/>
                <a:latin typeface="Arial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65" y="1609654"/>
            <a:ext cx="4973796" cy="421437"/>
          </a:xfrm>
        </p:spPr>
        <p:txBody>
          <a:bodyPr vert="horz" lIns="52249" tIns="26124" rIns="52249" bIns="26124" rtlCol="0">
            <a:normAutofit/>
          </a:bodyPr>
          <a:lstStyle>
            <a:lvl1pPr marL="0" indent="0" algn="ctr" defTabSz="522488" rtl="0" eaLnBrk="1" latinLnBrk="0" hangingPunct="1">
              <a:spcBef>
                <a:spcPts val="171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/>
                <a:latin typeface=""/>
                <a:ea typeface="+mn-ea"/>
                <a:cs typeface="+mn-cs"/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865" y="897361"/>
            <a:ext cx="4972781" cy="1615511"/>
          </a:xfrm>
        </p:spPr>
        <p:txBody>
          <a:bodyPr/>
          <a:lstStyle>
            <a:lvl1pPr>
              <a:defRPr sz="2400">
                <a:solidFill>
                  <a:schemeClr val="accent2"/>
                </a:solidFill>
              </a:defRPr>
            </a:lvl1pPr>
            <a:lvl2pPr>
              <a:defRPr sz="21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500"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64" y="2043429"/>
            <a:ext cx="4972781" cy="419629"/>
          </a:xfrm>
        </p:spPr>
        <p:txBody>
          <a:bodyPr>
            <a:normAutofit/>
          </a:bodyPr>
          <a:lstStyle>
            <a:lvl1pPr marL="0" indent="0" algn="ctr">
              <a:spcBef>
                <a:spcPts val="171"/>
              </a:spcBef>
              <a:buNone/>
              <a:defRPr sz="2000">
                <a:solidFill>
                  <a:schemeClr val="accent2"/>
                </a:solidFill>
                <a:latin typeface=""/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1315823" y="203871"/>
            <a:ext cx="3219880" cy="1620697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865" y="1994853"/>
            <a:ext cx="4976664" cy="486339"/>
          </a:xfrm>
        </p:spPr>
        <p:txBody>
          <a:bodyPr anchor="b">
            <a:noAutofit/>
          </a:bodyPr>
          <a:lstStyle>
            <a:lvl1pPr algn="ctr">
              <a:defRPr sz="2000" b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8864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438864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2183757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2183757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3928649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3928649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603" y="58103"/>
            <a:ext cx="5388502" cy="686470"/>
          </a:xfrm>
          <a:prstGeom prst="rect">
            <a:avLst/>
          </a:prstGeom>
        </p:spPr>
        <p:txBody>
          <a:bodyPr vert="horz" lIns="52249" tIns="26124" rIns="52249" bIns="26124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03" y="841411"/>
            <a:ext cx="5388502" cy="1689605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smtClean="0"/>
              <a:t>Fourth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603" y="3051637"/>
            <a:ext cx="1365356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fld id="{5C8D7DCB-A1C1-FA46-A46B-7E061CFAB3BB}" type="datetimeFigureOut">
              <a:rPr lang="en-US" smtClean="0"/>
              <a:pPr/>
              <a:t>4/18/2018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603" y="2829380"/>
            <a:ext cx="1852983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0722" y="3051637"/>
            <a:ext cx="438864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fld id="{9FAB29BD-01D2-B14A-9A0D-F96D6E7891E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1" r:id="rId1"/>
    <p:sldLayoutId id="2147483869" r:id="rId2"/>
    <p:sldLayoutId id="2147483876" r:id="rId3"/>
    <p:sldLayoutId id="2147483870" r:id="rId4"/>
    <p:sldLayoutId id="2147483871" r:id="rId5"/>
    <p:sldLayoutId id="2147483875" r:id="rId6"/>
    <p:sldLayoutId id="2147483880" r:id="rId7"/>
  </p:sldLayoutIdLst>
  <p:txStyles>
    <p:titleStyle>
      <a:lvl1pPr algn="ctr" defTabSz="522488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ts val="1143"/>
        </a:spcBef>
        <a:buFont typeface="Wingdings" charset="2"/>
        <a:buChar char="§"/>
        <a:defRPr sz="2400" kern="1200">
          <a:solidFill>
            <a:schemeClr val="accent2"/>
          </a:solidFill>
          <a:effectLst/>
          <a:latin typeface="+mn-lt"/>
          <a:ea typeface="+mn-ea"/>
          <a:cs typeface="+mn-cs"/>
        </a:defRPr>
      </a:lvl1pPr>
      <a:lvl2pPr marL="391866" indent="-192305" algn="l" defTabSz="522488" rtl="0" eaLnBrk="1" latinLnBrk="0" hangingPunct="1">
        <a:spcBef>
          <a:spcPts val="343"/>
        </a:spcBef>
        <a:buFont typeface="Wingdings" charset="2"/>
        <a:buChar char="§"/>
        <a:defRPr sz="2100" kern="1200">
          <a:solidFill>
            <a:schemeClr val="accent2"/>
          </a:solidFill>
          <a:effectLst/>
          <a:latin typeface="+mn-lt"/>
          <a:ea typeface="+mn-ea"/>
          <a:cs typeface="+mn-cs"/>
        </a:defRPr>
      </a:lvl2pPr>
      <a:lvl3pPr marL="591428" indent="-199561" algn="l" defTabSz="522488" rtl="0" eaLnBrk="1" latinLnBrk="0" hangingPunct="1">
        <a:spcBef>
          <a:spcPts val="343"/>
        </a:spcBef>
        <a:buFont typeface="Wingdings" charset="2"/>
        <a:buChar char="§"/>
        <a:defRPr sz="1800" kern="1200">
          <a:solidFill>
            <a:schemeClr val="accent2"/>
          </a:solidFill>
          <a:effectLst/>
          <a:latin typeface="+mn-lt"/>
          <a:ea typeface="+mn-ea"/>
          <a:cs typeface="+mn-cs"/>
        </a:defRPr>
      </a:lvl3pPr>
      <a:lvl4pPr marL="783732" indent="-192305" algn="l" defTabSz="522488" rtl="0" eaLnBrk="1" latinLnBrk="0" hangingPunct="1">
        <a:spcBef>
          <a:spcPts val="343"/>
        </a:spcBef>
        <a:buFont typeface="Wingdings" charset="2"/>
        <a:buChar char="§"/>
        <a:defRPr sz="1500" kern="1200">
          <a:solidFill>
            <a:schemeClr val="accent2"/>
          </a:solidFill>
          <a:effectLst/>
          <a:latin typeface="+mn-lt"/>
          <a:ea typeface="+mn-ea"/>
          <a:cs typeface="+mn-cs"/>
        </a:defRPr>
      </a:lvl4pPr>
      <a:lvl5pPr marL="983294" indent="-199561" algn="l" defTabSz="522488" rtl="0" eaLnBrk="1" latinLnBrk="0" hangingPunct="1">
        <a:spcBef>
          <a:spcPts val="343"/>
        </a:spcBef>
        <a:buFont typeface="Wingdings" charset="2"/>
        <a:buChar char="§"/>
        <a:defRPr sz="1000" kern="1200">
          <a:solidFill>
            <a:schemeClr val="accent2"/>
          </a:solidFill>
          <a:effectLst/>
          <a:latin typeface="+mn-lt"/>
          <a:ea typeface="+mn-ea"/>
          <a:cs typeface="+mn-cs"/>
        </a:defRPr>
      </a:lvl5pPr>
      <a:lvl6pPr marL="1174692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1370625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1567464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1764305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Report</a:t>
            </a:r>
            <a:br>
              <a:rPr lang="en-US" dirty="0" smtClean="0"/>
            </a:br>
            <a:r>
              <a:rPr lang="en-US" dirty="0" smtClean="0"/>
              <a:t>Information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53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5851525" cy="477672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Challenges: Agin</a:t>
            </a:r>
            <a:r>
              <a:rPr lang="en-US" sz="2400" dirty="0" smtClean="0">
                <a:latin typeface="Adobe Caslon Pro Bold"/>
              </a:rPr>
              <a:t>g End-User Equipment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847" y="476344"/>
            <a:ext cx="55158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are we doing to fix this?</a:t>
            </a:r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Working through the College’s budgeting process &amp; other funding sources to purchase replacement equipment for the lowest-ranked, most-used workstations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/>
              <a:t>Identifying computers that can be </a:t>
            </a:r>
            <a:r>
              <a:rPr lang="en-US" dirty="0" smtClean="0"/>
              <a:t>decommissioned</a:t>
            </a: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 smtClean="0"/>
              <a:t>Researching alternate options</a:t>
            </a:r>
          </a:p>
          <a:p>
            <a:pPr marL="432694" lvl="1" indent="-171450">
              <a:buFontTx/>
              <a:buChar char="-"/>
            </a:pPr>
            <a:endParaRPr lang="en-US" dirty="0"/>
          </a:p>
          <a:p>
            <a:pPr marL="432694" lvl="1" indent="-1714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11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013158" cy="542925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Upcoming: The Next 12 Months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175" y="542925"/>
            <a:ext cx="534352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dirty="0" smtClean="0"/>
              <a:t>Jenzabar will be releasing the first modules for CX version 10 (we are currently running version 9).  We will begin testing &amp; integrating these modules into our environment once they are available.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Once the new Institutional Research Director &amp; VP of Student Success are brought on board, we expect some new projects will be defined for those areas.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In the wake of our recent construction projects, additional wireless network configuration, installation, and balancing needs to be performed throughout the rest of the main campus.</a:t>
            </a:r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Work to reduce our aging equipment, while also rebuilding classrooms that were converted during constructions &amp; supporting further expansion at the LETC.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432694" lvl="1" indent="-171450">
              <a:buFontTx/>
              <a:buChar char="-"/>
            </a:pPr>
            <a:endParaRPr lang="en-US" dirty="0"/>
          </a:p>
          <a:p>
            <a:pPr marL="432694" lvl="1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013158" cy="542925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Questions?</a:t>
            </a:r>
            <a:endParaRPr lang="en-US" sz="2400" dirty="0">
              <a:effectLst/>
              <a:latin typeface="Adobe Caslon Pro Bold"/>
            </a:endParaRPr>
          </a:p>
        </p:txBody>
      </p:sp>
    </p:spTree>
    <p:extLst>
      <p:ext uri="{BB962C8B-B14F-4D97-AF65-F5344CB8AC3E}">
        <p14:creationId xmlns:p14="http://schemas.microsoft.com/office/powerpoint/2010/main" val="42542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720" y="118368"/>
            <a:ext cx="5224835" cy="898438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Overall Information Technology Status:  	</a:t>
            </a:r>
            <a:r>
              <a:rPr lang="en-US" sz="2400" dirty="0" smtClean="0">
                <a:latin typeface="Adobe Caslon Pro Bold"/>
              </a:rPr>
              <a:t>Yellow</a:t>
            </a:r>
            <a:endParaRPr lang="en-US" sz="2400" dirty="0">
              <a:effectLst/>
              <a:latin typeface="Adobe Caslon Pro Bold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915" y="1016805"/>
            <a:ext cx="10858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2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600700" cy="343949"/>
          </a:xfrm>
        </p:spPr>
        <p:txBody>
          <a:bodyPr/>
          <a:lstStyle/>
          <a:p>
            <a:pPr algn="l"/>
            <a:r>
              <a:rPr lang="en-US" sz="1600" dirty="0" smtClean="0">
                <a:effectLst/>
                <a:latin typeface="Adobe Caslon Pro Bold"/>
              </a:rPr>
              <a:t>Questions that We Ask</a:t>
            </a:r>
            <a:endParaRPr lang="en-US" sz="16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7" y="271367"/>
            <a:ext cx="534352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sz="800" dirty="0" smtClean="0"/>
              <a:t>Academic End-User Technology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Are we providing enough adequately-functioning computers for our students?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 the audio-visual &amp; classroom presentation systems allow our instructors to deliver their desired content in a reliable manner?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Are we providing the software that the students need to succeed?</a:t>
            </a:r>
          </a:p>
          <a:p>
            <a:pPr marL="171450" indent="-171450">
              <a:buFontTx/>
              <a:buChar char="-"/>
            </a:pPr>
            <a:endParaRPr lang="en-US" sz="800" dirty="0" smtClean="0"/>
          </a:p>
          <a:p>
            <a:pPr marL="171450" indent="-171450">
              <a:buFontTx/>
              <a:buChar char="-"/>
            </a:pPr>
            <a:r>
              <a:rPr lang="en-US" sz="800" dirty="0" smtClean="0"/>
              <a:t>Administrative </a:t>
            </a:r>
            <a:r>
              <a:rPr lang="en-US" sz="800" dirty="0"/>
              <a:t>End-User Technology</a:t>
            </a:r>
            <a:endParaRPr lang="en-US" sz="800" dirty="0" smtClean="0"/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Are we providing adequately-functioning computers for our employees?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Are we providing the software that our employees need to perform their job duties?</a:t>
            </a:r>
          </a:p>
          <a:p>
            <a:pPr marL="171450" indent="-171450">
              <a:buFontTx/>
              <a:buChar char="-"/>
            </a:pPr>
            <a:endParaRPr lang="en-US" sz="800" dirty="0" smtClean="0"/>
          </a:p>
          <a:p>
            <a:pPr marL="171450" indent="-171450">
              <a:buFontTx/>
              <a:buChar char="-"/>
            </a:pPr>
            <a:r>
              <a:rPr lang="en-US" sz="800" dirty="0" smtClean="0"/>
              <a:t>Infrastructure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Does our hardwired network support our needs?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Does our wireless network support our needs?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 our servers have adequate processing &amp; storage capacity?</a:t>
            </a:r>
          </a:p>
          <a:p>
            <a:pPr marL="171450" indent="-171450">
              <a:buFontTx/>
              <a:buChar char="-"/>
            </a:pPr>
            <a:endParaRPr lang="en-US" sz="800" dirty="0" smtClean="0"/>
          </a:p>
          <a:p>
            <a:pPr marL="171450" indent="-171450">
              <a:buFontTx/>
              <a:buChar char="-"/>
            </a:pPr>
            <a:r>
              <a:rPr lang="en-US" sz="800" dirty="0" smtClean="0"/>
              <a:t>Telecommunications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Does our telephone system support our voice communication needs?</a:t>
            </a:r>
          </a:p>
          <a:p>
            <a:pPr marL="432694" lvl="1" indent="-171450">
              <a:buFontTx/>
              <a:buChar char="-"/>
            </a:pPr>
            <a:r>
              <a:rPr lang="en-US" sz="800" dirty="0" smtClean="0"/>
              <a:t>Do we have enough internet access capacity for our students, employees, and customers?</a:t>
            </a: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694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600700" cy="542925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Notable Project Completions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7" y="430758"/>
            <a:ext cx="534352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b="1" dirty="0" smtClean="0"/>
              <a:t>Carroll Center</a:t>
            </a:r>
          </a:p>
          <a:p>
            <a:pPr lvl="1"/>
            <a:r>
              <a:rPr lang="en-US" dirty="0" smtClean="0"/>
              <a:t>including: a </a:t>
            </a:r>
            <a:r>
              <a:rPr lang="en-US" dirty="0"/>
              <a:t>new audio-visual back-end </a:t>
            </a:r>
            <a:r>
              <a:rPr lang="en-US" dirty="0" smtClean="0"/>
              <a:t>to </a:t>
            </a:r>
            <a:r>
              <a:rPr lang="en-US" dirty="0"/>
              <a:t>support the active learning </a:t>
            </a:r>
            <a:r>
              <a:rPr lang="en-US" dirty="0" smtClean="0"/>
              <a:t>rooms -- </a:t>
            </a:r>
            <a:r>
              <a:rPr lang="en-US" dirty="0"/>
              <a:t>partial replacement of the </a:t>
            </a:r>
            <a:r>
              <a:rPr lang="en-US" dirty="0" smtClean="0"/>
              <a:t>network </a:t>
            </a:r>
            <a:r>
              <a:rPr lang="en-US" dirty="0"/>
              <a:t>“core</a:t>
            </a:r>
            <a:r>
              <a:rPr lang="en-US" dirty="0" smtClean="0"/>
              <a:t>” (including WiFi) -- addition </a:t>
            </a:r>
            <a:r>
              <a:rPr lang="en-US" dirty="0"/>
              <a:t>of over 200 </a:t>
            </a:r>
            <a:r>
              <a:rPr lang="en-US" dirty="0" smtClean="0"/>
              <a:t>laptops</a:t>
            </a:r>
          </a:p>
          <a:p>
            <a:pPr lvl="1"/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b="1" dirty="0" smtClean="0"/>
              <a:t>Student </a:t>
            </a:r>
            <a:r>
              <a:rPr lang="en-US" b="1" dirty="0"/>
              <a:t>Success </a:t>
            </a:r>
            <a:r>
              <a:rPr lang="en-US" b="1" dirty="0" smtClean="0"/>
              <a:t>Center </a:t>
            </a:r>
          </a:p>
          <a:p>
            <a:pPr lvl="1"/>
            <a:r>
              <a:rPr lang="en-US" dirty="0" smtClean="0"/>
              <a:t>including: relocation &amp; reassignment of technology to support new processes in the Student Success area – upgraded network infrastructure &amp; WiFi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b="1" dirty="0" smtClean="0"/>
              <a:t>Jenzabar CX migration to Linux</a:t>
            </a:r>
          </a:p>
          <a:p>
            <a:pPr lvl="1"/>
            <a:r>
              <a:rPr lang="en-US" dirty="0"/>
              <a:t>including: a completely uneventful transition from an operating system that we had  </a:t>
            </a:r>
            <a:r>
              <a:rPr lang="en-US" dirty="0" smtClean="0"/>
              <a:t>been </a:t>
            </a:r>
            <a:r>
              <a:rPr lang="en-US" dirty="0"/>
              <a:t>using for over 20 years – over 1,200 hours of testing logged by college staff </a:t>
            </a:r>
          </a:p>
          <a:p>
            <a:pPr marL="171450" indent="-171450">
              <a:buFontTx/>
              <a:buChar char="-"/>
            </a:pPr>
            <a:endParaRPr lang="en-US" b="1" dirty="0" smtClean="0"/>
          </a:p>
          <a:p>
            <a:pPr marL="171450" indent="-171450">
              <a:buFontTx/>
              <a:buChar char="-"/>
            </a:pPr>
            <a:r>
              <a:rPr lang="en-US" b="1" dirty="0" smtClean="0"/>
              <a:t>Law Enforcement Training Center</a:t>
            </a:r>
          </a:p>
          <a:p>
            <a:pPr lvl="1"/>
            <a:r>
              <a:rPr lang="en-US" dirty="0" smtClean="0"/>
              <a:t>including: </a:t>
            </a:r>
            <a:r>
              <a:rPr lang="en-US" dirty="0"/>
              <a:t>an entire </a:t>
            </a:r>
            <a:r>
              <a:rPr lang="en-US" dirty="0" smtClean="0"/>
              <a:t>facility’s </a:t>
            </a:r>
            <a:r>
              <a:rPr lang="en-US" dirty="0"/>
              <a:t>IT infrastructure </a:t>
            </a:r>
            <a:r>
              <a:rPr lang="en-US" dirty="0" smtClean="0"/>
              <a:t>&amp; the addition of over 60 laptops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3161586" cy="542925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Current Findings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175" y="421824"/>
            <a:ext cx="551582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sz="950" dirty="0" smtClean="0"/>
              <a:t>Network </a:t>
            </a:r>
            <a:r>
              <a:rPr lang="en-US" sz="950" dirty="0"/>
              <a:t>&amp; telecommunications infrastructure </a:t>
            </a:r>
            <a:r>
              <a:rPr lang="en-US" sz="950" dirty="0" smtClean="0"/>
              <a:t>are meeting the College’s needs in most situations. Additional Wi-Fi improvements will be installed at the end of the semester.</a:t>
            </a:r>
          </a:p>
          <a:p>
            <a:pPr marL="171450" indent="-171450">
              <a:buFontTx/>
              <a:buChar char="-"/>
            </a:pPr>
            <a:endParaRPr lang="en-US" sz="950" dirty="0"/>
          </a:p>
          <a:p>
            <a:pPr marL="171450" indent="-171450">
              <a:buFontTx/>
              <a:buChar char="-"/>
            </a:pPr>
            <a:r>
              <a:rPr lang="en-US" sz="950" dirty="0" smtClean="0"/>
              <a:t>Classroom audio-visual systems are meeting instructor’s needs</a:t>
            </a:r>
          </a:p>
          <a:p>
            <a:pPr marL="171450" indent="-171450">
              <a:buFontTx/>
              <a:buChar char="-"/>
            </a:pPr>
            <a:endParaRPr lang="en-US" sz="950" dirty="0" smtClean="0"/>
          </a:p>
          <a:p>
            <a:pPr marL="171450" indent="-171450">
              <a:buFontTx/>
              <a:buChar char="-"/>
            </a:pPr>
            <a:r>
              <a:rPr lang="en-US" sz="950" dirty="0" smtClean="0"/>
              <a:t>Classroom computers are in adequate supply, but the age of many workstations is causing difficulties in many academic areas.</a:t>
            </a:r>
          </a:p>
          <a:p>
            <a:pPr marL="171450" indent="-171450">
              <a:buFontTx/>
              <a:buChar char="-"/>
            </a:pPr>
            <a:endParaRPr lang="en-US" sz="950" dirty="0"/>
          </a:p>
          <a:p>
            <a:pPr marL="171450" indent="-171450">
              <a:buFontTx/>
              <a:buChar char="-"/>
            </a:pPr>
            <a:r>
              <a:rPr lang="en-US" sz="950" dirty="0" smtClean="0"/>
              <a:t>The central student information &amp; financial management system (Jenzabar CX) continues to meet most of our needs</a:t>
            </a:r>
          </a:p>
          <a:p>
            <a:pPr marL="171450" indent="-171450">
              <a:buFontTx/>
              <a:buChar char="-"/>
            </a:pPr>
            <a:endParaRPr lang="en-US" sz="950" dirty="0" smtClean="0"/>
          </a:p>
          <a:p>
            <a:pPr marL="171450" indent="-171450">
              <a:buFontTx/>
              <a:buChar char="-"/>
            </a:pPr>
            <a:r>
              <a:rPr lang="en-US" sz="950" dirty="0" smtClean="0"/>
              <a:t>Most academic &amp; administrative users have access to the software they need</a:t>
            </a:r>
          </a:p>
          <a:p>
            <a:pPr marL="171450" indent="-171450">
              <a:buFontTx/>
              <a:buChar char="-"/>
            </a:pPr>
            <a:endParaRPr lang="en-US" sz="950" dirty="0"/>
          </a:p>
          <a:p>
            <a:pPr marL="171450" indent="-171450">
              <a:buFontTx/>
              <a:buChar char="-"/>
            </a:pPr>
            <a:r>
              <a:rPr lang="en-US" sz="950" dirty="0" smtClean="0"/>
              <a:t>Aging computers are causing difficulties for some faculty &amp; staff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432694" lvl="1" indent="-171450">
              <a:buFontTx/>
              <a:buChar char="-"/>
            </a:pPr>
            <a:endParaRPr lang="en-US" dirty="0"/>
          </a:p>
          <a:p>
            <a:pPr marL="432694" lvl="1" indent="-1714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96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3161586" cy="521368"/>
          </a:xfrm>
        </p:spPr>
        <p:txBody>
          <a:bodyPr/>
          <a:lstStyle/>
          <a:p>
            <a:pPr algn="l"/>
            <a:r>
              <a:rPr lang="en-US" sz="2400" dirty="0" smtClean="0">
                <a:latin typeface="Adobe Caslon Pro Bold"/>
              </a:rPr>
              <a:t>Current Findings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056" y="409896"/>
            <a:ext cx="54102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</a:t>
            </a:r>
            <a:r>
              <a:rPr lang="en-US" dirty="0"/>
              <a:t>Staff continue to provide the institution with the services needed to perform our core business functions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42" y="931264"/>
            <a:ext cx="5512719" cy="151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5851525" cy="477672"/>
          </a:xfrm>
        </p:spPr>
        <p:txBody>
          <a:bodyPr/>
          <a:lstStyle/>
          <a:p>
            <a:pPr algn="l"/>
            <a:r>
              <a:rPr lang="en-US" sz="2400" dirty="0">
                <a:latin typeface="Adobe Caslon Pro Bold"/>
              </a:rPr>
              <a:t>Challenges: Aging End-User Equipment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847" y="476344"/>
            <a:ext cx="55158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dirty="0" smtClean="0"/>
              <a:t>College trends over the last decade have resulted in a sizeable technology base relative to our enrollment.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 smtClean="0"/>
              <a:t>Increased use of computerized (especially online) solutions in classrooms &amp; offices has resulted in a more stringent set of minimum standards for computer equipment in a higher education environment (4-5 year replacement cycles for classrooms, 5-6 year cycles for offices).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 smtClean="0"/>
              <a:t>The “deferred maintenance” that has </a:t>
            </a:r>
            <a:r>
              <a:rPr lang="en-US" dirty="0"/>
              <a:t>accumulated </a:t>
            </a:r>
            <a:r>
              <a:rPr lang="en-US" dirty="0" smtClean="0"/>
              <a:t>due to the budgetary necessities of the past few years is the single most important IT challenge that needs to be addressed.</a:t>
            </a:r>
          </a:p>
          <a:p>
            <a:pPr marL="432694" lvl="1" indent="-171450">
              <a:buFontTx/>
              <a:buChar char="-"/>
            </a:pPr>
            <a:endParaRPr lang="en-US" dirty="0"/>
          </a:p>
          <a:p>
            <a:pPr marL="432694" lvl="1" indent="-1714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22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5851525" cy="477672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Challenges: Agin</a:t>
            </a:r>
            <a:r>
              <a:rPr lang="en-US" sz="2400" dirty="0" smtClean="0">
                <a:latin typeface="Adobe Caslon Pro Bold"/>
              </a:rPr>
              <a:t>g End-User Equipment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442" y="477672"/>
            <a:ext cx="2924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 smtClean="0">
                <a:solidFill>
                  <a:srgbClr val="004270"/>
                </a:solidFill>
                <a:latin typeface="Georgia"/>
              </a:rPr>
              <a:t>Currently, 529 (49%) of our classroom </a:t>
            </a:r>
            <a:r>
              <a:rPr lang="en-US" dirty="0">
                <a:solidFill>
                  <a:srgbClr val="004270"/>
                </a:solidFill>
              </a:rPr>
              <a:t>computers were </a:t>
            </a:r>
            <a:r>
              <a:rPr lang="en-US" dirty="0" smtClean="0">
                <a:solidFill>
                  <a:srgbClr val="004270"/>
                </a:solidFill>
                <a:latin typeface="Georgia"/>
              </a:rPr>
              <a:t>purchased 6 or more years ago.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4270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586" y="409651"/>
            <a:ext cx="2932513" cy="2165299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201415"/>
              </p:ext>
            </p:extLst>
          </p:nvPr>
        </p:nvGraphicFramePr>
        <p:xfrm>
          <a:off x="165380" y="909357"/>
          <a:ext cx="1809750" cy="168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Purchase Year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Qty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</a:rPr>
                        <a:t>Percent of total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11.24%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0.37%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2.43%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5.43%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2.53%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2011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177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16.57%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10.96%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188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17.60%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3.18%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3.56%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6.55%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19.57%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2018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0.00%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12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5851525" cy="477672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Challenges: Agin</a:t>
            </a:r>
            <a:r>
              <a:rPr lang="en-US" sz="2400" dirty="0" smtClean="0">
                <a:latin typeface="Adobe Caslon Pro Bold"/>
              </a:rPr>
              <a:t>g End-User Equipment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09036" y="458712"/>
            <a:ext cx="2918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2612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004270"/>
                </a:solidFill>
                <a:latin typeface="Georgia"/>
              </a:rPr>
              <a:t>Similarly, 116 (50%) of our office computers were purchased 6 or more years ago.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4270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3" y="570585"/>
            <a:ext cx="2575005" cy="2013538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094177"/>
              </p:ext>
            </p:extLst>
          </p:nvPr>
        </p:nvGraphicFramePr>
        <p:xfrm>
          <a:off x="2921000" y="900656"/>
          <a:ext cx="1809750" cy="168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Purchase Year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Qty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Percent of total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6.6%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3.1%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15.4%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13.6%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11.4%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83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36.4%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4.4%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0.9%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7.5%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2018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0.0%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33" marR="6033" marT="6033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7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chlandTemplate2012">
  <a:themeElements>
    <a:clrScheme name="RichlandTheme1 1">
      <a:dk1>
        <a:srgbClr val="000000"/>
      </a:dk1>
      <a:lt1>
        <a:srgbClr val="004270"/>
      </a:lt1>
      <a:dk2>
        <a:srgbClr val="FFFFFF"/>
      </a:dk2>
      <a:lt2>
        <a:srgbClr val="BFBFBF"/>
      </a:lt2>
      <a:accent1>
        <a:srgbClr val="404040"/>
      </a:accent1>
      <a:accent2>
        <a:srgbClr val="808080"/>
      </a:accent2>
      <a:accent3>
        <a:srgbClr val="9BBB59"/>
      </a:accent3>
      <a:accent4>
        <a:srgbClr val="CC0A20"/>
      </a:accent4>
      <a:accent5>
        <a:srgbClr val="008BC4"/>
      </a:accent5>
      <a:accent6>
        <a:srgbClr val="F5C41B"/>
      </a:accent6>
      <a:hlink>
        <a:srgbClr val="0000FF"/>
      </a:hlink>
      <a:folHlink>
        <a:srgbClr val="00427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RCC Presentation Template</Template>
  <TotalTime>1210</TotalTime>
  <Words>794</Words>
  <Application>Microsoft Office PowerPoint</Application>
  <PresentationFormat>Custom</PresentationFormat>
  <Paragraphs>167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Adobe Caslon Pro Bold</vt:lpstr>
      <vt:lpstr>Arial</vt:lpstr>
      <vt:lpstr>Calibri</vt:lpstr>
      <vt:lpstr>Georgia</vt:lpstr>
      <vt:lpstr>Wingdings</vt:lpstr>
      <vt:lpstr>RichlandTemplate2012</vt:lpstr>
      <vt:lpstr>Monitoring Report Information Technology</vt:lpstr>
      <vt:lpstr>Overall Information Technology Status:   Yellow</vt:lpstr>
      <vt:lpstr>Questions that We Ask</vt:lpstr>
      <vt:lpstr>Notable Project Completions</vt:lpstr>
      <vt:lpstr>Current Findings</vt:lpstr>
      <vt:lpstr>Current Findings</vt:lpstr>
      <vt:lpstr>Challenges: Aging End-User Equipment</vt:lpstr>
      <vt:lpstr>Challenges: Aging End-User Equipment</vt:lpstr>
      <vt:lpstr>Challenges: Aging End-User Equipment</vt:lpstr>
      <vt:lpstr>Challenges: Aging End-User Equipment</vt:lpstr>
      <vt:lpstr>Upcoming: The Next 12 Months</vt:lpstr>
      <vt:lpstr>Questions?</vt:lpstr>
    </vt:vector>
  </TitlesOfParts>
  <Manager/>
  <Company>Richland Community College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Report Information Technology</dc:title>
  <dc:subject/>
  <dc:creator>Joe Feinstein</dc:creator>
  <cp:keywords/>
  <dc:description/>
  <cp:lastModifiedBy>Madonna Brown</cp:lastModifiedBy>
  <cp:revision>40</cp:revision>
  <dcterms:created xsi:type="dcterms:W3CDTF">2017-04-18T22:07:40Z</dcterms:created>
  <dcterms:modified xsi:type="dcterms:W3CDTF">2018-04-18T19:07:47Z</dcterms:modified>
  <cp:category/>
</cp:coreProperties>
</file>