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8" r:id="rId1"/>
  </p:sldMasterIdLst>
  <p:handoutMasterIdLst>
    <p:handoutMasterId r:id="rId12"/>
  </p:handoutMasterIdLst>
  <p:sldIdLst>
    <p:sldId id="257" r:id="rId2"/>
    <p:sldId id="256" r:id="rId3"/>
    <p:sldId id="258" r:id="rId4"/>
    <p:sldId id="269" r:id="rId5"/>
    <p:sldId id="270" r:id="rId6"/>
    <p:sldId id="266" r:id="rId7"/>
    <p:sldId id="271" r:id="rId8"/>
    <p:sldId id="264" r:id="rId9"/>
    <p:sldId id="265" r:id="rId10"/>
    <p:sldId id="262" r:id="rId11"/>
  </p:sldIdLst>
  <p:sldSz cx="5851525" cy="3292475"/>
  <p:notesSz cx="9144000" cy="6858000"/>
  <p:defaultTextStyle>
    <a:defPPr>
      <a:defRPr lang="en-US"/>
    </a:defPPr>
    <a:lvl1pPr marL="0" algn="l" defTabSz="26124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61244" algn="l" defTabSz="26124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22488" algn="l" defTabSz="26124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83732" algn="l" defTabSz="26124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44976" algn="l" defTabSz="26124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306220" algn="l" defTabSz="26124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67464" algn="l" defTabSz="26124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828709" algn="l" defTabSz="26124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89953" algn="l" defTabSz="26124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7">
          <p15:clr>
            <a:srgbClr val="A4A3A4"/>
          </p15:clr>
        </p15:guide>
        <p15:guide id="2" pos="18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9" autoAdjust="0"/>
    <p:restoredTop sz="94612" autoAdjust="0"/>
  </p:normalViewPr>
  <p:slideViewPr>
    <p:cSldViewPr snapToGrid="0" snapToObjects="1">
      <p:cViewPr varScale="1">
        <p:scale>
          <a:sx n="251" d="100"/>
          <a:sy n="251" d="100"/>
        </p:scale>
        <p:origin x="252" y="204"/>
      </p:cViewPr>
      <p:guideLst>
        <p:guide orient="horz" pos="1037"/>
        <p:guide pos="18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7AEFC-D4E6-0C4D-9DA5-0289199B24FD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1C5FB-95B1-6247-AF57-90302BFDB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86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5851525" cy="26932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603" y="624265"/>
            <a:ext cx="5388502" cy="68647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Date Placeholder 2"/>
          <p:cNvSpPr txBox="1">
            <a:spLocks/>
          </p:cNvSpPr>
          <p:nvPr userDrawn="1"/>
        </p:nvSpPr>
        <p:spPr>
          <a:xfrm>
            <a:off x="2237527" y="2154751"/>
            <a:ext cx="1365356" cy="175294"/>
          </a:xfrm>
          <a:prstGeom prst="rect">
            <a:avLst/>
          </a:prstGeom>
        </p:spPr>
        <p:txBody>
          <a:bodyPr vert="horz" lIns="52249" tIns="26124" rIns="52249" bIns="26124" rtlCol="0" anchor="ctr"/>
          <a:lstStyle>
            <a:defPPr>
              <a:defRPr lang="en-US"/>
            </a:defPPr>
            <a:lvl1pPr marL="0" algn="ctr" defTabSz="261244" rtl="0" eaLnBrk="1" latinLnBrk="0" hangingPunct="1">
              <a:defRPr sz="1200" kern="1200" baseline="0">
                <a:solidFill>
                  <a:schemeClr val="tx2"/>
                </a:solidFill>
                <a:effectLst/>
                <a:latin typeface="Arial"/>
                <a:ea typeface="+mn-ea"/>
                <a:cs typeface="+mn-cs"/>
              </a:defRPr>
            </a:lvl1pPr>
            <a:lvl2pPr marL="261244" algn="l" defTabSz="26124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2488" algn="l" defTabSz="26124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3732" algn="l" defTabSz="26124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976" algn="l" defTabSz="26124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06220" algn="l" defTabSz="26124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67464" algn="l" defTabSz="26124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709" algn="l" defTabSz="26124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89953" algn="l" defTabSz="26124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8D7DCB-A1C1-FA46-A46B-7E061CFAB3BB}" type="datetimeFigureOut">
              <a:rPr lang="en-US" smtClean="0"/>
              <a:pPr/>
              <a:t>4/29/2019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9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865" y="580591"/>
            <a:ext cx="4973796" cy="1024673"/>
          </a:xfrm>
        </p:spPr>
        <p:txBody>
          <a:bodyPr vert="horz" lIns="52249" tIns="26124" rIns="52249" bIns="26124" rtlCol="0" anchor="b" anchorCtr="0">
            <a:noAutofit/>
          </a:bodyPr>
          <a:lstStyle>
            <a:lvl1pPr algn="ctr" defTabSz="522488" rtl="0" eaLnBrk="1" latinLnBrk="0" hangingPunct="1">
              <a:spcBef>
                <a:spcPct val="0"/>
              </a:spcBef>
              <a:buNone/>
              <a:defRPr sz="3100" kern="1200" baseline="0">
                <a:solidFill>
                  <a:schemeClr val="tx1"/>
                </a:solidFill>
                <a:effectLst/>
                <a:latin typeface="Arial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865" y="1609654"/>
            <a:ext cx="4973796" cy="421437"/>
          </a:xfrm>
        </p:spPr>
        <p:txBody>
          <a:bodyPr vert="horz" lIns="52249" tIns="26124" rIns="52249" bIns="26124" rtlCol="0">
            <a:normAutofit/>
          </a:bodyPr>
          <a:lstStyle>
            <a:lvl1pPr marL="0" indent="0" algn="ctr" defTabSz="522488" rtl="0" eaLnBrk="1" latinLnBrk="0" hangingPunct="1">
              <a:spcBef>
                <a:spcPts val="171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/>
                <a:latin typeface=""/>
                <a:ea typeface="+mn-ea"/>
                <a:cs typeface="+mn-cs"/>
              </a:defRPr>
            </a:lvl1pPr>
            <a:lvl2pPr marL="261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22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83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44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6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89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7DCB-A1C1-FA46-A46B-7E061CFAB3BB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7DCB-A1C1-FA46-A46B-7E061CFAB3BB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B29BD-01D2-B14A-9A0D-F96D6E789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865" y="897361"/>
            <a:ext cx="4972781" cy="1615511"/>
          </a:xfrm>
        </p:spPr>
        <p:txBody>
          <a:bodyPr/>
          <a:lstStyle>
            <a:lvl1pPr>
              <a:defRPr sz="2400">
                <a:solidFill>
                  <a:schemeClr val="accent2"/>
                </a:solidFill>
              </a:defRPr>
            </a:lvl1pPr>
            <a:lvl2pPr>
              <a:defRPr sz="21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500"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7DCB-A1C1-FA46-A46B-7E061CFAB3BB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B29BD-01D2-B14A-9A0D-F96D6E789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864" y="2043429"/>
            <a:ext cx="4972781" cy="419629"/>
          </a:xfrm>
        </p:spPr>
        <p:txBody>
          <a:bodyPr>
            <a:normAutofit/>
          </a:bodyPr>
          <a:lstStyle>
            <a:lvl1pPr marL="0" indent="0" algn="ctr">
              <a:spcBef>
                <a:spcPts val="171"/>
              </a:spcBef>
              <a:buNone/>
              <a:defRPr sz="2000">
                <a:solidFill>
                  <a:schemeClr val="accent2"/>
                </a:solidFill>
                <a:latin typeface=""/>
              </a:defRPr>
            </a:lvl1pPr>
            <a:lvl2pPr marL="261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22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83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44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6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89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7DCB-A1C1-FA46-A46B-7E061CFAB3BB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B29BD-01D2-B14A-9A0D-F96D6E7891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1315823" y="203871"/>
            <a:ext cx="3219880" cy="1620697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7DCB-A1C1-FA46-A46B-7E061CFAB3BB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B29BD-01D2-B14A-9A0D-F96D6E7891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865" y="1994853"/>
            <a:ext cx="4976664" cy="486339"/>
          </a:xfrm>
        </p:spPr>
        <p:txBody>
          <a:bodyPr anchor="b">
            <a:noAutofit/>
          </a:bodyPr>
          <a:lstStyle>
            <a:lvl1pPr algn="ctr">
              <a:defRPr sz="2000" b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8864" y="219498"/>
            <a:ext cx="1492139" cy="790194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52249" tIns="26124" rIns="52249" bIns="26124" rtlCol="0">
            <a:normAutofit/>
          </a:bodyPr>
          <a:lstStyle>
            <a:lvl1pPr marL="195933" indent="-195933" algn="l" defTabSz="522488" rtl="0" eaLnBrk="1" latinLnBrk="0" hangingPunct="1">
              <a:spcBef>
                <a:spcPts val="1143"/>
              </a:spcBef>
              <a:buFont typeface="Arial" pitchFamily="34" charset="0"/>
              <a:buNone/>
              <a:defRPr sz="13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261244" indent="0">
              <a:buNone/>
              <a:defRPr sz="1600"/>
            </a:lvl2pPr>
            <a:lvl3pPr marL="522488" indent="0">
              <a:buNone/>
              <a:defRPr sz="1400"/>
            </a:lvl3pPr>
            <a:lvl4pPr marL="783732" indent="0">
              <a:buNone/>
              <a:defRPr sz="1100"/>
            </a:lvl4pPr>
            <a:lvl5pPr marL="1044976" indent="0">
              <a:buNone/>
              <a:defRPr sz="1100"/>
            </a:lvl5pPr>
            <a:lvl6pPr marL="1306220" indent="0">
              <a:buNone/>
              <a:defRPr sz="1100"/>
            </a:lvl6pPr>
            <a:lvl7pPr marL="1567464" indent="0">
              <a:buNone/>
              <a:defRPr sz="1100"/>
            </a:lvl7pPr>
            <a:lvl8pPr marL="1828709" indent="0">
              <a:buNone/>
              <a:defRPr sz="1100"/>
            </a:lvl8pPr>
            <a:lvl9pPr marL="2089953" indent="0">
              <a:buNone/>
              <a:defRPr sz="11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7DCB-A1C1-FA46-A46B-7E061CFAB3BB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B29BD-01D2-B14A-9A0D-F96D6E7891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438864" y="1178835"/>
            <a:ext cx="1492139" cy="790194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52249" tIns="26124" rIns="52249" bIns="26124" rtlCol="0">
            <a:normAutofit/>
          </a:bodyPr>
          <a:lstStyle>
            <a:lvl1pPr marL="195933" indent="-195933" algn="l" defTabSz="522488" rtl="0" eaLnBrk="1" latinLnBrk="0" hangingPunct="1">
              <a:spcBef>
                <a:spcPts val="1143"/>
              </a:spcBef>
              <a:buFont typeface="Arial" pitchFamily="34" charset="0"/>
              <a:buNone/>
              <a:defRPr sz="13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261244" indent="0">
              <a:buNone/>
              <a:defRPr sz="1600"/>
            </a:lvl2pPr>
            <a:lvl3pPr marL="522488" indent="0">
              <a:buNone/>
              <a:defRPr sz="1400"/>
            </a:lvl3pPr>
            <a:lvl4pPr marL="783732" indent="0">
              <a:buNone/>
              <a:defRPr sz="1100"/>
            </a:lvl4pPr>
            <a:lvl5pPr marL="1044976" indent="0">
              <a:buNone/>
              <a:defRPr sz="1100"/>
            </a:lvl5pPr>
            <a:lvl6pPr marL="1306220" indent="0">
              <a:buNone/>
              <a:defRPr sz="1100"/>
            </a:lvl6pPr>
            <a:lvl7pPr marL="1567464" indent="0">
              <a:buNone/>
              <a:defRPr sz="1100"/>
            </a:lvl7pPr>
            <a:lvl8pPr marL="1828709" indent="0">
              <a:buNone/>
              <a:defRPr sz="1100"/>
            </a:lvl8pPr>
            <a:lvl9pPr marL="2089953" indent="0">
              <a:buNone/>
              <a:defRPr sz="11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2183757" y="219498"/>
            <a:ext cx="1492139" cy="790194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52249" tIns="26124" rIns="52249" bIns="26124" rtlCol="0">
            <a:normAutofit/>
          </a:bodyPr>
          <a:lstStyle>
            <a:lvl1pPr marL="195933" indent="-195933" algn="l" defTabSz="522488" rtl="0" eaLnBrk="1" latinLnBrk="0" hangingPunct="1">
              <a:spcBef>
                <a:spcPts val="1143"/>
              </a:spcBef>
              <a:buFont typeface="Arial" pitchFamily="34" charset="0"/>
              <a:buNone/>
              <a:defRPr sz="13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261244" indent="0">
              <a:buNone/>
              <a:defRPr sz="1600"/>
            </a:lvl2pPr>
            <a:lvl3pPr marL="522488" indent="0">
              <a:buNone/>
              <a:defRPr sz="1400"/>
            </a:lvl3pPr>
            <a:lvl4pPr marL="783732" indent="0">
              <a:buNone/>
              <a:defRPr sz="1100"/>
            </a:lvl4pPr>
            <a:lvl5pPr marL="1044976" indent="0">
              <a:buNone/>
              <a:defRPr sz="1100"/>
            </a:lvl5pPr>
            <a:lvl6pPr marL="1306220" indent="0">
              <a:buNone/>
              <a:defRPr sz="1100"/>
            </a:lvl6pPr>
            <a:lvl7pPr marL="1567464" indent="0">
              <a:buNone/>
              <a:defRPr sz="1100"/>
            </a:lvl7pPr>
            <a:lvl8pPr marL="1828709" indent="0">
              <a:buNone/>
              <a:defRPr sz="1100"/>
            </a:lvl8pPr>
            <a:lvl9pPr marL="2089953" indent="0">
              <a:buNone/>
              <a:defRPr sz="11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2183757" y="1178835"/>
            <a:ext cx="1492139" cy="790194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52249" tIns="26124" rIns="52249" bIns="26124" rtlCol="0">
            <a:normAutofit/>
          </a:bodyPr>
          <a:lstStyle>
            <a:lvl1pPr marL="195933" indent="-195933" algn="l" defTabSz="522488" rtl="0" eaLnBrk="1" latinLnBrk="0" hangingPunct="1">
              <a:spcBef>
                <a:spcPts val="1143"/>
              </a:spcBef>
              <a:buFont typeface="Arial" pitchFamily="34" charset="0"/>
              <a:buNone/>
              <a:defRPr sz="13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261244" indent="0">
              <a:buNone/>
              <a:defRPr sz="1600"/>
            </a:lvl2pPr>
            <a:lvl3pPr marL="522488" indent="0">
              <a:buNone/>
              <a:defRPr sz="1400"/>
            </a:lvl3pPr>
            <a:lvl4pPr marL="783732" indent="0">
              <a:buNone/>
              <a:defRPr sz="1100"/>
            </a:lvl4pPr>
            <a:lvl5pPr marL="1044976" indent="0">
              <a:buNone/>
              <a:defRPr sz="1100"/>
            </a:lvl5pPr>
            <a:lvl6pPr marL="1306220" indent="0">
              <a:buNone/>
              <a:defRPr sz="1100"/>
            </a:lvl6pPr>
            <a:lvl7pPr marL="1567464" indent="0">
              <a:buNone/>
              <a:defRPr sz="1100"/>
            </a:lvl7pPr>
            <a:lvl8pPr marL="1828709" indent="0">
              <a:buNone/>
              <a:defRPr sz="1100"/>
            </a:lvl8pPr>
            <a:lvl9pPr marL="2089953" indent="0">
              <a:buNone/>
              <a:defRPr sz="11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3928649" y="219498"/>
            <a:ext cx="1492139" cy="790194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52249" tIns="26124" rIns="52249" bIns="26124" rtlCol="0">
            <a:normAutofit/>
          </a:bodyPr>
          <a:lstStyle>
            <a:lvl1pPr marL="195933" indent="-195933" algn="l" defTabSz="522488" rtl="0" eaLnBrk="1" latinLnBrk="0" hangingPunct="1">
              <a:spcBef>
                <a:spcPts val="1143"/>
              </a:spcBef>
              <a:buFont typeface="Arial" pitchFamily="34" charset="0"/>
              <a:buNone/>
              <a:defRPr sz="13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261244" indent="0">
              <a:buNone/>
              <a:defRPr sz="1600"/>
            </a:lvl2pPr>
            <a:lvl3pPr marL="522488" indent="0">
              <a:buNone/>
              <a:defRPr sz="1400"/>
            </a:lvl3pPr>
            <a:lvl4pPr marL="783732" indent="0">
              <a:buNone/>
              <a:defRPr sz="1100"/>
            </a:lvl4pPr>
            <a:lvl5pPr marL="1044976" indent="0">
              <a:buNone/>
              <a:defRPr sz="1100"/>
            </a:lvl5pPr>
            <a:lvl6pPr marL="1306220" indent="0">
              <a:buNone/>
              <a:defRPr sz="1100"/>
            </a:lvl6pPr>
            <a:lvl7pPr marL="1567464" indent="0">
              <a:buNone/>
              <a:defRPr sz="1100"/>
            </a:lvl7pPr>
            <a:lvl8pPr marL="1828709" indent="0">
              <a:buNone/>
              <a:defRPr sz="1100"/>
            </a:lvl8pPr>
            <a:lvl9pPr marL="2089953" indent="0">
              <a:buNone/>
              <a:defRPr sz="11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3928649" y="1178835"/>
            <a:ext cx="1492139" cy="790194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52249" tIns="26124" rIns="52249" bIns="26124" rtlCol="0">
            <a:normAutofit/>
          </a:bodyPr>
          <a:lstStyle>
            <a:lvl1pPr marL="195933" indent="-195933" algn="l" defTabSz="522488" rtl="0" eaLnBrk="1" latinLnBrk="0" hangingPunct="1">
              <a:spcBef>
                <a:spcPts val="1143"/>
              </a:spcBef>
              <a:buFont typeface="Arial" pitchFamily="34" charset="0"/>
              <a:buNone/>
              <a:defRPr sz="13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261244" indent="0">
              <a:buNone/>
              <a:defRPr sz="1600"/>
            </a:lvl2pPr>
            <a:lvl3pPr marL="522488" indent="0">
              <a:buNone/>
              <a:defRPr sz="1400"/>
            </a:lvl3pPr>
            <a:lvl4pPr marL="783732" indent="0">
              <a:buNone/>
              <a:defRPr sz="1100"/>
            </a:lvl4pPr>
            <a:lvl5pPr marL="1044976" indent="0">
              <a:buNone/>
              <a:defRPr sz="1100"/>
            </a:lvl5pPr>
            <a:lvl6pPr marL="1306220" indent="0">
              <a:buNone/>
              <a:defRPr sz="1100"/>
            </a:lvl6pPr>
            <a:lvl7pPr marL="1567464" indent="0">
              <a:buNone/>
              <a:defRPr sz="1100"/>
            </a:lvl7pPr>
            <a:lvl8pPr marL="1828709" indent="0">
              <a:buNone/>
              <a:defRPr sz="1100"/>
            </a:lvl8pPr>
            <a:lvl9pPr marL="2089953" indent="0">
              <a:buNone/>
              <a:defRPr sz="11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603" y="58103"/>
            <a:ext cx="5388502" cy="686470"/>
          </a:xfrm>
          <a:prstGeom prst="rect">
            <a:avLst/>
          </a:prstGeom>
        </p:spPr>
        <p:txBody>
          <a:bodyPr vert="horz" lIns="52249" tIns="26124" rIns="52249" bIns="26124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603" y="841411"/>
            <a:ext cx="5388502" cy="1689605"/>
          </a:xfrm>
          <a:prstGeom prst="rect">
            <a:avLst/>
          </a:prstGeom>
        </p:spPr>
        <p:txBody>
          <a:bodyPr vert="horz" lIns="52249" tIns="26124" rIns="52249" bIns="2612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smtClean="0"/>
              <a:t>Fourth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603" y="3051637"/>
            <a:ext cx="1365356" cy="175294"/>
          </a:xfrm>
          <a:prstGeom prst="rect">
            <a:avLst/>
          </a:prstGeom>
        </p:spPr>
        <p:txBody>
          <a:bodyPr vert="horz" lIns="52249" tIns="26124" rIns="52249" bIns="26124" rtlCol="0" anchor="ctr"/>
          <a:lstStyle>
            <a:lvl1pPr algn="l">
              <a:defRPr sz="700" baseline="0">
                <a:solidFill>
                  <a:srgbClr val="004270"/>
                </a:solidFill>
                <a:effectLst/>
                <a:latin typeface="Arial"/>
              </a:defRPr>
            </a:lvl1pPr>
          </a:lstStyle>
          <a:p>
            <a:fld id="{5C8D7DCB-A1C1-FA46-A46B-7E061CFAB3BB}" type="datetimeFigureOut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603" y="2829380"/>
            <a:ext cx="1852983" cy="175294"/>
          </a:xfrm>
          <a:prstGeom prst="rect">
            <a:avLst/>
          </a:prstGeom>
        </p:spPr>
        <p:txBody>
          <a:bodyPr vert="horz" lIns="52249" tIns="26124" rIns="52249" bIns="26124" rtlCol="0" anchor="ctr"/>
          <a:lstStyle>
            <a:lvl1pPr algn="l">
              <a:defRPr sz="700" baseline="0">
                <a:solidFill>
                  <a:srgbClr val="004270"/>
                </a:solidFill>
                <a:effectLst/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40722" y="3051637"/>
            <a:ext cx="438864" cy="175294"/>
          </a:xfrm>
          <a:prstGeom prst="rect">
            <a:avLst/>
          </a:prstGeom>
        </p:spPr>
        <p:txBody>
          <a:bodyPr vert="horz" lIns="52249" tIns="26124" rIns="52249" bIns="26124" rtlCol="0" anchor="ctr"/>
          <a:lstStyle>
            <a:lvl1pPr algn="r">
              <a:defRPr sz="700" baseline="0">
                <a:solidFill>
                  <a:srgbClr val="004270"/>
                </a:solidFill>
                <a:effectLst/>
                <a:latin typeface="Arial"/>
              </a:defRPr>
            </a:lvl1pPr>
          </a:lstStyle>
          <a:p>
            <a:fld id="{9FAB29BD-01D2-B14A-9A0D-F96D6E7891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1" r:id="rId1"/>
    <p:sldLayoutId id="2147483869" r:id="rId2"/>
    <p:sldLayoutId id="2147483876" r:id="rId3"/>
    <p:sldLayoutId id="2147483870" r:id="rId4"/>
    <p:sldLayoutId id="2147483871" r:id="rId5"/>
    <p:sldLayoutId id="2147483875" r:id="rId6"/>
    <p:sldLayoutId id="2147483880" r:id="rId7"/>
  </p:sldLayoutIdLst>
  <p:txStyles>
    <p:titleStyle>
      <a:lvl1pPr algn="ctr" defTabSz="522488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95933" indent="-195933" algn="l" defTabSz="522488" rtl="0" eaLnBrk="1" latinLnBrk="0" hangingPunct="1">
        <a:spcBef>
          <a:spcPts val="1143"/>
        </a:spcBef>
        <a:buFont typeface="Wingdings" charset="2"/>
        <a:buChar char="§"/>
        <a:defRPr sz="2400" kern="1200">
          <a:solidFill>
            <a:schemeClr val="accent2"/>
          </a:solidFill>
          <a:effectLst/>
          <a:latin typeface="+mn-lt"/>
          <a:ea typeface="+mn-ea"/>
          <a:cs typeface="+mn-cs"/>
        </a:defRPr>
      </a:lvl1pPr>
      <a:lvl2pPr marL="391866" indent="-192305" algn="l" defTabSz="522488" rtl="0" eaLnBrk="1" latinLnBrk="0" hangingPunct="1">
        <a:spcBef>
          <a:spcPts val="343"/>
        </a:spcBef>
        <a:buFont typeface="Wingdings" charset="2"/>
        <a:buChar char="§"/>
        <a:defRPr sz="2100" kern="1200">
          <a:solidFill>
            <a:schemeClr val="accent2"/>
          </a:solidFill>
          <a:effectLst/>
          <a:latin typeface="+mn-lt"/>
          <a:ea typeface="+mn-ea"/>
          <a:cs typeface="+mn-cs"/>
        </a:defRPr>
      </a:lvl2pPr>
      <a:lvl3pPr marL="591428" indent="-199561" algn="l" defTabSz="522488" rtl="0" eaLnBrk="1" latinLnBrk="0" hangingPunct="1">
        <a:spcBef>
          <a:spcPts val="343"/>
        </a:spcBef>
        <a:buFont typeface="Wingdings" charset="2"/>
        <a:buChar char="§"/>
        <a:defRPr sz="1800" kern="1200">
          <a:solidFill>
            <a:schemeClr val="accent2"/>
          </a:solidFill>
          <a:effectLst/>
          <a:latin typeface="+mn-lt"/>
          <a:ea typeface="+mn-ea"/>
          <a:cs typeface="+mn-cs"/>
        </a:defRPr>
      </a:lvl3pPr>
      <a:lvl4pPr marL="783732" indent="-192305" algn="l" defTabSz="522488" rtl="0" eaLnBrk="1" latinLnBrk="0" hangingPunct="1">
        <a:spcBef>
          <a:spcPts val="343"/>
        </a:spcBef>
        <a:buFont typeface="Wingdings" charset="2"/>
        <a:buChar char="§"/>
        <a:defRPr sz="1500" kern="1200">
          <a:solidFill>
            <a:schemeClr val="accent2"/>
          </a:solidFill>
          <a:effectLst/>
          <a:latin typeface="+mn-lt"/>
          <a:ea typeface="+mn-ea"/>
          <a:cs typeface="+mn-cs"/>
        </a:defRPr>
      </a:lvl4pPr>
      <a:lvl5pPr marL="983294" indent="-199561" algn="l" defTabSz="522488" rtl="0" eaLnBrk="1" latinLnBrk="0" hangingPunct="1">
        <a:spcBef>
          <a:spcPts val="343"/>
        </a:spcBef>
        <a:buFont typeface="Wingdings" charset="2"/>
        <a:buChar char="§"/>
        <a:defRPr sz="1000" kern="1200">
          <a:solidFill>
            <a:schemeClr val="accent2"/>
          </a:solidFill>
          <a:effectLst/>
          <a:latin typeface="+mn-lt"/>
          <a:ea typeface="+mn-ea"/>
          <a:cs typeface="+mn-cs"/>
        </a:defRPr>
      </a:lvl5pPr>
      <a:lvl6pPr marL="1174692" indent="-192305" algn="l" defTabSz="522488" rtl="0" eaLnBrk="1" latinLnBrk="0" hangingPunct="1">
        <a:spcBef>
          <a:spcPct val="20000"/>
        </a:spcBef>
        <a:buFontTx/>
        <a:buBlip>
          <a:blip r:embed="rId10"/>
        </a:buBlip>
        <a:defRPr lang="en-US" sz="10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1370625" indent="-192305" algn="l" defTabSz="522488" rtl="0" eaLnBrk="1" latinLnBrk="0" hangingPunct="1">
        <a:spcBef>
          <a:spcPct val="20000"/>
        </a:spcBef>
        <a:buFontTx/>
        <a:buBlip>
          <a:blip r:embed="rId10"/>
        </a:buBlip>
        <a:defRPr lang="en-US" sz="10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1567464" indent="-192305" algn="l" defTabSz="522488" rtl="0" eaLnBrk="1" latinLnBrk="0" hangingPunct="1">
        <a:spcBef>
          <a:spcPct val="20000"/>
        </a:spcBef>
        <a:buFontTx/>
        <a:buBlip>
          <a:blip r:embed="rId10"/>
        </a:buBlip>
        <a:defRPr lang="en-US" sz="10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1764305" indent="-192305" algn="l" defTabSz="522488" rtl="0" eaLnBrk="1" latinLnBrk="0" hangingPunct="1">
        <a:spcBef>
          <a:spcPct val="20000"/>
        </a:spcBef>
        <a:buFontTx/>
        <a:buBlip>
          <a:blip r:embed="rId10"/>
        </a:buBlip>
        <a:defRPr lang="en-US" sz="10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5224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1244" algn="l" defTabSz="5224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2488" algn="l" defTabSz="5224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83732" algn="l" defTabSz="5224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976" algn="l" defTabSz="5224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06220" algn="l" defTabSz="5224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67464" algn="l" defTabSz="5224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709" algn="l" defTabSz="5224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89953" algn="l" defTabSz="5224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Monitoring Report</a:t>
            </a:r>
            <a:br>
              <a:rPr lang="en-US" dirty="0" smtClean="0"/>
            </a:br>
            <a:r>
              <a:rPr lang="en-US" dirty="0" smtClean="0"/>
              <a:t>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3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5013158" cy="542925"/>
          </a:xfrm>
        </p:spPr>
        <p:txBody>
          <a:bodyPr/>
          <a:lstStyle/>
          <a:p>
            <a:pPr algn="l"/>
            <a:r>
              <a:rPr lang="en-US" sz="2400" dirty="0" smtClean="0">
                <a:effectLst/>
                <a:latin typeface="Adobe Caslon Pro Bold"/>
              </a:rPr>
              <a:t>Upcoming: The Next 12 Months</a:t>
            </a:r>
            <a:endParaRPr lang="en-US" sz="2400" dirty="0">
              <a:effectLst/>
              <a:latin typeface="Adobe Caslon Pro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175" y="542925"/>
            <a:ext cx="534352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dirty="0" smtClean="0"/>
              <a:t>Staff will continue to replace hardware as budget allows to improve conditions for students &amp; employees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If funding is available in the 2019-2012 budget, we will work to increase network bandwidth to the main campus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err="1" smtClean="0"/>
              <a:t>Jenzabar</a:t>
            </a:r>
            <a:r>
              <a:rPr lang="en-US" dirty="0" smtClean="0"/>
              <a:t> has released the first modules for CX version 10.  We will continue testing &amp; begin to integrate these modules into our data processing environment.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Staff will be working to improve backup &amp; disaster recovery processes to ensure that the college can continue to function in the aftermath of a critical event.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62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720" y="118368"/>
            <a:ext cx="5224835" cy="441805"/>
          </a:xfrm>
        </p:spPr>
        <p:txBody>
          <a:bodyPr/>
          <a:lstStyle/>
          <a:p>
            <a:pPr algn="l"/>
            <a:r>
              <a:rPr lang="en-US" sz="2400" dirty="0" smtClean="0">
                <a:effectLst/>
                <a:latin typeface="Adobe Caslon Pro Bold"/>
              </a:rPr>
              <a:t>Things Are Improving!</a:t>
            </a:r>
            <a:endParaRPr lang="en-US" sz="2400" dirty="0">
              <a:effectLst/>
              <a:latin typeface="Adobe Caslon Pro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09" y="926757"/>
            <a:ext cx="2232185" cy="16481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1532" y="618724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April 2018</a:t>
            </a:r>
            <a:endParaRPr lang="en-US" sz="1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351" y="925523"/>
            <a:ext cx="2025013" cy="16494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2886" y="629848"/>
            <a:ext cx="1284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April 2019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17702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5600700" cy="542925"/>
          </a:xfrm>
        </p:spPr>
        <p:txBody>
          <a:bodyPr/>
          <a:lstStyle/>
          <a:p>
            <a:pPr algn="l"/>
            <a:r>
              <a:rPr lang="en-US" sz="2400" dirty="0" smtClean="0">
                <a:effectLst/>
                <a:latin typeface="Adobe Caslon Pro Bold"/>
              </a:rPr>
              <a:t>Notable Project Completions</a:t>
            </a:r>
            <a:endParaRPr lang="en-US" sz="2400" dirty="0">
              <a:effectLst/>
              <a:latin typeface="Adobe Caslon Pro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87" y="430758"/>
            <a:ext cx="53435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b="1" dirty="0" smtClean="0"/>
              <a:t>Richland Thrive</a:t>
            </a:r>
          </a:p>
          <a:p>
            <a:pPr lvl="1"/>
            <a:r>
              <a:rPr lang="en-US" dirty="0" smtClean="0"/>
              <a:t>Retention management system; designed to help identify at risk students and assist staff track &amp; manage interventions for these students</a:t>
            </a:r>
          </a:p>
          <a:p>
            <a:pPr lvl="1"/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b="1" dirty="0" smtClean="0"/>
              <a:t>Migration to Arc Media for video streaming</a:t>
            </a:r>
          </a:p>
          <a:p>
            <a:pPr lvl="1"/>
            <a:r>
              <a:rPr lang="en-US" dirty="0" smtClean="0"/>
              <a:t>Led by Accommodations &amp; Online Learning – migration of approximately 1,200 videos to a lower cost service that also provided closed-captioning services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b="1" dirty="0" smtClean="0"/>
              <a:t>Electronic purchase requisitions</a:t>
            </a:r>
          </a:p>
          <a:p>
            <a:pPr lvl="1"/>
            <a:r>
              <a:rPr lang="en-US" dirty="0" smtClean="0"/>
              <a:t>25+ years of paper-based processes distilled down into an electronic system 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b="1" dirty="0" smtClean="0"/>
          </a:p>
          <a:p>
            <a:pPr marL="171450" indent="-171450">
              <a:buFontTx/>
              <a:buChar char="-"/>
            </a:pPr>
            <a:r>
              <a:rPr lang="en-US" b="1" dirty="0"/>
              <a:t>Replacement or disposal of 19% of academic computers </a:t>
            </a:r>
            <a:endParaRPr lang="en-US" b="1" dirty="0" smtClean="0"/>
          </a:p>
          <a:p>
            <a:r>
              <a:rPr lang="en-US" b="1" dirty="0"/>
              <a:t>	</a:t>
            </a:r>
            <a:r>
              <a:rPr lang="en-US" dirty="0" smtClean="0"/>
              <a:t>Removal of over 200 student computers that were below usable standards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6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3161586" cy="542925"/>
          </a:xfrm>
        </p:spPr>
        <p:txBody>
          <a:bodyPr/>
          <a:lstStyle/>
          <a:p>
            <a:pPr algn="l"/>
            <a:r>
              <a:rPr lang="en-US" sz="2400" dirty="0" smtClean="0">
                <a:effectLst/>
                <a:latin typeface="Adobe Caslon Pro Bold"/>
              </a:rPr>
              <a:t>Positive Benchmarks</a:t>
            </a:r>
            <a:endParaRPr lang="en-US" sz="2400" dirty="0">
              <a:effectLst/>
              <a:latin typeface="Adobe Caslon Pro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04788" y="542925"/>
            <a:ext cx="16335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smtClean="0"/>
              <a:t>Students &amp; employees are largely satisfied with available software solutions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468646"/>
            <a:ext cx="3845438" cy="213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1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3161586" cy="542925"/>
          </a:xfrm>
        </p:spPr>
        <p:txBody>
          <a:bodyPr/>
          <a:lstStyle/>
          <a:p>
            <a:pPr algn="l"/>
            <a:r>
              <a:rPr lang="en-US" sz="2400" dirty="0" smtClean="0">
                <a:effectLst/>
                <a:latin typeface="Adobe Caslon Pro Bold"/>
              </a:rPr>
              <a:t>Positive Benchmarks</a:t>
            </a:r>
            <a:endParaRPr lang="en-US" sz="2400" dirty="0">
              <a:effectLst/>
              <a:latin typeface="Adobe Caslon Pro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04788" y="542925"/>
            <a:ext cx="1633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smtClean="0"/>
              <a:t>…and also with the level of support provided by IT  department staff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667" y="490136"/>
            <a:ext cx="4067155" cy="210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9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5851525" cy="477672"/>
          </a:xfrm>
        </p:spPr>
        <p:txBody>
          <a:bodyPr/>
          <a:lstStyle/>
          <a:p>
            <a:pPr algn="l"/>
            <a:r>
              <a:rPr lang="en-US" sz="2400" dirty="0" smtClean="0">
                <a:effectLst/>
                <a:latin typeface="Adobe Caslon Pro Bold"/>
              </a:rPr>
              <a:t>Challenges: Wireless Networking (</a:t>
            </a:r>
            <a:r>
              <a:rPr lang="en-US" sz="2400" dirty="0" err="1" smtClean="0">
                <a:effectLst/>
                <a:latin typeface="Adobe Caslon Pro Bold"/>
              </a:rPr>
              <a:t>WiFi</a:t>
            </a:r>
            <a:r>
              <a:rPr lang="en-US" sz="2400" dirty="0" smtClean="0">
                <a:effectLst/>
                <a:latin typeface="Adobe Caslon Pro Bold"/>
              </a:rPr>
              <a:t>)</a:t>
            </a:r>
            <a:endParaRPr lang="en-US" sz="2400" dirty="0">
              <a:effectLst/>
              <a:latin typeface="Adobe Caslon Pro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8" y="676275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204788" y="542925"/>
            <a:ext cx="1633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smtClean="0"/>
              <a:t>Bandwidth available for </a:t>
            </a:r>
            <a:r>
              <a:rPr lang="en-US" dirty="0" err="1" smtClean="0"/>
              <a:t>WiFi</a:t>
            </a:r>
            <a:r>
              <a:rPr lang="en-US" dirty="0" smtClean="0"/>
              <a:t> continues to be an issue on the main campus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49" y="765937"/>
            <a:ext cx="4422775" cy="172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6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5851525" cy="477672"/>
          </a:xfrm>
        </p:spPr>
        <p:txBody>
          <a:bodyPr/>
          <a:lstStyle/>
          <a:p>
            <a:pPr algn="l"/>
            <a:r>
              <a:rPr lang="en-US" sz="2400" dirty="0" smtClean="0">
                <a:effectLst/>
                <a:latin typeface="Adobe Caslon Pro Bold"/>
              </a:rPr>
              <a:t>Challenges: Wireless Networking</a:t>
            </a:r>
            <a:endParaRPr lang="en-US" sz="2400" dirty="0">
              <a:effectLst/>
              <a:latin typeface="Adobe Caslon Pro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8" y="676275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204788" y="542925"/>
            <a:ext cx="16335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smtClean="0"/>
              <a:t>Bandwidth utilization is near capacity, with traffic restrictions currently enabled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720" y="762000"/>
            <a:ext cx="4214055" cy="186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1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5851525" cy="477672"/>
          </a:xfrm>
        </p:spPr>
        <p:txBody>
          <a:bodyPr/>
          <a:lstStyle/>
          <a:p>
            <a:pPr algn="l"/>
            <a:r>
              <a:rPr lang="en-US" sz="2400" dirty="0" smtClean="0">
                <a:effectLst/>
                <a:latin typeface="Adobe Caslon Pro Bold"/>
              </a:rPr>
              <a:t>Challenges: Agin</a:t>
            </a:r>
            <a:r>
              <a:rPr lang="en-US" sz="2400" dirty="0" smtClean="0">
                <a:latin typeface="Adobe Caslon Pro Bold"/>
              </a:rPr>
              <a:t>g End-User Equipment</a:t>
            </a:r>
            <a:endParaRPr lang="en-US" sz="2400" dirty="0">
              <a:effectLst/>
              <a:latin typeface="Adobe Caslon Pro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442" y="477672"/>
            <a:ext cx="2924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dirty="0" smtClean="0">
                <a:solidFill>
                  <a:srgbClr val="004270"/>
                </a:solidFill>
                <a:latin typeface="Georgia"/>
              </a:rPr>
              <a:t>28% of our academic computers are more than 6 years old (was 49% a year ago)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427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000" y="477672"/>
            <a:ext cx="2615634" cy="2120785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124774"/>
              </p:ext>
            </p:extLst>
          </p:nvPr>
        </p:nvGraphicFramePr>
        <p:xfrm>
          <a:off x="206058" y="909357"/>
          <a:ext cx="2330958" cy="1689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320">
                  <a:extLst>
                    <a:ext uri="{9D8B030D-6E8A-4147-A177-3AD203B41FA5}">
                      <a16:colId xmlns:a16="http://schemas.microsoft.com/office/drawing/2014/main" val="3212205327"/>
                    </a:ext>
                  </a:extLst>
                </a:gridCol>
                <a:gridCol w="517366">
                  <a:extLst>
                    <a:ext uri="{9D8B030D-6E8A-4147-A177-3AD203B41FA5}">
                      <a16:colId xmlns:a16="http://schemas.microsoft.com/office/drawing/2014/main" val="3535951369"/>
                    </a:ext>
                  </a:extLst>
                </a:gridCol>
                <a:gridCol w="877272">
                  <a:extLst>
                    <a:ext uri="{9D8B030D-6E8A-4147-A177-3AD203B41FA5}">
                      <a16:colId xmlns:a16="http://schemas.microsoft.com/office/drawing/2014/main" val="1105701744"/>
                    </a:ext>
                  </a:extLst>
                </a:gridCol>
              </a:tblGrid>
              <a:tr h="16891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Purchase Year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Qty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Percent of total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6024410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1.63%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64081343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12.32%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5937786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14.11%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17432654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7.53%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32726923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5.47%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7305083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39634274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15.65%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2094400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11.21%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41469528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16.42%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06596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1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5851525" cy="477672"/>
          </a:xfrm>
        </p:spPr>
        <p:txBody>
          <a:bodyPr/>
          <a:lstStyle/>
          <a:p>
            <a:pPr algn="l"/>
            <a:r>
              <a:rPr lang="en-US" sz="2400" dirty="0" smtClean="0">
                <a:effectLst/>
                <a:latin typeface="Adobe Caslon Pro Bold"/>
              </a:rPr>
              <a:t>Challenges: Agin</a:t>
            </a:r>
            <a:r>
              <a:rPr lang="en-US" sz="2400" dirty="0" smtClean="0">
                <a:latin typeface="Adobe Caslon Pro Bold"/>
              </a:rPr>
              <a:t>g End-User Equipment</a:t>
            </a:r>
            <a:endParaRPr lang="en-US" sz="2400" dirty="0">
              <a:effectLst/>
              <a:latin typeface="Adobe Caslon Pro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9036" y="458712"/>
            <a:ext cx="304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2612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>
                <a:solidFill>
                  <a:srgbClr val="004270"/>
                </a:solidFill>
                <a:latin typeface="Georgia"/>
              </a:rPr>
              <a:t>Aging for office computers is roughly the same as in 2018 (50%); replacements will be starting soon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427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28" y="512084"/>
            <a:ext cx="2668794" cy="207767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554779"/>
              </p:ext>
            </p:extLst>
          </p:nvPr>
        </p:nvGraphicFramePr>
        <p:xfrm>
          <a:off x="2925763" y="892741"/>
          <a:ext cx="1809750" cy="1689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8897">
                  <a:extLst>
                    <a:ext uri="{9D8B030D-6E8A-4147-A177-3AD203B41FA5}">
                      <a16:colId xmlns:a16="http://schemas.microsoft.com/office/drawing/2014/main" val="3191201760"/>
                    </a:ext>
                  </a:extLst>
                </a:gridCol>
                <a:gridCol w="273473">
                  <a:extLst>
                    <a:ext uri="{9D8B030D-6E8A-4147-A177-3AD203B41FA5}">
                      <a16:colId xmlns:a16="http://schemas.microsoft.com/office/drawing/2014/main" val="3639095094"/>
                    </a:ext>
                  </a:extLst>
                </a:gridCol>
                <a:gridCol w="627380">
                  <a:extLst>
                    <a:ext uri="{9D8B030D-6E8A-4147-A177-3AD203B41FA5}">
                      <a16:colId xmlns:a16="http://schemas.microsoft.com/office/drawing/2014/main" val="4052547137"/>
                    </a:ext>
                  </a:extLst>
                </a:gridCol>
              </a:tblGrid>
              <a:tr h="12065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Purchase Year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Qty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Percent of total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b"/>
                </a:tc>
                <a:extLst>
                  <a:ext uri="{0D108BD9-81ED-4DB2-BD59-A6C34878D82A}">
                    <a16:rowId xmlns:a16="http://schemas.microsoft.com/office/drawing/2014/main" val="2915255993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2006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6.6%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b"/>
                </a:tc>
                <a:extLst>
                  <a:ext uri="{0D108BD9-81ED-4DB2-BD59-A6C34878D82A}">
                    <a16:rowId xmlns:a16="http://schemas.microsoft.com/office/drawing/2014/main" val="1732302731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2007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3.1%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b"/>
                </a:tc>
                <a:extLst>
                  <a:ext uri="{0D108BD9-81ED-4DB2-BD59-A6C34878D82A}">
                    <a16:rowId xmlns:a16="http://schemas.microsoft.com/office/drawing/2014/main" val="2171210499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2008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0.4%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b"/>
                </a:tc>
                <a:extLst>
                  <a:ext uri="{0D108BD9-81ED-4DB2-BD59-A6C34878D82A}">
                    <a16:rowId xmlns:a16="http://schemas.microsoft.com/office/drawing/2014/main" val="4073904432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2009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0.4%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b"/>
                </a:tc>
                <a:extLst>
                  <a:ext uri="{0D108BD9-81ED-4DB2-BD59-A6C34878D82A}">
                    <a16:rowId xmlns:a16="http://schemas.microsoft.com/office/drawing/2014/main" val="1552831637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2010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15.4%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b"/>
                </a:tc>
                <a:extLst>
                  <a:ext uri="{0D108BD9-81ED-4DB2-BD59-A6C34878D82A}">
                    <a16:rowId xmlns:a16="http://schemas.microsoft.com/office/drawing/2014/main" val="2698816630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2011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13.6%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b"/>
                </a:tc>
                <a:extLst>
                  <a:ext uri="{0D108BD9-81ED-4DB2-BD59-A6C34878D82A}">
                    <a16:rowId xmlns:a16="http://schemas.microsoft.com/office/drawing/2014/main" val="3764195706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2012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11.4%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b"/>
                </a:tc>
                <a:extLst>
                  <a:ext uri="{0D108BD9-81ED-4DB2-BD59-A6C34878D82A}">
                    <a16:rowId xmlns:a16="http://schemas.microsoft.com/office/drawing/2014/main" val="3668030826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2013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83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36.4%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b"/>
                </a:tc>
                <a:extLst>
                  <a:ext uri="{0D108BD9-81ED-4DB2-BD59-A6C34878D82A}">
                    <a16:rowId xmlns:a16="http://schemas.microsoft.com/office/drawing/2014/main" val="673489482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2014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4.4%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b"/>
                </a:tc>
                <a:extLst>
                  <a:ext uri="{0D108BD9-81ED-4DB2-BD59-A6C34878D82A}">
                    <a16:rowId xmlns:a16="http://schemas.microsoft.com/office/drawing/2014/main" val="1044225257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2015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0.0%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b"/>
                </a:tc>
                <a:extLst>
                  <a:ext uri="{0D108BD9-81ED-4DB2-BD59-A6C34878D82A}">
                    <a16:rowId xmlns:a16="http://schemas.microsoft.com/office/drawing/2014/main" val="3886235476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2016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0.9%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b"/>
                </a:tc>
                <a:extLst>
                  <a:ext uri="{0D108BD9-81ED-4DB2-BD59-A6C34878D82A}">
                    <a16:rowId xmlns:a16="http://schemas.microsoft.com/office/drawing/2014/main" val="671955111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2017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7.5%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b"/>
                </a:tc>
                <a:extLst>
                  <a:ext uri="{0D108BD9-81ED-4DB2-BD59-A6C34878D82A}">
                    <a16:rowId xmlns:a16="http://schemas.microsoft.com/office/drawing/2014/main" val="2196616626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2018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0.0%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3" marR="6033" marT="6033" marB="0" anchor="b"/>
                </a:tc>
                <a:extLst>
                  <a:ext uri="{0D108BD9-81ED-4DB2-BD59-A6C34878D82A}">
                    <a16:rowId xmlns:a16="http://schemas.microsoft.com/office/drawing/2014/main" val="58521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75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ichlandTemplate2012">
  <a:themeElements>
    <a:clrScheme name="RichlandTheme1 1">
      <a:dk1>
        <a:srgbClr val="000000"/>
      </a:dk1>
      <a:lt1>
        <a:srgbClr val="004270"/>
      </a:lt1>
      <a:dk2>
        <a:srgbClr val="FFFFFF"/>
      </a:dk2>
      <a:lt2>
        <a:srgbClr val="BFBFBF"/>
      </a:lt2>
      <a:accent1>
        <a:srgbClr val="404040"/>
      </a:accent1>
      <a:accent2>
        <a:srgbClr val="808080"/>
      </a:accent2>
      <a:accent3>
        <a:srgbClr val="9BBB59"/>
      </a:accent3>
      <a:accent4>
        <a:srgbClr val="CC0A20"/>
      </a:accent4>
      <a:accent5>
        <a:srgbClr val="008BC4"/>
      </a:accent5>
      <a:accent6>
        <a:srgbClr val="F5C41B"/>
      </a:accent6>
      <a:hlink>
        <a:srgbClr val="0000FF"/>
      </a:hlink>
      <a:folHlink>
        <a:srgbClr val="00427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RCC Presentation Template</Template>
  <TotalTime>2296</TotalTime>
  <Words>397</Words>
  <Application>Microsoft Office PowerPoint</Application>
  <PresentationFormat>Custom</PresentationFormat>
  <Paragraphs>108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Adobe Caslon Pro Bold</vt:lpstr>
      <vt:lpstr>Arial</vt:lpstr>
      <vt:lpstr>Calibri</vt:lpstr>
      <vt:lpstr>Georgia</vt:lpstr>
      <vt:lpstr>Wingdings</vt:lpstr>
      <vt:lpstr>RichlandTemplate2012</vt:lpstr>
      <vt:lpstr>Monitoring Report Information Technology</vt:lpstr>
      <vt:lpstr>Things Are Improving!</vt:lpstr>
      <vt:lpstr>Notable Project Completions</vt:lpstr>
      <vt:lpstr>Positive Benchmarks</vt:lpstr>
      <vt:lpstr>Positive Benchmarks</vt:lpstr>
      <vt:lpstr>Challenges: Wireless Networking (WiFi)</vt:lpstr>
      <vt:lpstr>Challenges: Wireless Networking</vt:lpstr>
      <vt:lpstr>Challenges: Aging End-User Equipment</vt:lpstr>
      <vt:lpstr>Challenges: Aging End-User Equipment</vt:lpstr>
      <vt:lpstr>Upcoming: The Next 12 Months</vt:lpstr>
    </vt:vector>
  </TitlesOfParts>
  <Manager/>
  <Company>Richland Community College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Report Information Technology</dc:title>
  <dc:subject/>
  <dc:creator>Joe Feinstein</dc:creator>
  <cp:keywords/>
  <dc:description/>
  <cp:lastModifiedBy>Madonna Brown</cp:lastModifiedBy>
  <cp:revision>52</cp:revision>
  <dcterms:created xsi:type="dcterms:W3CDTF">2017-04-18T22:07:40Z</dcterms:created>
  <dcterms:modified xsi:type="dcterms:W3CDTF">2019-04-29T12:16:31Z</dcterms:modified>
  <cp:category/>
</cp:coreProperties>
</file>