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7" r:id="rId3"/>
    <p:sldId id="261" r:id="rId4"/>
    <p:sldId id="263" r:id="rId5"/>
    <p:sldId id="273" r:id="rId6"/>
    <p:sldId id="265" r:id="rId7"/>
    <p:sldId id="266" r:id="rId8"/>
    <p:sldId id="267" r:id="rId9"/>
    <p:sldId id="262" r:id="rId10"/>
    <p:sldId id="268" r:id="rId11"/>
    <p:sldId id="269" r:id="rId12"/>
    <p:sldId id="271" r:id="rId13"/>
    <p:sldId id="272"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6395" autoAdjust="0"/>
  </p:normalViewPr>
  <p:slideViewPr>
    <p:cSldViewPr snapToGrid="0">
      <p:cViewPr varScale="1">
        <p:scale>
          <a:sx n="119" d="100"/>
          <a:sy n="119" d="100"/>
        </p:scale>
        <p:origin x="102" y="27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Current Ratio</c:v>
                </c:pt>
              </c:strCache>
            </c:strRef>
          </c:tx>
          <c:spPr>
            <a:solidFill>
              <a:schemeClr val="accent1"/>
            </a:solidFill>
            <a:ln>
              <a:noFill/>
            </a:ln>
            <a:effectLst/>
          </c:spPr>
          <c:invertIfNegative val="0"/>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Sheet1!$B$2:$B$10</c:f>
              <c:numCache>
                <c:formatCode>_(* #,##0.00_);_(* \(#,##0.00\);_(* "-"??_);_(@_)</c:formatCode>
                <c:ptCount val="9"/>
                <c:pt idx="0">
                  <c:v>1.67</c:v>
                </c:pt>
                <c:pt idx="1">
                  <c:v>2.3199999999999998</c:v>
                </c:pt>
                <c:pt idx="2">
                  <c:v>2.2000000000000002</c:v>
                </c:pt>
                <c:pt idx="3">
                  <c:v>1.42</c:v>
                </c:pt>
                <c:pt idx="4">
                  <c:v>1.37</c:v>
                </c:pt>
                <c:pt idx="5">
                  <c:v>1.35</c:v>
                </c:pt>
                <c:pt idx="6">
                  <c:v>1.38</c:v>
                </c:pt>
                <c:pt idx="7">
                  <c:v>1.6</c:v>
                </c:pt>
                <c:pt idx="8">
                  <c:v>1.63</c:v>
                </c:pt>
              </c:numCache>
            </c:numRef>
          </c:val>
          <c:extLst>
            <c:ext xmlns:c16="http://schemas.microsoft.com/office/drawing/2014/chart" uri="{C3380CC4-5D6E-409C-BE32-E72D297353CC}">
              <c16:uniqueId val="{00000000-8C5C-49A7-8D81-41CBDF05DD9D}"/>
            </c:ext>
          </c:extLst>
        </c:ser>
        <c:dLbls>
          <c:showLegendKey val="0"/>
          <c:showVal val="0"/>
          <c:showCatName val="0"/>
          <c:showSerName val="0"/>
          <c:showPercent val="0"/>
          <c:showBubbleSize val="0"/>
        </c:dLbls>
        <c:gapWidth val="219"/>
        <c:overlap val="-27"/>
        <c:axId val="1014118288"/>
        <c:axId val="1014120368"/>
      </c:barChart>
      <c:catAx>
        <c:axId val="101411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4120368"/>
        <c:crosses val="autoZero"/>
        <c:auto val="1"/>
        <c:lblAlgn val="ctr"/>
        <c:lblOffset val="100"/>
        <c:noMultiLvlLbl val="0"/>
      </c:catAx>
      <c:valAx>
        <c:axId val="1014120368"/>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41182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c:formatCode>
                <c:ptCount val="11"/>
                <c:pt idx="0">
                  <c:v>0.12177181598965069</c:v>
                </c:pt>
                <c:pt idx="1">
                  <c:v>0.10083362524623042</c:v>
                </c:pt>
                <c:pt idx="2">
                  <c:v>0.10147686974095538</c:v>
                </c:pt>
                <c:pt idx="3">
                  <c:v>0.10744158538812131</c:v>
                </c:pt>
                <c:pt idx="4">
                  <c:v>0.11792654859091022</c:v>
                </c:pt>
                <c:pt idx="5">
                  <c:v>8.6173496158705676E-2</c:v>
                </c:pt>
                <c:pt idx="6">
                  <c:v>7.2727628470272282E-2</c:v>
                </c:pt>
                <c:pt idx="7">
                  <c:v>1.6130573753134887E-2</c:v>
                </c:pt>
                <c:pt idx="8">
                  <c:v>0.1352157937015151</c:v>
                </c:pt>
                <c:pt idx="9">
                  <c:v>0.35599999999999998</c:v>
                </c:pt>
                <c:pt idx="10">
                  <c:v>0.47960000000000003</c:v>
                </c:pt>
              </c:numCache>
            </c:numRef>
          </c:val>
          <c:extLst>
            <c:ext xmlns:c16="http://schemas.microsoft.com/office/drawing/2014/chart" uri="{C3380CC4-5D6E-409C-BE32-E72D297353CC}">
              <c16:uniqueId val="{00000000-CAB4-4B4A-9687-EF59DCF302FF}"/>
            </c:ext>
          </c:extLst>
        </c:ser>
        <c:dLbls>
          <c:showLegendKey val="0"/>
          <c:showVal val="0"/>
          <c:showCatName val="0"/>
          <c:showSerName val="0"/>
          <c:showPercent val="0"/>
          <c:showBubbleSize val="0"/>
        </c:dLbls>
        <c:gapWidth val="219"/>
        <c:overlap val="-27"/>
        <c:axId val="1084606160"/>
        <c:axId val="1084602000"/>
      </c:barChart>
      <c:catAx>
        <c:axId val="1084606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4602000"/>
        <c:crosses val="autoZero"/>
        <c:auto val="1"/>
        <c:lblAlgn val="ctr"/>
        <c:lblOffset val="100"/>
        <c:noMultiLvlLbl val="0"/>
      </c:catAx>
      <c:valAx>
        <c:axId val="108460200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46061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Primary Reserve</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_(* #,##0.00_);_(* \(#,##0.00\);_(* "-"??_);_(@_)</c:formatCode>
                <c:ptCount val="11"/>
                <c:pt idx="0">
                  <c:v>1.2694406720128244</c:v>
                </c:pt>
                <c:pt idx="1">
                  <c:v>1.1457278250531013</c:v>
                </c:pt>
                <c:pt idx="2">
                  <c:v>0.9930250920639645</c:v>
                </c:pt>
                <c:pt idx="3">
                  <c:v>0.97193207411709959</c:v>
                </c:pt>
                <c:pt idx="4">
                  <c:v>1.0413312461171516</c:v>
                </c:pt>
                <c:pt idx="5">
                  <c:v>0.998566523543861</c:v>
                </c:pt>
                <c:pt idx="6">
                  <c:v>1.0277435533007735</c:v>
                </c:pt>
                <c:pt idx="7">
                  <c:v>0.99246328016369856</c:v>
                </c:pt>
                <c:pt idx="8">
                  <c:v>1.0527034443465189</c:v>
                </c:pt>
                <c:pt idx="9">
                  <c:v>1.43</c:v>
                </c:pt>
                <c:pt idx="10">
                  <c:v>1.2</c:v>
                </c:pt>
              </c:numCache>
            </c:numRef>
          </c:val>
          <c:extLst>
            <c:ext xmlns:c16="http://schemas.microsoft.com/office/drawing/2014/chart" uri="{C3380CC4-5D6E-409C-BE32-E72D297353CC}">
              <c16:uniqueId val="{00000000-8C5C-49A7-8D81-41CBDF05DD9D}"/>
            </c:ext>
          </c:extLst>
        </c:ser>
        <c:dLbls>
          <c:showLegendKey val="0"/>
          <c:showVal val="0"/>
          <c:showCatName val="0"/>
          <c:showSerName val="0"/>
          <c:showPercent val="0"/>
          <c:showBubbleSize val="0"/>
        </c:dLbls>
        <c:gapWidth val="219"/>
        <c:overlap val="-27"/>
        <c:axId val="1014118288"/>
        <c:axId val="1014120368"/>
      </c:barChart>
      <c:catAx>
        <c:axId val="101411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4120368"/>
        <c:crosses val="autoZero"/>
        <c:auto val="1"/>
        <c:lblAlgn val="ctr"/>
        <c:lblOffset val="100"/>
        <c:noMultiLvlLbl val="0"/>
      </c:catAx>
      <c:valAx>
        <c:axId val="1014120368"/>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41182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4818036417322833E-2"/>
          <c:y val="0.10086336731893658"/>
          <c:w val="0.91268196358267717"/>
          <c:h val="0.76748654235442038"/>
        </c:manualLayout>
      </c:layout>
      <c:barChart>
        <c:barDir val="col"/>
        <c:grouping val="clustered"/>
        <c:varyColors val="0"/>
        <c:ser>
          <c:idx val="0"/>
          <c:order val="0"/>
          <c:tx>
            <c:strRef>
              <c:f>Sheet1!$B$1</c:f>
              <c:strCache>
                <c:ptCount val="1"/>
                <c:pt idx="0">
                  <c:v>Viability Ratio</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c:formatCode>
                <c:ptCount val="11"/>
                <c:pt idx="0">
                  <c:v>14.675783412322275</c:v>
                </c:pt>
                <c:pt idx="1">
                  <c:v>6.0649690862844841</c:v>
                </c:pt>
                <c:pt idx="2">
                  <c:v>3.9206287906810351</c:v>
                </c:pt>
                <c:pt idx="3">
                  <c:v>1.2826311706142215</c:v>
                </c:pt>
                <c:pt idx="4">
                  <c:v>1.4654792650048902</c:v>
                </c:pt>
                <c:pt idx="5">
                  <c:v>1.5560715243987981</c:v>
                </c:pt>
                <c:pt idx="6">
                  <c:v>1.7833214801838246</c:v>
                </c:pt>
                <c:pt idx="7">
                  <c:v>1.8141714067790902</c:v>
                </c:pt>
                <c:pt idx="8">
                  <c:v>2.027409066552214</c:v>
                </c:pt>
                <c:pt idx="9">
                  <c:v>3.11</c:v>
                </c:pt>
                <c:pt idx="10">
                  <c:v>2.96</c:v>
                </c:pt>
              </c:numCache>
            </c:numRef>
          </c:val>
          <c:extLst>
            <c:ext xmlns:c16="http://schemas.microsoft.com/office/drawing/2014/chart" uri="{C3380CC4-5D6E-409C-BE32-E72D297353CC}">
              <c16:uniqueId val="{00000000-3B9F-44DE-8ABC-6C3DF486F0F0}"/>
            </c:ext>
          </c:extLst>
        </c:ser>
        <c:dLbls>
          <c:showLegendKey val="0"/>
          <c:showVal val="0"/>
          <c:showCatName val="0"/>
          <c:showSerName val="0"/>
          <c:showPercent val="0"/>
          <c:showBubbleSize val="0"/>
        </c:dLbls>
        <c:gapWidth val="219"/>
        <c:overlap val="-27"/>
        <c:axId val="1014057760"/>
        <c:axId val="1014058176"/>
      </c:barChart>
      <c:catAx>
        <c:axId val="1014057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4058176"/>
        <c:crosses val="autoZero"/>
        <c:auto val="1"/>
        <c:lblAlgn val="ctr"/>
        <c:lblOffset val="100"/>
        <c:noMultiLvlLbl val="0"/>
      </c:catAx>
      <c:valAx>
        <c:axId val="101405817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4057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Return on Net Assets</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c:formatCode>
                <c:ptCount val="11"/>
                <c:pt idx="0">
                  <c:v>-2.2898110387645238E-2</c:v>
                </c:pt>
                <c:pt idx="1">
                  <c:v>1.0383679106661286E-3</c:v>
                </c:pt>
                <c:pt idx="2">
                  <c:v>-1.3962053374010346E-2</c:v>
                </c:pt>
                <c:pt idx="3">
                  <c:v>9.9621718270879234E-2</c:v>
                </c:pt>
                <c:pt idx="4" formatCode="0.000%">
                  <c:v>-0.22</c:v>
                </c:pt>
                <c:pt idx="5">
                  <c:v>-1.6235577968690726E-2</c:v>
                </c:pt>
                <c:pt idx="6">
                  <c:v>1.607695527379243E-2</c:v>
                </c:pt>
                <c:pt idx="7">
                  <c:v>-3.711749947548651E-2</c:v>
                </c:pt>
                <c:pt idx="8">
                  <c:v>4.4968437322682769E-2</c:v>
                </c:pt>
                <c:pt idx="9">
                  <c:v>0.24329999999999999</c:v>
                </c:pt>
                <c:pt idx="10">
                  <c:v>9.6600000000000005E-2</c:v>
                </c:pt>
              </c:numCache>
            </c:numRef>
          </c:val>
          <c:extLst>
            <c:ext xmlns:c16="http://schemas.microsoft.com/office/drawing/2014/chart" uri="{C3380CC4-5D6E-409C-BE32-E72D297353CC}">
              <c16:uniqueId val="{00000000-A708-4CE6-A511-C357537B97C5}"/>
            </c:ext>
          </c:extLst>
        </c:ser>
        <c:dLbls>
          <c:showLegendKey val="0"/>
          <c:showVal val="0"/>
          <c:showCatName val="0"/>
          <c:showSerName val="0"/>
          <c:showPercent val="0"/>
          <c:showBubbleSize val="0"/>
        </c:dLbls>
        <c:gapWidth val="219"/>
        <c:overlap val="-27"/>
        <c:axId val="1009019696"/>
        <c:axId val="1009024272"/>
      </c:barChart>
      <c:catAx>
        <c:axId val="100901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9024272"/>
        <c:crosses val="autoZero"/>
        <c:auto val="1"/>
        <c:lblAlgn val="ctr"/>
        <c:lblOffset val="100"/>
        <c:noMultiLvlLbl val="0"/>
      </c:catAx>
      <c:valAx>
        <c:axId val="1009024272"/>
        <c:scaling>
          <c:orientation val="minMax"/>
          <c:max val="0.25"/>
          <c:min val="-0.25"/>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9019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035689895694098"/>
          <c:y val="0.15050629575889479"/>
          <c:w val="0.88964310104305899"/>
          <c:h val="0.76049742951931676"/>
        </c:manualLayout>
      </c:layout>
      <c:barChart>
        <c:barDir val="col"/>
        <c:grouping val="clustered"/>
        <c:varyColors val="0"/>
        <c:ser>
          <c:idx val="0"/>
          <c:order val="0"/>
          <c:tx>
            <c:strRef>
              <c:f>Sheet1!$B$1</c:f>
              <c:strCache>
                <c:ptCount val="1"/>
                <c:pt idx="0">
                  <c:v>Net Operating Ratio</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#,##0.000</c:formatCode>
                <c:ptCount val="11"/>
                <c:pt idx="0">
                  <c:v>-3.0811734010845235E-2</c:v>
                </c:pt>
                <c:pt idx="1">
                  <c:v>1.1870422126520005E-3</c:v>
                </c:pt>
                <c:pt idx="2">
                  <c:v>-1.4291639701476204E-2</c:v>
                </c:pt>
                <c:pt idx="3">
                  <c:v>8.6877657641112813E-2</c:v>
                </c:pt>
                <c:pt idx="4">
                  <c:v>-2.2914674817957437E-2</c:v>
                </c:pt>
                <c:pt idx="5">
                  <c:v>-1.6468325553306573E-2</c:v>
                </c:pt>
                <c:pt idx="6">
                  <c:v>1.5409648801128268E-2</c:v>
                </c:pt>
                <c:pt idx="7">
                  <c:v>-3.9779670982556525E-2</c:v>
                </c:pt>
                <c:pt idx="8">
                  <c:v>4.2882337001808102E-2</c:v>
                </c:pt>
                <c:pt idx="9">
                  <c:v>0.21199999999999999</c:v>
                </c:pt>
                <c:pt idx="10">
                  <c:v>0.122</c:v>
                </c:pt>
              </c:numCache>
            </c:numRef>
          </c:val>
          <c:extLst>
            <c:ext xmlns:c16="http://schemas.microsoft.com/office/drawing/2014/chart" uri="{C3380CC4-5D6E-409C-BE32-E72D297353CC}">
              <c16:uniqueId val="{00000000-19B2-496B-BD72-3CFFB058BCF5}"/>
            </c:ext>
          </c:extLst>
        </c:ser>
        <c:dLbls>
          <c:showLegendKey val="0"/>
          <c:showVal val="0"/>
          <c:showCatName val="0"/>
          <c:showSerName val="0"/>
          <c:showPercent val="0"/>
          <c:showBubbleSize val="0"/>
        </c:dLbls>
        <c:gapWidth val="219"/>
        <c:overlap val="-27"/>
        <c:axId val="1084605744"/>
        <c:axId val="1084609072"/>
      </c:barChart>
      <c:catAx>
        <c:axId val="108460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4609072"/>
        <c:crosses val="autoZero"/>
        <c:auto val="1"/>
        <c:lblAlgn val="ctr"/>
        <c:lblOffset val="100"/>
        <c:noMultiLvlLbl val="0"/>
      </c:catAx>
      <c:valAx>
        <c:axId val="1084609072"/>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4605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view3D>
      <c:rotX val="0"/>
      <c:rotY val="5"/>
      <c:rAngAx val="0"/>
      <c:perspective val="10"/>
    </c:view3D>
    <c:floor>
      <c:thickness val="0"/>
    </c:floor>
    <c:sideWall>
      <c:thickness val="0"/>
    </c:sideWall>
    <c:backWall>
      <c:thickness val="0"/>
    </c:backWall>
    <c:plotArea>
      <c:layout>
        <c:manualLayout>
          <c:layoutTarget val="inner"/>
          <c:xMode val="edge"/>
          <c:yMode val="edge"/>
          <c:x val="0.12523401159013542"/>
          <c:y val="0.17323449803149607"/>
          <c:w val="0.8714656583768613"/>
          <c:h val="0.71769783464566927"/>
        </c:manualLayout>
      </c:layout>
      <c:bar3DChart>
        <c:barDir val="col"/>
        <c:grouping val="clustered"/>
        <c:varyColors val="0"/>
        <c:ser>
          <c:idx val="0"/>
          <c:order val="0"/>
          <c:tx>
            <c:strRef>
              <c:f>Sheet1!$B$1</c:f>
              <c:strCache>
                <c:ptCount val="1"/>
                <c:pt idx="0">
                  <c:v>CFI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_(* #,##0.00_);_(* \(#,##0.00\);_(* "-"??_);_(@_)</c:formatCode>
                <c:ptCount val="11"/>
                <c:pt idx="0">
                  <c:v>51.119449508428929</c:v>
                </c:pt>
                <c:pt idx="1">
                  <c:v>11.274170400813453</c:v>
                </c:pt>
                <c:pt idx="2">
                  <c:v>5.8068456483396735</c:v>
                </c:pt>
                <c:pt idx="3">
                  <c:v>7.5335303533137123</c:v>
                </c:pt>
                <c:pt idx="4">
                  <c:v>4.6692276936026893</c:v>
                </c:pt>
                <c:pt idx="5">
                  <c:v>7.2124293775482338</c:v>
                </c:pt>
                <c:pt idx="6">
                  <c:v>9.3850025113531377</c:v>
                </c:pt>
                <c:pt idx="7">
                  <c:v>8.5590648562755849</c:v>
                </c:pt>
                <c:pt idx="8">
                  <c:v>11.823119399831619</c:v>
                </c:pt>
                <c:pt idx="9">
                  <c:v>27.25</c:v>
                </c:pt>
                <c:pt idx="10">
                  <c:v>22.73</c:v>
                </c:pt>
              </c:numCache>
            </c:numRef>
          </c:val>
          <c:extLst>
            <c:ext xmlns:c16="http://schemas.microsoft.com/office/drawing/2014/chart" uri="{C3380CC4-5D6E-409C-BE32-E72D297353CC}">
              <c16:uniqueId val="{00000000-4F10-4FA5-B5D2-3B3164862BF4}"/>
            </c:ext>
          </c:extLst>
        </c:ser>
        <c:dLbls>
          <c:showLegendKey val="0"/>
          <c:showVal val="0"/>
          <c:showCatName val="0"/>
          <c:showSerName val="0"/>
          <c:showPercent val="0"/>
          <c:showBubbleSize val="0"/>
        </c:dLbls>
        <c:gapWidth val="12"/>
        <c:gapDepth val="376"/>
        <c:shape val="cylinder"/>
        <c:axId val="56673792"/>
        <c:axId val="62161664"/>
        <c:axId val="0"/>
      </c:bar3DChart>
      <c:catAx>
        <c:axId val="56673792"/>
        <c:scaling>
          <c:orientation val="minMax"/>
        </c:scaling>
        <c:delete val="0"/>
        <c:axPos val="b"/>
        <c:numFmt formatCode="General" sourceLinked="1"/>
        <c:majorTickMark val="out"/>
        <c:minorTickMark val="none"/>
        <c:tickLblPos val="nextTo"/>
        <c:crossAx val="62161664"/>
        <c:crosses val="autoZero"/>
        <c:auto val="1"/>
        <c:lblAlgn val="ctr"/>
        <c:lblOffset val="100"/>
        <c:noMultiLvlLbl val="0"/>
      </c:catAx>
      <c:valAx>
        <c:axId val="62161664"/>
        <c:scaling>
          <c:orientation val="minMax"/>
        </c:scaling>
        <c:delete val="0"/>
        <c:axPos val="l"/>
        <c:majorGridlines/>
        <c:numFmt formatCode="_(* #,##0.00_);_(* \(#,##0.00\);_(* &quot;-&quot;??_);_(@_)" sourceLinked="1"/>
        <c:majorTickMark val="out"/>
        <c:minorTickMark val="none"/>
        <c:tickLblPos val="nextTo"/>
        <c:txPr>
          <a:bodyPr/>
          <a:lstStyle/>
          <a:p>
            <a:pPr>
              <a:defRPr sz="1650" baseline="0">
                <a:solidFill>
                  <a:schemeClr val="bg1">
                    <a:lumMod val="50000"/>
                  </a:schemeClr>
                </a:solidFill>
              </a:defRPr>
            </a:pPr>
            <a:endParaRPr lang="en-US"/>
          </a:p>
        </c:txPr>
        <c:crossAx val="56673792"/>
        <c:crosses val="autoZero"/>
        <c:crossBetween val="between"/>
      </c:valAx>
    </c:plotArea>
    <c:plotVisOnly val="1"/>
    <c:dispBlanksAs val="gap"/>
    <c:showDLblsOverMax val="0"/>
  </c:chart>
  <c:spPr>
    <a:scene3d>
      <a:camera prst="orthographicFront"/>
      <a:lightRig rig="threePt" dir="t"/>
    </a:scene3d>
    <a:sp3d>
      <a:bevelT h="6350"/>
    </a:sp3d>
  </c:spPr>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Net</a:t>
            </a:r>
            <a:r>
              <a:rPr lang="en-US" baseline="0" dirty="0" smtClean="0"/>
              <a:t> Tuition Dependency</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c:formatCode>
                <c:ptCount val="11"/>
                <c:pt idx="0">
                  <c:v>0.10669787627313418</c:v>
                </c:pt>
                <c:pt idx="1">
                  <c:v>0.11295551588131895</c:v>
                </c:pt>
                <c:pt idx="2">
                  <c:v>8.0572833421923964E-2</c:v>
                </c:pt>
                <c:pt idx="3">
                  <c:v>7.2409715281950518E-2</c:v>
                </c:pt>
                <c:pt idx="4">
                  <c:v>6.7107489489023217E-2</c:v>
                </c:pt>
                <c:pt idx="5">
                  <c:v>6.2925876180922657E-2</c:v>
                </c:pt>
                <c:pt idx="6">
                  <c:v>5.4991549010245895E-2</c:v>
                </c:pt>
                <c:pt idx="7">
                  <c:v>6.3648880037402919E-2</c:v>
                </c:pt>
                <c:pt idx="8">
                  <c:v>7.3098769553394727E-2</c:v>
                </c:pt>
                <c:pt idx="9">
                  <c:v>7.1199999999999999E-2</c:v>
                </c:pt>
                <c:pt idx="10">
                  <c:v>6.7900000000000002E-2</c:v>
                </c:pt>
              </c:numCache>
            </c:numRef>
          </c:val>
          <c:extLst>
            <c:ext xmlns:c16="http://schemas.microsoft.com/office/drawing/2014/chart" uri="{C3380CC4-5D6E-409C-BE32-E72D297353CC}">
              <c16:uniqueId val="{00000000-AA59-4500-9897-6B07E4B220D6}"/>
            </c:ext>
          </c:extLst>
        </c:ser>
        <c:dLbls>
          <c:showLegendKey val="0"/>
          <c:showVal val="0"/>
          <c:showCatName val="0"/>
          <c:showSerName val="0"/>
          <c:showPercent val="0"/>
          <c:showBubbleSize val="0"/>
        </c:dLbls>
        <c:gapWidth val="219"/>
        <c:overlap val="-27"/>
        <c:axId val="1119704448"/>
        <c:axId val="1119701536"/>
      </c:barChart>
      <c:catAx>
        <c:axId val="1119704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9701536"/>
        <c:crosses val="autoZero"/>
        <c:auto val="1"/>
        <c:lblAlgn val="ctr"/>
        <c:lblOffset val="100"/>
        <c:noMultiLvlLbl val="0"/>
      </c:catAx>
      <c:valAx>
        <c:axId val="111970153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97044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Facilities</a:t>
            </a:r>
            <a:r>
              <a:rPr lang="en-US" baseline="0" dirty="0" smtClean="0"/>
              <a:t> Costs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c:formatCode>
                <c:ptCount val="11"/>
                <c:pt idx="0">
                  <c:v>4.3505270577218633E-2</c:v>
                </c:pt>
                <c:pt idx="1">
                  <c:v>4.566408504125264E-2</c:v>
                </c:pt>
                <c:pt idx="2">
                  <c:v>4.3123342664486426E-2</c:v>
                </c:pt>
                <c:pt idx="3">
                  <c:v>4.6295818111334305E-2</c:v>
                </c:pt>
                <c:pt idx="4">
                  <c:v>3.7636331080173689E-2</c:v>
                </c:pt>
                <c:pt idx="5">
                  <c:v>4.0756629036515654E-2</c:v>
                </c:pt>
                <c:pt idx="6">
                  <c:v>2.9121992154168448E-2</c:v>
                </c:pt>
                <c:pt idx="7">
                  <c:v>3.3709350041336496E-2</c:v>
                </c:pt>
                <c:pt idx="8">
                  <c:v>2.6901525593373301E-2</c:v>
                </c:pt>
                <c:pt idx="9">
                  <c:v>5.2299999999999999E-2</c:v>
                </c:pt>
                <c:pt idx="10">
                  <c:v>3.04E-2</c:v>
                </c:pt>
              </c:numCache>
            </c:numRef>
          </c:val>
          <c:extLst>
            <c:ext xmlns:c16="http://schemas.microsoft.com/office/drawing/2014/chart" uri="{C3380CC4-5D6E-409C-BE32-E72D297353CC}">
              <c16:uniqueId val="{00000000-B775-4E56-9621-5E57CC0F71EF}"/>
            </c:ext>
          </c:extLst>
        </c:ser>
        <c:dLbls>
          <c:showLegendKey val="0"/>
          <c:showVal val="0"/>
          <c:showCatName val="0"/>
          <c:showSerName val="0"/>
          <c:showPercent val="0"/>
          <c:showBubbleSize val="0"/>
        </c:dLbls>
        <c:gapWidth val="219"/>
        <c:overlap val="-27"/>
        <c:axId val="1015478160"/>
        <c:axId val="1015488976"/>
      </c:barChart>
      <c:catAx>
        <c:axId val="1015478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5488976"/>
        <c:crosses val="autoZero"/>
        <c:auto val="1"/>
        <c:lblAlgn val="ctr"/>
        <c:lblOffset val="100"/>
        <c:noMultiLvlLbl val="0"/>
      </c:catAx>
      <c:valAx>
        <c:axId val="101548897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54781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Compensation as a Percent of General Expenditures</a:t>
            </a:r>
            <a:r>
              <a:rPr lang="en-US" baseline="0" dirty="0" smtClean="0"/>
              <a:t> </a:t>
            </a:r>
            <a:endParaRPr lang="en-US" dirty="0"/>
          </a:p>
        </c:rich>
      </c:tx>
      <c:layout>
        <c:manualLayout>
          <c:xMode val="edge"/>
          <c:yMode val="edge"/>
          <c:x val="0.17884192271419488"/>
          <c:y val="3.36373455920630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Sheet1!$A$2:$A$12</c:f>
              <c:numCache>
                <c:formatCode>General</c:formatCode>
                <c:ptCount val="11"/>
                <c:pt idx="0">
                  <c:v>2009</c:v>
                </c:pt>
                <c:pt idx="1">
                  <c:v>2010</c:v>
                </c:pt>
                <c:pt idx="2">
                  <c:v>2011</c:v>
                </c:pt>
                <c:pt idx="3">
                  <c:v>2012</c:v>
                </c:pt>
                <c:pt idx="4">
                  <c:v>2013</c:v>
                </c:pt>
                <c:pt idx="5">
                  <c:v>2014</c:v>
                </c:pt>
                <c:pt idx="6">
                  <c:v>2015</c:v>
                </c:pt>
                <c:pt idx="7">
                  <c:v>2016</c:v>
                </c:pt>
                <c:pt idx="8">
                  <c:v>2017</c:v>
                </c:pt>
                <c:pt idx="9">
                  <c:v>2018</c:v>
                </c:pt>
                <c:pt idx="10">
                  <c:v>2019</c:v>
                </c:pt>
              </c:numCache>
            </c:numRef>
          </c:cat>
          <c:val>
            <c:numRef>
              <c:f>Sheet1!$B$2:$B$12</c:f>
              <c:numCache>
                <c:formatCode>0.00%</c:formatCode>
                <c:ptCount val="11"/>
                <c:pt idx="0">
                  <c:v>0.77601597511699649</c:v>
                </c:pt>
                <c:pt idx="1">
                  <c:v>0.77369202983555607</c:v>
                </c:pt>
                <c:pt idx="2">
                  <c:v>0.78921136217109888</c:v>
                </c:pt>
                <c:pt idx="3">
                  <c:v>0.77594412064518381</c:v>
                </c:pt>
                <c:pt idx="4">
                  <c:v>0.7899657287637718</c:v>
                </c:pt>
                <c:pt idx="5">
                  <c:v>0.78895533643995897</c:v>
                </c:pt>
                <c:pt idx="6">
                  <c:v>0.80532553109280591</c:v>
                </c:pt>
                <c:pt idx="7">
                  <c:v>0.78404596456048792</c:v>
                </c:pt>
                <c:pt idx="8">
                  <c:v>0.79284041912570791</c:v>
                </c:pt>
                <c:pt idx="9">
                  <c:v>0.77900000000000003</c:v>
                </c:pt>
                <c:pt idx="10">
                  <c:v>0.7702</c:v>
                </c:pt>
              </c:numCache>
            </c:numRef>
          </c:val>
          <c:extLst>
            <c:ext xmlns:c16="http://schemas.microsoft.com/office/drawing/2014/chart" uri="{C3380CC4-5D6E-409C-BE32-E72D297353CC}">
              <c16:uniqueId val="{00000000-6823-4880-8911-52DC96DFC93C}"/>
            </c:ext>
          </c:extLst>
        </c:ser>
        <c:dLbls>
          <c:showLegendKey val="0"/>
          <c:showVal val="0"/>
          <c:showCatName val="0"/>
          <c:showSerName val="0"/>
          <c:showPercent val="0"/>
          <c:showBubbleSize val="0"/>
        </c:dLbls>
        <c:gapWidth val="219"/>
        <c:overlap val="-27"/>
        <c:axId val="1117306704"/>
        <c:axId val="1117307952"/>
      </c:barChart>
      <c:catAx>
        <c:axId val="1117306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7307952"/>
        <c:crosses val="autoZero"/>
        <c:auto val="1"/>
        <c:lblAlgn val="ctr"/>
        <c:lblOffset val="100"/>
        <c:noMultiLvlLbl val="0"/>
      </c:catAx>
      <c:valAx>
        <c:axId val="1117307952"/>
        <c:scaling>
          <c:orientation val="minMax"/>
          <c:max val="0.85000000000000009"/>
          <c:min val="0.70000000000000007"/>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73067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FE08626B-1B9E-4B19-84A4-73FCE77B3C09}" type="datetimeFigureOut">
              <a:rPr lang="en-US" smtClean="0"/>
              <a:t>12/18/2019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FC57CD7A-7C62-460D-82B1-816651BD2BE8}" type="slidenum">
              <a:rPr lang="en-US" smtClean="0"/>
              <a:t>‹#›</a:t>
            </a:fld>
            <a:endParaRPr lang="en-US"/>
          </a:p>
        </p:txBody>
      </p:sp>
    </p:spTree>
    <p:extLst>
      <p:ext uri="{BB962C8B-B14F-4D97-AF65-F5344CB8AC3E}">
        <p14:creationId xmlns:p14="http://schemas.microsoft.com/office/powerpoint/2010/main" val="919983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57CD7A-7C62-460D-82B1-816651BD2BE8}" type="slidenum">
              <a:rPr lang="en-US" smtClean="0"/>
              <a:t>1</a:t>
            </a:fld>
            <a:endParaRPr lang="en-US"/>
          </a:p>
        </p:txBody>
      </p:sp>
    </p:spTree>
    <p:extLst>
      <p:ext uri="{BB962C8B-B14F-4D97-AF65-F5344CB8AC3E}">
        <p14:creationId xmlns:p14="http://schemas.microsoft.com/office/powerpoint/2010/main" val="1944173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57CD7A-7C62-460D-82B1-816651BD2BE8}" type="slidenum">
              <a:rPr lang="en-US" smtClean="0"/>
              <a:t>2</a:t>
            </a:fld>
            <a:endParaRPr lang="en-US"/>
          </a:p>
        </p:txBody>
      </p:sp>
    </p:spTree>
    <p:extLst>
      <p:ext uri="{BB962C8B-B14F-4D97-AF65-F5344CB8AC3E}">
        <p14:creationId xmlns:p14="http://schemas.microsoft.com/office/powerpoint/2010/main" val="750978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57CD7A-7C62-460D-82B1-816651BD2BE8}" type="slidenum">
              <a:rPr lang="en-US" smtClean="0"/>
              <a:t>4</a:t>
            </a:fld>
            <a:endParaRPr lang="en-US"/>
          </a:p>
        </p:txBody>
      </p:sp>
    </p:spTree>
    <p:extLst>
      <p:ext uri="{BB962C8B-B14F-4D97-AF65-F5344CB8AC3E}">
        <p14:creationId xmlns:p14="http://schemas.microsoft.com/office/powerpoint/2010/main" val="872775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57CD7A-7C62-460D-82B1-816651BD2BE8}" type="slidenum">
              <a:rPr lang="en-US" smtClean="0"/>
              <a:t>5</a:t>
            </a:fld>
            <a:endParaRPr lang="en-US"/>
          </a:p>
        </p:txBody>
      </p:sp>
    </p:spTree>
    <p:extLst>
      <p:ext uri="{BB962C8B-B14F-4D97-AF65-F5344CB8AC3E}">
        <p14:creationId xmlns:p14="http://schemas.microsoft.com/office/powerpoint/2010/main" val="3695181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6816757-1369-43DD-AD39-0D404C9A41DA}"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5D5C-DD29-4A4B-8D90-8D556B82C1D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73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16757-1369-43DD-AD39-0D404C9A41DA}"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2985122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16757-1369-43DD-AD39-0D404C9A41DA}"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1151900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16757-1369-43DD-AD39-0D404C9A41DA}"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4111900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6816757-1369-43DD-AD39-0D404C9A41DA}" type="datetimeFigureOut">
              <a:rPr lang="en-US" smtClean="0"/>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35D5C-DD29-4A4B-8D90-8D556B82C1D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5734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816757-1369-43DD-AD39-0D404C9A41DA}"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1614393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816757-1369-43DD-AD39-0D404C9A41DA}" type="datetimeFigureOut">
              <a:rPr lang="en-US" smtClean="0"/>
              <a:t>12/18/2019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1134362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6816757-1369-43DD-AD39-0D404C9A41DA}" type="datetimeFigureOut">
              <a:rPr lang="en-US" smtClean="0"/>
              <a:t>12/18/2019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2386833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6816757-1369-43DD-AD39-0D404C9A41DA}" type="datetimeFigureOut">
              <a:rPr lang="en-US" smtClean="0"/>
              <a:t>12/18/2019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391874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6816757-1369-43DD-AD39-0D404C9A41DA}" type="datetimeFigureOut">
              <a:rPr lang="en-US" smtClean="0"/>
              <a:t>12/18/2019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9C35D5C-DD29-4A4B-8D90-8D556B82C1DC}" type="slidenum">
              <a:rPr lang="en-US" smtClean="0"/>
              <a:t>‹#›</a:t>
            </a:fld>
            <a:endParaRPr lang="en-US"/>
          </a:p>
        </p:txBody>
      </p:sp>
    </p:spTree>
    <p:extLst>
      <p:ext uri="{BB962C8B-B14F-4D97-AF65-F5344CB8AC3E}">
        <p14:creationId xmlns:p14="http://schemas.microsoft.com/office/powerpoint/2010/main" val="1453134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6816757-1369-43DD-AD39-0D404C9A41DA}" type="datetimeFigureOut">
              <a:rPr lang="en-US" smtClean="0"/>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35D5C-DD29-4A4B-8D90-8D556B82C1DC}" type="slidenum">
              <a:rPr lang="en-US" smtClean="0"/>
              <a:t>‹#›</a:t>
            </a:fld>
            <a:endParaRPr lang="en-US"/>
          </a:p>
        </p:txBody>
      </p:sp>
    </p:spTree>
    <p:extLst>
      <p:ext uri="{BB962C8B-B14F-4D97-AF65-F5344CB8AC3E}">
        <p14:creationId xmlns:p14="http://schemas.microsoft.com/office/powerpoint/2010/main" val="1674114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6816757-1369-43DD-AD39-0D404C9A41DA}" type="datetimeFigureOut">
              <a:rPr lang="en-US" smtClean="0"/>
              <a:t>12/18/2019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9C35D5C-DD29-4A4B-8D90-8D556B82C1D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06922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Monitoring Report</a:t>
            </a:r>
            <a:br>
              <a:rPr lang="en-US" dirty="0" smtClean="0"/>
            </a:br>
            <a:r>
              <a:rPr lang="en-US" dirty="0" smtClean="0"/>
              <a:t>Finance</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December 17, 2019</a:t>
            </a:r>
            <a:endParaRPr lang="en-US" baseline="0" dirty="0" smtClean="0"/>
          </a:p>
          <a:p>
            <a:r>
              <a:rPr lang="en-US" baseline="0" dirty="0" smtClean="0"/>
              <a:t>Board of Trustees</a:t>
            </a:r>
          </a:p>
          <a:p>
            <a:pPr lvl="1"/>
            <a:r>
              <a:rPr lang="en-US" dirty="0" smtClean="0"/>
              <a:t/>
            </a:r>
            <a:br>
              <a:rPr lang="en-US" dirty="0" smtClean="0"/>
            </a:br>
            <a:endParaRPr lang="en-US" dirty="0" smtClean="0"/>
          </a:p>
        </p:txBody>
      </p:sp>
    </p:spTree>
    <p:extLst>
      <p:ext uri="{BB962C8B-B14F-4D97-AF65-F5344CB8AC3E}">
        <p14:creationId xmlns:p14="http://schemas.microsoft.com/office/powerpoint/2010/main" val="715624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705" y="286603"/>
            <a:ext cx="10058400" cy="1450757"/>
          </a:xfrm>
        </p:spPr>
        <p:txBody>
          <a:bodyPr/>
          <a:lstStyle/>
          <a:p>
            <a:pPr rtl="0" eaLnBrk="1" latinLnBrk="0" hangingPunct="1"/>
            <a:r>
              <a:rPr lang="en-US" sz="4800" kern="1200" spc="-50" baseline="0" dirty="0" smtClean="0">
                <a:solidFill>
                  <a:schemeClr val="tx1">
                    <a:lumMod val="75000"/>
                    <a:lumOff val="25000"/>
                  </a:schemeClr>
                </a:solidFill>
                <a:effectLst/>
                <a:latin typeface="+mj-lt"/>
                <a:ea typeface="+mj-ea"/>
                <a:cs typeface="+mj-cs"/>
              </a:rPr>
              <a:t> Net Tuition Dependency Ratio</a:t>
            </a:r>
            <a:endParaRPr lang="en-US" dirty="0">
              <a:effectLst/>
            </a:endParaRPr>
          </a:p>
        </p:txBody>
      </p:sp>
      <p:graphicFrame>
        <p:nvGraphicFramePr>
          <p:cNvPr id="6" name="Chart 5"/>
          <p:cNvGraphicFramePr/>
          <p:nvPr>
            <p:extLst>
              <p:ext uri="{D42A27DB-BD31-4B8C-83A1-F6EECF244321}">
                <p14:modId xmlns:p14="http://schemas.microsoft.com/office/powerpoint/2010/main" val="261150895"/>
              </p:ext>
            </p:extLst>
          </p:nvPr>
        </p:nvGraphicFramePr>
        <p:xfrm>
          <a:off x="4475746" y="1972859"/>
          <a:ext cx="6755063" cy="405687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649705" y="2526631"/>
            <a:ext cx="3176336" cy="1200329"/>
          </a:xfrm>
          <a:prstGeom prst="rect">
            <a:avLst/>
          </a:prstGeom>
          <a:noFill/>
        </p:spPr>
        <p:txBody>
          <a:bodyPr wrap="square" rtlCol="0">
            <a:spAutoFit/>
          </a:bodyPr>
          <a:lstStyle/>
          <a:p>
            <a:r>
              <a:rPr lang="en-US" dirty="0" smtClean="0"/>
              <a:t>This ratio measures the contribution level of net tuition and fees toward all annual expenditures including capital.</a:t>
            </a:r>
            <a:endParaRPr lang="en-US" dirty="0"/>
          </a:p>
        </p:txBody>
      </p:sp>
      <p:sp>
        <p:nvSpPr>
          <p:cNvPr id="8" name="TextBox 7"/>
          <p:cNvSpPr txBox="1"/>
          <p:nvPr/>
        </p:nvSpPr>
        <p:spPr>
          <a:xfrm>
            <a:off x="649705" y="4584032"/>
            <a:ext cx="2671011" cy="646331"/>
          </a:xfrm>
          <a:prstGeom prst="rect">
            <a:avLst/>
          </a:prstGeom>
          <a:noFill/>
        </p:spPr>
        <p:txBody>
          <a:bodyPr wrap="square" rtlCol="0">
            <a:spAutoFit/>
          </a:bodyPr>
          <a:lstStyle/>
          <a:p>
            <a:pPr algn="ctr"/>
            <a:r>
              <a:rPr lang="en-US" u="sng" dirty="0" smtClean="0"/>
              <a:t>Net Tuition &amp; Fees</a:t>
            </a:r>
            <a:br>
              <a:rPr lang="en-US" u="sng" dirty="0" smtClean="0"/>
            </a:br>
            <a:r>
              <a:rPr lang="en-US" dirty="0" smtClean="0"/>
              <a:t>Total Expenditures</a:t>
            </a:r>
            <a:endParaRPr lang="en-US" u="sng" dirty="0"/>
          </a:p>
        </p:txBody>
      </p:sp>
    </p:spTree>
    <p:extLst>
      <p:ext uri="{BB962C8B-B14F-4D97-AF65-F5344CB8AC3E}">
        <p14:creationId xmlns:p14="http://schemas.microsoft.com/office/powerpoint/2010/main" val="2483577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Maintenance of Facilities </a:t>
            </a:r>
            <a:endParaRPr lang="en-US" dirty="0"/>
          </a:p>
        </p:txBody>
      </p:sp>
      <p:graphicFrame>
        <p:nvGraphicFramePr>
          <p:cNvPr id="6" name="Chart 5"/>
          <p:cNvGraphicFramePr/>
          <p:nvPr>
            <p:extLst>
              <p:ext uri="{D42A27DB-BD31-4B8C-83A1-F6EECF244321}">
                <p14:modId xmlns:p14="http://schemas.microsoft.com/office/powerpoint/2010/main" val="2337356225"/>
              </p:ext>
            </p:extLst>
          </p:nvPr>
        </p:nvGraphicFramePr>
        <p:xfrm>
          <a:off x="998621" y="1852863"/>
          <a:ext cx="6610684" cy="401854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8434137" y="2358189"/>
            <a:ext cx="2721543" cy="1200329"/>
          </a:xfrm>
          <a:prstGeom prst="rect">
            <a:avLst/>
          </a:prstGeom>
          <a:noFill/>
        </p:spPr>
        <p:txBody>
          <a:bodyPr wrap="square" rtlCol="0">
            <a:spAutoFit/>
          </a:bodyPr>
          <a:lstStyle/>
          <a:p>
            <a:r>
              <a:rPr lang="en-US" dirty="0" smtClean="0"/>
              <a:t>This ratio looks at the annual plant operations costs as a percent of all capital assets. </a:t>
            </a:r>
            <a:endParaRPr lang="en-US" dirty="0"/>
          </a:p>
        </p:txBody>
      </p:sp>
    </p:spTree>
    <p:extLst>
      <p:ext uri="{BB962C8B-B14F-4D97-AF65-F5344CB8AC3E}">
        <p14:creationId xmlns:p14="http://schemas.microsoft.com/office/powerpoint/2010/main" val="1950567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i="0" u="none" strike="noStrike" kern="1200" dirty="0" smtClean="0">
                <a:solidFill>
                  <a:schemeClr val="tx1"/>
                </a:solidFill>
                <a:effectLst/>
                <a:latin typeface="+mj-lt"/>
                <a:ea typeface="+mj-ea"/>
                <a:cs typeface="+mj-cs"/>
              </a:rPr>
              <a:t>Ratio of Compensation to Total Education/ General Expenditures</a:t>
            </a:r>
            <a:r>
              <a:rPr lang="en-US" dirty="0" smtClean="0"/>
              <a:t> </a:t>
            </a:r>
            <a:endParaRPr lang="en-US" dirty="0"/>
          </a:p>
        </p:txBody>
      </p:sp>
      <p:graphicFrame>
        <p:nvGraphicFramePr>
          <p:cNvPr id="6" name="Chart 5"/>
          <p:cNvGraphicFramePr/>
          <p:nvPr>
            <p:extLst>
              <p:ext uri="{D42A27DB-BD31-4B8C-83A1-F6EECF244321}">
                <p14:modId xmlns:p14="http://schemas.microsoft.com/office/powerpoint/2010/main" val="1789659739"/>
              </p:ext>
            </p:extLst>
          </p:nvPr>
        </p:nvGraphicFramePr>
        <p:xfrm>
          <a:off x="3799038" y="1961148"/>
          <a:ext cx="7356642" cy="415312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830180" y="2273968"/>
            <a:ext cx="2968858" cy="1200329"/>
          </a:xfrm>
          <a:prstGeom prst="rect">
            <a:avLst/>
          </a:prstGeom>
          <a:noFill/>
        </p:spPr>
        <p:txBody>
          <a:bodyPr wrap="square" rtlCol="0">
            <a:spAutoFit/>
          </a:bodyPr>
          <a:lstStyle/>
          <a:p>
            <a:r>
              <a:rPr lang="en-US" dirty="0" smtClean="0"/>
              <a:t>The college continues to expend over 75% of its General Fund costs on employee compensation. </a:t>
            </a:r>
            <a:endParaRPr lang="en-US" dirty="0"/>
          </a:p>
        </p:txBody>
      </p:sp>
    </p:spTree>
    <p:extLst>
      <p:ext uri="{BB962C8B-B14F-4D97-AF65-F5344CB8AC3E}">
        <p14:creationId xmlns:p14="http://schemas.microsoft.com/office/powerpoint/2010/main" val="38358840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074" y="316998"/>
            <a:ext cx="10515600" cy="1325563"/>
          </a:xfrm>
        </p:spPr>
        <p:txBody>
          <a:bodyPr/>
          <a:lstStyle/>
          <a:p>
            <a:r>
              <a:rPr lang="en-US" sz="4400" b="1" i="0" u="none" strike="noStrike" kern="1200" dirty="0" smtClean="0">
                <a:solidFill>
                  <a:schemeClr val="tx1"/>
                </a:solidFill>
                <a:effectLst/>
                <a:latin typeface="+mj-lt"/>
                <a:ea typeface="+mj-ea"/>
                <a:cs typeface="+mj-cs"/>
              </a:rPr>
              <a:t>Operating Fund Balance/Operating Expenses</a:t>
            </a:r>
            <a:endParaRPr lang="en-US" dirty="0"/>
          </a:p>
        </p:txBody>
      </p:sp>
      <p:graphicFrame>
        <p:nvGraphicFramePr>
          <p:cNvPr id="5" name="Chart 4"/>
          <p:cNvGraphicFramePr/>
          <p:nvPr>
            <p:extLst>
              <p:ext uri="{D42A27DB-BD31-4B8C-83A1-F6EECF244321}">
                <p14:modId xmlns:p14="http://schemas.microsoft.com/office/powerpoint/2010/main" val="1215928922"/>
              </p:ext>
            </p:extLst>
          </p:nvPr>
        </p:nvGraphicFramePr>
        <p:xfrm>
          <a:off x="3043988" y="1732547"/>
          <a:ext cx="7116011" cy="440578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25355" y="2264443"/>
            <a:ext cx="2503570" cy="1754326"/>
          </a:xfrm>
          <a:prstGeom prst="rect">
            <a:avLst/>
          </a:prstGeom>
          <a:noFill/>
        </p:spPr>
        <p:txBody>
          <a:bodyPr wrap="square" rtlCol="0">
            <a:spAutoFit/>
          </a:bodyPr>
          <a:lstStyle/>
          <a:p>
            <a:r>
              <a:rPr lang="en-US" dirty="0" smtClean="0"/>
              <a:t>The College Strategic plan has a goal of 6 months expenses in fund balance.  The College is currently at 47%.</a:t>
            </a:r>
            <a:endParaRPr lang="en-US" dirty="0"/>
          </a:p>
        </p:txBody>
      </p:sp>
    </p:spTree>
    <p:extLst>
      <p:ext uri="{BB962C8B-B14F-4D97-AF65-F5344CB8AC3E}">
        <p14:creationId xmlns:p14="http://schemas.microsoft.com/office/powerpoint/2010/main" val="3051333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Finances </a:t>
            </a:r>
            <a:endParaRPr lang="en-US" dirty="0"/>
          </a:p>
        </p:txBody>
      </p:sp>
      <p:sp>
        <p:nvSpPr>
          <p:cNvPr id="3" name="Content Placeholder 2"/>
          <p:cNvSpPr>
            <a:spLocks noGrp="1"/>
          </p:cNvSpPr>
          <p:nvPr>
            <p:ph idx="1"/>
          </p:nvPr>
        </p:nvSpPr>
        <p:spPr/>
        <p:txBody>
          <a:bodyPr/>
          <a:lstStyle/>
          <a:p>
            <a:r>
              <a:rPr lang="en-US" dirty="0" smtClean="0"/>
              <a:t>Audited Financial Statements</a:t>
            </a:r>
          </a:p>
          <a:p>
            <a:pPr lvl="1"/>
            <a:r>
              <a:rPr lang="en-US" baseline="0" dirty="0" smtClean="0"/>
              <a:t>Look at the MD&amp;A</a:t>
            </a:r>
          </a:p>
          <a:p>
            <a:r>
              <a:rPr lang="en-US" baseline="0" dirty="0" smtClean="0"/>
              <a:t>Trends for ratios</a:t>
            </a:r>
          </a:p>
          <a:p>
            <a:r>
              <a:rPr lang="en-US" baseline="0" dirty="0" smtClean="0"/>
              <a:t>Targets for subsequent periods</a:t>
            </a:r>
          </a:p>
        </p:txBody>
      </p:sp>
    </p:spTree>
    <p:extLst>
      <p:ext uri="{BB962C8B-B14F-4D97-AF65-F5344CB8AC3E}">
        <p14:creationId xmlns:p14="http://schemas.microsoft.com/office/powerpoint/2010/main" val="3782110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bwMode="auto">
          <a:xfrm>
            <a:off x="251927" y="3182106"/>
            <a:ext cx="11140104" cy="838200"/>
          </a:xfrm>
          <a:prstGeom prst="roundRect">
            <a:avLst/>
          </a:prstGeom>
          <a:solidFill>
            <a:schemeClr val="accent6">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3200">
              <a:solidFill>
                <a:srgbClr val="333333"/>
              </a:solidFill>
              <a:latin typeface="Gill Sans MT" pitchFamily="34" charset="0"/>
            </a:endParaRPr>
          </a:p>
        </p:txBody>
      </p:sp>
      <p:sp>
        <p:nvSpPr>
          <p:cNvPr id="2" name="Title 1"/>
          <p:cNvSpPr>
            <a:spLocks noGrp="1"/>
          </p:cNvSpPr>
          <p:nvPr>
            <p:ph type="title"/>
          </p:nvPr>
        </p:nvSpPr>
        <p:spPr>
          <a:xfrm>
            <a:off x="1899949" y="-39268"/>
            <a:ext cx="7486647" cy="1143000"/>
          </a:xfrm>
        </p:spPr>
        <p:txBody>
          <a:bodyPr/>
          <a:lstStyle/>
          <a:p>
            <a:r>
              <a:rPr lang="en-US" dirty="0" smtClean="0"/>
              <a:t>  Five Fundamental Questions</a:t>
            </a:r>
          </a:p>
          <a:p>
            <a:pPr marL="457200" lvl="1" indent="0">
              <a:buNone/>
            </a:pPr>
            <a:endParaRPr lang="en-US" dirty="0"/>
          </a:p>
        </p:txBody>
      </p:sp>
      <p:grpSp>
        <p:nvGrpSpPr>
          <p:cNvPr id="5" name="Group 4"/>
          <p:cNvGrpSpPr/>
          <p:nvPr/>
        </p:nvGrpSpPr>
        <p:grpSpPr>
          <a:xfrm>
            <a:off x="2431009" y="1217440"/>
            <a:ext cx="2209800" cy="2362200"/>
            <a:chOff x="2051082" y="1650968"/>
            <a:chExt cx="2667000" cy="1752600"/>
          </a:xfrm>
        </p:grpSpPr>
        <p:sp>
          <p:nvSpPr>
            <p:cNvPr id="3" name="Down Arrow 2"/>
            <p:cNvSpPr/>
            <p:nvPr/>
          </p:nvSpPr>
          <p:spPr bwMode="auto">
            <a:xfrm>
              <a:off x="2051082" y="1650968"/>
              <a:ext cx="2667000" cy="1752600"/>
            </a:xfrm>
            <a:prstGeom prst="downArrow">
              <a:avLst/>
            </a:prstGeom>
            <a:gradFill flip="none" rotWithShape="1">
              <a:gsLst>
                <a:gs pos="24000">
                  <a:srgbClr val="ACB3E2"/>
                </a:gs>
                <a:gs pos="0">
                  <a:srgbClr val="8488C4"/>
                </a:gs>
                <a:gs pos="53000">
                  <a:srgbClr val="D4DEFF"/>
                </a:gs>
                <a:gs pos="85000">
                  <a:srgbClr val="D4DEFF"/>
                </a:gs>
                <a:gs pos="100000">
                  <a:srgbClr val="96AB94"/>
                </a:gs>
              </a:gsLst>
              <a:lin ang="16200000" scaled="0"/>
              <a:tileRect/>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3200">
                <a:solidFill>
                  <a:srgbClr val="333333"/>
                </a:solidFill>
                <a:latin typeface="Gill Sans MT" pitchFamily="34" charset="0"/>
              </a:endParaRPr>
            </a:p>
          </p:txBody>
        </p:sp>
        <p:sp>
          <p:nvSpPr>
            <p:cNvPr id="4" name="TextBox 3"/>
            <p:cNvSpPr txBox="1"/>
            <p:nvPr/>
          </p:nvSpPr>
          <p:spPr>
            <a:xfrm>
              <a:off x="2773121" y="1658580"/>
              <a:ext cx="1295399" cy="1027577"/>
            </a:xfrm>
            <a:prstGeom prst="rect">
              <a:avLst/>
            </a:prstGeom>
            <a:noFill/>
          </p:spPr>
          <p:txBody>
            <a:bodyPr wrap="square" rtlCol="0">
              <a:spAutoFit/>
            </a:bodyPr>
            <a:lstStyle/>
            <a:p>
              <a:pPr algn="ctr"/>
              <a:r>
                <a:rPr lang="en-US" sz="1200" dirty="0" smtClean="0"/>
                <a:t>Are </a:t>
              </a:r>
              <a:r>
                <a:rPr lang="en-US" sz="1200" dirty="0"/>
                <a:t>resources sufficient and flexible enough to support the College’s mission</a:t>
              </a:r>
              <a:r>
                <a:rPr lang="en-US" sz="1200" dirty="0" smtClean="0"/>
                <a:t>?</a:t>
              </a:r>
              <a:endParaRPr lang="en-US" sz="1200" dirty="0"/>
            </a:p>
          </p:txBody>
        </p:sp>
      </p:grpSp>
      <p:grpSp>
        <p:nvGrpSpPr>
          <p:cNvPr id="12" name="Group 11"/>
          <p:cNvGrpSpPr/>
          <p:nvPr/>
        </p:nvGrpSpPr>
        <p:grpSpPr>
          <a:xfrm>
            <a:off x="4697716" y="1204655"/>
            <a:ext cx="2209800" cy="2374985"/>
            <a:chOff x="3771900" y="1600200"/>
            <a:chExt cx="2209800" cy="2374985"/>
          </a:xfrm>
        </p:grpSpPr>
        <p:grpSp>
          <p:nvGrpSpPr>
            <p:cNvPr id="9" name="Group 8"/>
            <p:cNvGrpSpPr/>
            <p:nvPr/>
          </p:nvGrpSpPr>
          <p:grpSpPr>
            <a:xfrm>
              <a:off x="3771900" y="1612985"/>
              <a:ext cx="2209800" cy="2362200"/>
              <a:chOff x="1295400" y="1676400"/>
              <a:chExt cx="2667000" cy="1752600"/>
            </a:xfrm>
          </p:grpSpPr>
          <p:sp>
            <p:nvSpPr>
              <p:cNvPr id="10" name="Down Arrow 9"/>
              <p:cNvSpPr/>
              <p:nvPr/>
            </p:nvSpPr>
            <p:spPr bwMode="auto">
              <a:xfrm>
                <a:off x="1295400" y="1676400"/>
                <a:ext cx="2667000" cy="1752600"/>
              </a:xfrm>
              <a:prstGeom prst="downArrow">
                <a:avLst/>
              </a:prstGeom>
              <a:gradFill>
                <a:gsLst>
                  <a:gs pos="24000">
                    <a:srgbClr val="ACB3E2"/>
                  </a:gs>
                  <a:gs pos="0">
                    <a:srgbClr val="8488C4"/>
                  </a:gs>
                  <a:gs pos="53000">
                    <a:srgbClr val="D4DEFF"/>
                  </a:gs>
                  <a:gs pos="85000">
                    <a:srgbClr val="D4DEFF"/>
                  </a:gs>
                  <a:gs pos="100000">
                    <a:srgbClr val="96AB94"/>
                  </a:gs>
                </a:gsLst>
                <a:lin ang="16200000" scaled="0"/>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3200">
                  <a:solidFill>
                    <a:srgbClr val="333333"/>
                  </a:solidFill>
                  <a:latin typeface="Gill Sans MT" pitchFamily="34" charset="0"/>
                </a:endParaRPr>
              </a:p>
            </p:txBody>
          </p:sp>
          <p:sp>
            <p:nvSpPr>
              <p:cNvPr id="11" name="TextBox 10"/>
              <p:cNvSpPr txBox="1"/>
              <p:nvPr/>
            </p:nvSpPr>
            <p:spPr>
              <a:xfrm>
                <a:off x="1981200" y="1697665"/>
                <a:ext cx="1295399" cy="274021"/>
              </a:xfrm>
              <a:prstGeom prst="rect">
                <a:avLst/>
              </a:prstGeom>
              <a:noFill/>
            </p:spPr>
            <p:txBody>
              <a:bodyPr wrap="square" rtlCol="0">
                <a:spAutoFit/>
              </a:bodyPr>
              <a:lstStyle/>
              <a:p>
                <a:pPr algn="ctr"/>
                <a:endParaRPr lang="en-US" dirty="0"/>
              </a:p>
            </p:txBody>
          </p:sp>
        </p:grpSp>
        <p:sp>
          <p:nvSpPr>
            <p:cNvPr id="7" name="TextBox 6"/>
            <p:cNvSpPr txBox="1"/>
            <p:nvPr/>
          </p:nvSpPr>
          <p:spPr>
            <a:xfrm>
              <a:off x="4340134" y="1600200"/>
              <a:ext cx="1073331" cy="1723549"/>
            </a:xfrm>
            <a:prstGeom prst="rect">
              <a:avLst/>
            </a:prstGeom>
            <a:noFill/>
          </p:spPr>
          <p:txBody>
            <a:bodyPr wrap="square" rtlCol="0">
              <a:spAutoFit/>
            </a:bodyPr>
            <a:lstStyle/>
            <a:p>
              <a:pPr algn="ctr" eaLnBrk="0" fontAlgn="base" hangingPunct="0"/>
              <a:r>
                <a:rPr lang="en-US" sz="1200" dirty="0" smtClean="0">
                  <a:solidFill>
                    <a:srgbClr val="333333"/>
                  </a:solidFill>
                </a:rPr>
                <a:t>Are debt resources managed strategically to advance the College’s mission?</a:t>
              </a:r>
              <a:endParaRPr lang="en-US" sz="1200" dirty="0" smtClean="0"/>
            </a:p>
            <a:p>
              <a:pPr algn="ctr"/>
              <a:endParaRPr lang="en-US" dirty="0"/>
            </a:p>
          </p:txBody>
        </p:sp>
      </p:grpSp>
      <p:grpSp>
        <p:nvGrpSpPr>
          <p:cNvPr id="13" name="Group 12"/>
          <p:cNvGrpSpPr/>
          <p:nvPr/>
        </p:nvGrpSpPr>
        <p:grpSpPr>
          <a:xfrm>
            <a:off x="7032952" y="1204367"/>
            <a:ext cx="2209800" cy="2362200"/>
            <a:chOff x="4159453" y="1535193"/>
            <a:chExt cx="2209800" cy="2362200"/>
          </a:xfrm>
        </p:grpSpPr>
        <p:grpSp>
          <p:nvGrpSpPr>
            <p:cNvPr id="14" name="Group 13"/>
            <p:cNvGrpSpPr/>
            <p:nvPr/>
          </p:nvGrpSpPr>
          <p:grpSpPr>
            <a:xfrm>
              <a:off x="4159453" y="1535193"/>
              <a:ext cx="2209800" cy="2362200"/>
              <a:chOff x="1763136" y="1618683"/>
              <a:chExt cx="2667000" cy="1752600"/>
            </a:xfrm>
          </p:grpSpPr>
          <p:sp>
            <p:nvSpPr>
              <p:cNvPr id="16" name="Down Arrow 15"/>
              <p:cNvSpPr/>
              <p:nvPr/>
            </p:nvSpPr>
            <p:spPr bwMode="auto">
              <a:xfrm>
                <a:off x="1763136" y="1618683"/>
                <a:ext cx="2667000" cy="1752600"/>
              </a:xfrm>
              <a:prstGeom prst="downArrow">
                <a:avLst/>
              </a:prstGeom>
              <a:gradFill>
                <a:gsLst>
                  <a:gs pos="24000">
                    <a:srgbClr val="ACB3E2"/>
                  </a:gs>
                  <a:gs pos="0">
                    <a:srgbClr val="8488C4"/>
                  </a:gs>
                  <a:gs pos="53000">
                    <a:srgbClr val="D4DEFF"/>
                  </a:gs>
                  <a:gs pos="85000">
                    <a:srgbClr val="D4DEFF"/>
                  </a:gs>
                  <a:gs pos="100000">
                    <a:srgbClr val="96AB94"/>
                  </a:gs>
                </a:gsLst>
                <a:lin ang="16200000" scaled="0"/>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3200">
                  <a:solidFill>
                    <a:srgbClr val="333333"/>
                  </a:solidFill>
                  <a:latin typeface="Gill Sans MT" pitchFamily="34" charset="0"/>
                </a:endParaRPr>
              </a:p>
            </p:txBody>
          </p:sp>
          <p:sp>
            <p:nvSpPr>
              <p:cNvPr id="17" name="TextBox 16"/>
              <p:cNvSpPr txBox="1"/>
              <p:nvPr/>
            </p:nvSpPr>
            <p:spPr>
              <a:xfrm>
                <a:off x="1981200" y="1697665"/>
                <a:ext cx="1295399" cy="274021"/>
              </a:xfrm>
              <a:prstGeom prst="rect">
                <a:avLst/>
              </a:prstGeom>
              <a:noFill/>
            </p:spPr>
            <p:txBody>
              <a:bodyPr wrap="square" rtlCol="0">
                <a:spAutoFit/>
              </a:bodyPr>
              <a:lstStyle/>
              <a:p>
                <a:pPr algn="ctr"/>
                <a:endParaRPr lang="en-US" dirty="0"/>
              </a:p>
            </p:txBody>
          </p:sp>
        </p:grpSp>
        <p:sp>
          <p:nvSpPr>
            <p:cNvPr id="15" name="TextBox 14"/>
            <p:cNvSpPr txBox="1"/>
            <p:nvPr/>
          </p:nvSpPr>
          <p:spPr>
            <a:xfrm>
              <a:off x="4729108" y="1587792"/>
              <a:ext cx="1073331" cy="1661993"/>
            </a:xfrm>
            <a:prstGeom prst="rect">
              <a:avLst/>
            </a:prstGeom>
            <a:noFill/>
          </p:spPr>
          <p:txBody>
            <a:bodyPr wrap="square" rtlCol="0">
              <a:spAutoFit/>
            </a:bodyPr>
            <a:lstStyle/>
            <a:p>
              <a:pPr lvl="0" algn="ctr"/>
              <a:r>
                <a:rPr lang="en-US" sz="1200" dirty="0"/>
                <a:t>Does asset performance and management support the strategic direction?</a:t>
              </a:r>
            </a:p>
            <a:p>
              <a:pPr algn="ctr"/>
              <a:endParaRPr lang="en-US" dirty="0"/>
            </a:p>
          </p:txBody>
        </p:sp>
      </p:grpSp>
      <p:grpSp>
        <p:nvGrpSpPr>
          <p:cNvPr id="18" name="Group 17"/>
          <p:cNvGrpSpPr/>
          <p:nvPr/>
        </p:nvGrpSpPr>
        <p:grpSpPr>
          <a:xfrm>
            <a:off x="9316911" y="1179539"/>
            <a:ext cx="2075120" cy="2319441"/>
            <a:chOff x="4087705" y="1529009"/>
            <a:chExt cx="2209800" cy="2362200"/>
          </a:xfrm>
        </p:grpSpPr>
        <p:grpSp>
          <p:nvGrpSpPr>
            <p:cNvPr id="19" name="Group 18"/>
            <p:cNvGrpSpPr/>
            <p:nvPr/>
          </p:nvGrpSpPr>
          <p:grpSpPr>
            <a:xfrm>
              <a:off x="4087705" y="1529009"/>
              <a:ext cx="2209800" cy="2362200"/>
              <a:chOff x="1676544" y="1614095"/>
              <a:chExt cx="2667000" cy="1752600"/>
            </a:xfrm>
          </p:grpSpPr>
          <p:sp>
            <p:nvSpPr>
              <p:cNvPr id="21" name="Down Arrow 20"/>
              <p:cNvSpPr/>
              <p:nvPr/>
            </p:nvSpPr>
            <p:spPr bwMode="auto">
              <a:xfrm>
                <a:off x="1676544" y="1614095"/>
                <a:ext cx="2667000" cy="1752600"/>
              </a:xfrm>
              <a:prstGeom prst="downArrow">
                <a:avLst/>
              </a:prstGeom>
              <a:gradFill>
                <a:gsLst>
                  <a:gs pos="24000">
                    <a:srgbClr val="ACB3E2"/>
                  </a:gs>
                  <a:gs pos="0">
                    <a:srgbClr val="8488C4"/>
                  </a:gs>
                  <a:gs pos="53000">
                    <a:srgbClr val="D4DEFF"/>
                  </a:gs>
                  <a:gs pos="85000">
                    <a:srgbClr val="D4DEFF"/>
                  </a:gs>
                  <a:gs pos="100000">
                    <a:srgbClr val="96AB94"/>
                  </a:gs>
                </a:gsLst>
                <a:lin ang="16200000" scaled="0"/>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3200">
                  <a:solidFill>
                    <a:srgbClr val="333333"/>
                  </a:solidFill>
                  <a:latin typeface="Gill Sans MT" pitchFamily="34" charset="0"/>
                </a:endParaRPr>
              </a:p>
            </p:txBody>
          </p:sp>
          <p:sp>
            <p:nvSpPr>
              <p:cNvPr id="22" name="TextBox 21"/>
              <p:cNvSpPr txBox="1"/>
              <p:nvPr/>
            </p:nvSpPr>
            <p:spPr>
              <a:xfrm>
                <a:off x="1981200" y="1697665"/>
                <a:ext cx="1295399" cy="271948"/>
              </a:xfrm>
              <a:prstGeom prst="rect">
                <a:avLst/>
              </a:prstGeom>
              <a:noFill/>
            </p:spPr>
            <p:txBody>
              <a:bodyPr wrap="square" rtlCol="0">
                <a:spAutoFit/>
              </a:bodyPr>
              <a:lstStyle/>
              <a:p>
                <a:pPr algn="ctr"/>
                <a:endParaRPr lang="en-US" dirty="0"/>
              </a:p>
            </p:txBody>
          </p:sp>
        </p:grpSp>
        <p:sp>
          <p:nvSpPr>
            <p:cNvPr id="20" name="TextBox 19"/>
            <p:cNvSpPr txBox="1"/>
            <p:nvPr/>
          </p:nvSpPr>
          <p:spPr>
            <a:xfrm>
              <a:off x="4659971" y="1605850"/>
              <a:ext cx="1073331" cy="1832691"/>
            </a:xfrm>
            <a:prstGeom prst="rect">
              <a:avLst/>
            </a:prstGeom>
            <a:noFill/>
          </p:spPr>
          <p:txBody>
            <a:bodyPr wrap="square" rtlCol="0">
              <a:spAutoFit/>
            </a:bodyPr>
            <a:lstStyle/>
            <a:p>
              <a:pPr algn="ctr"/>
              <a:r>
                <a:rPr lang="en-US" sz="1200" dirty="0"/>
                <a:t>Do operating results indicate the College is living with available resources?</a:t>
              </a:r>
            </a:p>
            <a:p>
              <a:pPr lvl="0" algn="ctr"/>
              <a:endParaRPr lang="en-US" sz="1200" dirty="0"/>
            </a:p>
            <a:p>
              <a:pPr algn="ctr"/>
              <a:endParaRPr lang="en-US" dirty="0"/>
            </a:p>
          </p:txBody>
        </p:sp>
      </p:grpSp>
      <p:grpSp>
        <p:nvGrpSpPr>
          <p:cNvPr id="27" name="Group 26"/>
          <p:cNvGrpSpPr/>
          <p:nvPr/>
        </p:nvGrpSpPr>
        <p:grpSpPr>
          <a:xfrm>
            <a:off x="3029270" y="3387849"/>
            <a:ext cx="8015710" cy="584775"/>
            <a:chOff x="733038" y="3962400"/>
            <a:chExt cx="8015710" cy="584775"/>
          </a:xfrm>
        </p:grpSpPr>
        <p:sp>
          <p:nvSpPr>
            <p:cNvPr id="23" name="TextBox 22"/>
            <p:cNvSpPr txBox="1"/>
            <p:nvPr/>
          </p:nvSpPr>
          <p:spPr>
            <a:xfrm>
              <a:off x="733038" y="3962400"/>
              <a:ext cx="1259681" cy="58477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1600" dirty="0"/>
                <a:t>Primary Reserve</a:t>
              </a:r>
            </a:p>
          </p:txBody>
        </p:sp>
        <p:sp>
          <p:nvSpPr>
            <p:cNvPr id="24" name="TextBox 23"/>
            <p:cNvSpPr txBox="1"/>
            <p:nvPr/>
          </p:nvSpPr>
          <p:spPr>
            <a:xfrm>
              <a:off x="2967647" y="3962400"/>
              <a:ext cx="1259681" cy="58477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1600" dirty="0" smtClean="0"/>
                <a:t>Viability Ratio</a:t>
              </a:r>
              <a:endParaRPr lang="en-US" sz="1600" dirty="0"/>
            </a:p>
          </p:txBody>
        </p:sp>
        <p:sp>
          <p:nvSpPr>
            <p:cNvPr id="25" name="TextBox 24"/>
            <p:cNvSpPr txBox="1"/>
            <p:nvPr/>
          </p:nvSpPr>
          <p:spPr>
            <a:xfrm>
              <a:off x="5360860" y="3962400"/>
              <a:ext cx="1259681" cy="58477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1600" dirty="0" smtClean="0"/>
                <a:t>Return on Net Assets</a:t>
              </a:r>
              <a:endParaRPr lang="en-US" sz="1600" dirty="0"/>
            </a:p>
          </p:txBody>
        </p:sp>
        <p:sp>
          <p:nvSpPr>
            <p:cNvPr id="26" name="TextBox 25"/>
            <p:cNvSpPr txBox="1"/>
            <p:nvPr/>
          </p:nvSpPr>
          <p:spPr>
            <a:xfrm>
              <a:off x="7489067" y="3962400"/>
              <a:ext cx="1259681" cy="538609"/>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1450" dirty="0" smtClean="0"/>
                <a:t>Net Operating Revenues</a:t>
              </a:r>
              <a:endParaRPr lang="en-US" sz="1450" dirty="0"/>
            </a:p>
          </p:txBody>
        </p:sp>
      </p:grpSp>
      <p:sp>
        <p:nvSpPr>
          <p:cNvPr id="28" name="TextBox 27"/>
          <p:cNvSpPr txBox="1"/>
          <p:nvPr/>
        </p:nvSpPr>
        <p:spPr>
          <a:xfrm>
            <a:off x="5318549" y="4056666"/>
            <a:ext cx="1205011" cy="212365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1200" dirty="0"/>
              <a:t>Debt Burden Ratio</a:t>
            </a:r>
          </a:p>
          <a:p>
            <a:pPr algn="ctr"/>
            <a:endParaRPr lang="en-US" sz="1200" dirty="0"/>
          </a:p>
          <a:p>
            <a:pPr algn="ctr"/>
            <a:r>
              <a:rPr lang="en-US" sz="1200" dirty="0"/>
              <a:t>Debt Service Coverage</a:t>
            </a:r>
          </a:p>
          <a:p>
            <a:pPr algn="ctr"/>
            <a:endParaRPr lang="en-US" sz="1200" dirty="0"/>
          </a:p>
          <a:p>
            <a:pPr algn="ctr"/>
            <a:r>
              <a:rPr lang="en-US" sz="1200" dirty="0"/>
              <a:t>Interest Burden</a:t>
            </a:r>
          </a:p>
          <a:p>
            <a:pPr algn="ctr"/>
            <a:endParaRPr lang="en-US" sz="1200" dirty="0"/>
          </a:p>
          <a:p>
            <a:pPr algn="ctr"/>
            <a:r>
              <a:rPr lang="en-US" sz="1200" dirty="0"/>
              <a:t>Portfolio Principal Duration</a:t>
            </a:r>
          </a:p>
        </p:txBody>
      </p:sp>
      <p:sp>
        <p:nvSpPr>
          <p:cNvPr id="30" name="TextBox 29"/>
          <p:cNvSpPr txBox="1"/>
          <p:nvPr/>
        </p:nvSpPr>
        <p:spPr>
          <a:xfrm>
            <a:off x="7711762" y="4071409"/>
            <a:ext cx="1205011" cy="212365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1200" dirty="0"/>
              <a:t>Physical Asset Reinvestment Ratio</a:t>
            </a:r>
          </a:p>
          <a:p>
            <a:pPr algn="ctr"/>
            <a:endParaRPr lang="en-US" sz="1200" dirty="0"/>
          </a:p>
          <a:p>
            <a:pPr algn="ctr"/>
            <a:r>
              <a:rPr lang="en-US" sz="1200" dirty="0"/>
              <a:t>Age of Facilities Ratio</a:t>
            </a:r>
          </a:p>
          <a:p>
            <a:pPr algn="ctr"/>
            <a:endParaRPr lang="en-US" sz="1200" dirty="0"/>
          </a:p>
          <a:p>
            <a:pPr algn="ctr"/>
            <a:r>
              <a:rPr lang="en-US" sz="1200" dirty="0"/>
              <a:t>Facilities Burden</a:t>
            </a:r>
          </a:p>
          <a:p>
            <a:pPr algn="ctr"/>
            <a:endParaRPr lang="en-US" sz="1200" dirty="0"/>
          </a:p>
          <a:p>
            <a:pPr algn="ctr"/>
            <a:r>
              <a:rPr lang="en-US" sz="1200" dirty="0"/>
              <a:t>Deferred Maintenance</a:t>
            </a:r>
          </a:p>
        </p:txBody>
      </p:sp>
      <p:sp>
        <p:nvSpPr>
          <p:cNvPr id="31" name="TextBox 30"/>
          <p:cNvSpPr txBox="1"/>
          <p:nvPr/>
        </p:nvSpPr>
        <p:spPr>
          <a:xfrm>
            <a:off x="9895466" y="4050425"/>
            <a:ext cx="1205011" cy="212365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1200" dirty="0"/>
              <a:t>Cash Income Ratio</a:t>
            </a:r>
          </a:p>
          <a:p>
            <a:pPr algn="ctr"/>
            <a:endParaRPr lang="en-US" sz="1200" dirty="0"/>
          </a:p>
          <a:p>
            <a:pPr algn="ctr"/>
            <a:r>
              <a:rPr lang="en-US" sz="1200" dirty="0"/>
              <a:t>Contribution Ratios</a:t>
            </a:r>
          </a:p>
          <a:p>
            <a:pPr algn="ctr"/>
            <a:endParaRPr lang="en-US" sz="1200" dirty="0"/>
          </a:p>
          <a:p>
            <a:pPr algn="ctr"/>
            <a:r>
              <a:rPr lang="en-US" sz="1200" dirty="0"/>
              <a:t>Net Tuition Dependency </a:t>
            </a:r>
          </a:p>
          <a:p>
            <a:pPr algn="ctr"/>
            <a:endParaRPr lang="en-US" sz="1200" dirty="0"/>
          </a:p>
          <a:p>
            <a:pPr algn="ctr"/>
            <a:r>
              <a:rPr lang="en-US" sz="1200" dirty="0"/>
              <a:t>Demand Ratios</a:t>
            </a:r>
          </a:p>
          <a:p>
            <a:pPr algn="ctr"/>
            <a:endParaRPr lang="en-US" sz="1200" dirty="0"/>
          </a:p>
        </p:txBody>
      </p:sp>
      <p:sp>
        <p:nvSpPr>
          <p:cNvPr id="33" name="TextBox 32"/>
          <p:cNvSpPr txBox="1"/>
          <p:nvPr/>
        </p:nvSpPr>
        <p:spPr>
          <a:xfrm>
            <a:off x="3099422" y="4056666"/>
            <a:ext cx="1205011" cy="212365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p:txBody>
      </p:sp>
      <p:sp>
        <p:nvSpPr>
          <p:cNvPr id="34" name="TextBox 33"/>
          <p:cNvSpPr txBox="1"/>
          <p:nvPr/>
        </p:nvSpPr>
        <p:spPr>
          <a:xfrm>
            <a:off x="2980261" y="6349682"/>
            <a:ext cx="5755456" cy="584775"/>
          </a:xfrm>
          <a:prstGeom prst="rect">
            <a:avLst/>
          </a:prstGeom>
          <a:noFill/>
        </p:spPr>
        <p:txBody>
          <a:bodyPr wrap="square" rtlCol="0">
            <a:spAutoFit/>
          </a:bodyPr>
          <a:lstStyle/>
          <a:p>
            <a:pPr algn="ctr"/>
            <a:r>
              <a:rPr lang="en-US" sz="3200" dirty="0" smtClean="0"/>
              <a:t>Composite Financial Index</a:t>
            </a:r>
            <a:endParaRPr lang="en-US" sz="3200" dirty="0"/>
          </a:p>
        </p:txBody>
      </p:sp>
      <p:grpSp>
        <p:nvGrpSpPr>
          <p:cNvPr id="32" name="Group 31"/>
          <p:cNvGrpSpPr/>
          <p:nvPr/>
        </p:nvGrpSpPr>
        <p:grpSpPr>
          <a:xfrm>
            <a:off x="165691" y="1230511"/>
            <a:ext cx="2209800" cy="2362200"/>
            <a:chOff x="1295400" y="1676400"/>
            <a:chExt cx="2667000" cy="1752600"/>
          </a:xfrm>
        </p:grpSpPr>
        <p:sp>
          <p:nvSpPr>
            <p:cNvPr id="36" name="Down Arrow 35"/>
            <p:cNvSpPr/>
            <p:nvPr/>
          </p:nvSpPr>
          <p:spPr bwMode="auto">
            <a:xfrm>
              <a:off x="1295400" y="1676400"/>
              <a:ext cx="2667000" cy="1752600"/>
            </a:xfrm>
            <a:prstGeom prst="downArrow">
              <a:avLst/>
            </a:prstGeom>
            <a:gradFill flip="none" rotWithShape="1">
              <a:gsLst>
                <a:gs pos="24000">
                  <a:srgbClr val="ACB3E2"/>
                </a:gs>
                <a:gs pos="0">
                  <a:srgbClr val="8488C4"/>
                </a:gs>
                <a:gs pos="53000">
                  <a:srgbClr val="D4DEFF"/>
                </a:gs>
                <a:gs pos="85000">
                  <a:srgbClr val="D4DEFF"/>
                </a:gs>
                <a:gs pos="100000">
                  <a:srgbClr val="96AB94"/>
                </a:gs>
              </a:gsLst>
              <a:lin ang="16200000" scaled="0"/>
              <a:tileRect/>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3200">
                <a:solidFill>
                  <a:srgbClr val="333333"/>
                </a:solidFill>
                <a:latin typeface="Gill Sans MT" pitchFamily="34" charset="0"/>
              </a:endParaRPr>
            </a:p>
          </p:txBody>
        </p:sp>
        <p:sp>
          <p:nvSpPr>
            <p:cNvPr id="37" name="TextBox 36"/>
            <p:cNvSpPr txBox="1"/>
            <p:nvPr/>
          </p:nvSpPr>
          <p:spPr>
            <a:xfrm>
              <a:off x="1981200" y="1697665"/>
              <a:ext cx="1295399" cy="616546"/>
            </a:xfrm>
            <a:prstGeom prst="rect">
              <a:avLst/>
            </a:prstGeom>
            <a:noFill/>
          </p:spPr>
          <p:txBody>
            <a:bodyPr wrap="square" rtlCol="0">
              <a:spAutoFit/>
            </a:bodyPr>
            <a:lstStyle/>
            <a:p>
              <a:pPr algn="ctr"/>
              <a:r>
                <a:rPr lang="en-US" sz="1200" dirty="0" smtClean="0"/>
                <a:t>Does the College have sufficient liquidity?</a:t>
              </a:r>
              <a:endParaRPr lang="en-US" sz="1200" dirty="0"/>
            </a:p>
          </p:txBody>
        </p:sp>
      </p:grpSp>
      <p:sp>
        <p:nvSpPr>
          <p:cNvPr id="38" name="TextBox 37"/>
          <p:cNvSpPr txBox="1"/>
          <p:nvPr/>
        </p:nvSpPr>
        <p:spPr>
          <a:xfrm>
            <a:off x="3113442" y="4056666"/>
            <a:ext cx="1205011" cy="212365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p:txBody>
      </p:sp>
      <p:sp>
        <p:nvSpPr>
          <p:cNvPr id="39" name="TextBox 38"/>
          <p:cNvSpPr txBox="1"/>
          <p:nvPr/>
        </p:nvSpPr>
        <p:spPr>
          <a:xfrm>
            <a:off x="622416" y="4084156"/>
            <a:ext cx="1205011" cy="212365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p:txBody>
      </p:sp>
      <p:sp>
        <p:nvSpPr>
          <p:cNvPr id="45" name="TextBox 44"/>
          <p:cNvSpPr txBox="1"/>
          <p:nvPr/>
        </p:nvSpPr>
        <p:spPr>
          <a:xfrm>
            <a:off x="595080" y="3427102"/>
            <a:ext cx="1259681" cy="58477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en-US" sz="1600" dirty="0" smtClean="0"/>
              <a:t>Current </a:t>
            </a:r>
          </a:p>
          <a:p>
            <a:pPr algn="ctr"/>
            <a:r>
              <a:rPr lang="en-US" sz="1600" dirty="0" smtClean="0"/>
              <a:t>Ratio</a:t>
            </a:r>
            <a:endParaRPr lang="en-US" sz="1600" dirty="0"/>
          </a:p>
        </p:txBody>
      </p:sp>
    </p:spTree>
    <p:extLst>
      <p:ext uri="{BB962C8B-B14F-4D97-AF65-F5344CB8AC3E}">
        <p14:creationId xmlns:p14="http://schemas.microsoft.com/office/powerpoint/2010/main" val="501815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Ratio</a:t>
            </a:r>
            <a:endParaRPr lang="en-US" dirty="0"/>
          </a:p>
        </p:txBody>
      </p:sp>
      <p:graphicFrame>
        <p:nvGraphicFramePr>
          <p:cNvPr id="6" name="Chart 5"/>
          <p:cNvGraphicFramePr/>
          <p:nvPr>
            <p:extLst>
              <p:ext uri="{D42A27DB-BD31-4B8C-83A1-F6EECF244321}">
                <p14:modId xmlns:p14="http://schemas.microsoft.com/office/powerpoint/2010/main" val="286680626"/>
              </p:ext>
            </p:extLst>
          </p:nvPr>
        </p:nvGraphicFramePr>
        <p:xfrm>
          <a:off x="4673600" y="2118573"/>
          <a:ext cx="6187440" cy="3923453"/>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1097280" y="1660566"/>
            <a:ext cx="4062266" cy="369332"/>
          </a:xfrm>
          <a:prstGeom prst="rect">
            <a:avLst/>
          </a:prstGeom>
        </p:spPr>
        <p:txBody>
          <a:bodyPr wrap="none">
            <a:spAutoFit/>
          </a:bodyPr>
          <a:lstStyle/>
          <a:p>
            <a:r>
              <a:rPr lang="en-US" i="1" dirty="0" smtClean="0">
                <a:solidFill>
                  <a:srgbClr val="000000"/>
                </a:solidFill>
                <a:latin typeface="Calibri" panose="020F0502020204030204" pitchFamily="34" charset="0"/>
              </a:rPr>
              <a:t>Does the College have sufficient liquidity?</a:t>
            </a:r>
            <a:endParaRPr lang="en-US" i="1" dirty="0"/>
          </a:p>
        </p:txBody>
      </p:sp>
      <p:sp>
        <p:nvSpPr>
          <p:cNvPr id="8" name="TextBox 7"/>
          <p:cNvSpPr txBox="1"/>
          <p:nvPr/>
        </p:nvSpPr>
        <p:spPr>
          <a:xfrm>
            <a:off x="440451" y="2475872"/>
            <a:ext cx="3063240" cy="2031325"/>
          </a:xfrm>
          <a:prstGeom prst="rect">
            <a:avLst/>
          </a:prstGeom>
          <a:noFill/>
        </p:spPr>
        <p:txBody>
          <a:bodyPr wrap="square" rtlCol="0">
            <a:spAutoFit/>
          </a:bodyPr>
          <a:lstStyle/>
          <a:p>
            <a:r>
              <a:rPr lang="en-US" dirty="0" smtClean="0"/>
              <a:t>The Current Ratio is a liquidity measure that “provides a snapshot of financial strength and flexibility by indicating how much the institution has in Current Assets to pay its Current Liabilities.” </a:t>
            </a:r>
            <a:endParaRPr lang="en-US" dirty="0"/>
          </a:p>
        </p:txBody>
      </p:sp>
      <p:sp>
        <p:nvSpPr>
          <p:cNvPr id="9" name="TextBox 8"/>
          <p:cNvSpPr txBox="1"/>
          <p:nvPr/>
        </p:nvSpPr>
        <p:spPr>
          <a:xfrm>
            <a:off x="167442" y="5537200"/>
            <a:ext cx="3609258" cy="646331"/>
          </a:xfrm>
          <a:prstGeom prst="rect">
            <a:avLst/>
          </a:prstGeom>
          <a:noFill/>
        </p:spPr>
        <p:txBody>
          <a:bodyPr wrap="none" rtlCol="0">
            <a:spAutoFit/>
          </a:bodyPr>
          <a:lstStyle/>
          <a:p>
            <a:pPr algn="ctr"/>
            <a:r>
              <a:rPr lang="en-US" u="sng" dirty="0" smtClean="0"/>
              <a:t>Current Assets + Deferred Outflows</a:t>
            </a:r>
            <a:r>
              <a:rPr lang="en-US" dirty="0" smtClean="0"/>
              <a:t/>
            </a:r>
            <a:br>
              <a:rPr lang="en-US" dirty="0" smtClean="0"/>
            </a:br>
            <a:r>
              <a:rPr lang="en-US" dirty="0" smtClean="0"/>
              <a:t>Current Liabilities + Deferred Inflows</a:t>
            </a:r>
            <a:endParaRPr lang="en-US" dirty="0"/>
          </a:p>
        </p:txBody>
      </p:sp>
    </p:spTree>
    <p:extLst>
      <p:ext uri="{BB962C8B-B14F-4D97-AF65-F5344CB8AC3E}">
        <p14:creationId xmlns:p14="http://schemas.microsoft.com/office/powerpoint/2010/main" val="3731552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a:t>
            </a:r>
            <a:r>
              <a:rPr lang="en-US" baseline="0" dirty="0" smtClean="0"/>
              <a:t> Reserve Ratio</a:t>
            </a:r>
            <a:endParaRPr lang="en-US" dirty="0"/>
          </a:p>
        </p:txBody>
      </p:sp>
      <p:graphicFrame>
        <p:nvGraphicFramePr>
          <p:cNvPr id="6" name="Chart 5"/>
          <p:cNvGraphicFramePr/>
          <p:nvPr>
            <p:extLst>
              <p:ext uri="{D42A27DB-BD31-4B8C-83A1-F6EECF244321}">
                <p14:modId xmlns:p14="http://schemas.microsoft.com/office/powerpoint/2010/main" val="2379021068"/>
              </p:ext>
            </p:extLst>
          </p:nvPr>
        </p:nvGraphicFramePr>
        <p:xfrm>
          <a:off x="4673600" y="2118573"/>
          <a:ext cx="6187440" cy="3923453"/>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1097280" y="1660566"/>
            <a:ext cx="6038191" cy="369332"/>
          </a:xfrm>
          <a:prstGeom prst="rect">
            <a:avLst/>
          </a:prstGeom>
        </p:spPr>
        <p:txBody>
          <a:bodyPr wrap="none">
            <a:spAutoFit/>
          </a:bodyPr>
          <a:lstStyle/>
          <a:p>
            <a:r>
              <a:rPr lang="en-US" i="1" dirty="0">
                <a:solidFill>
                  <a:srgbClr val="000000"/>
                </a:solidFill>
                <a:latin typeface="Calibri" panose="020F0502020204030204" pitchFamily="34" charset="0"/>
              </a:rPr>
              <a:t>Are the resources flexible enough to meet mission of </a:t>
            </a:r>
            <a:r>
              <a:rPr lang="en-US" i="1" dirty="0" smtClean="0">
                <a:solidFill>
                  <a:srgbClr val="000000"/>
                </a:solidFill>
                <a:latin typeface="Calibri" panose="020F0502020204030204" pitchFamily="34" charset="0"/>
              </a:rPr>
              <a:t>College?</a:t>
            </a:r>
            <a:r>
              <a:rPr lang="en-US" i="1" dirty="0" smtClean="0"/>
              <a:t> </a:t>
            </a:r>
            <a:endParaRPr lang="en-US" i="1" dirty="0"/>
          </a:p>
        </p:txBody>
      </p:sp>
      <p:sp>
        <p:nvSpPr>
          <p:cNvPr id="8" name="TextBox 7"/>
          <p:cNvSpPr txBox="1"/>
          <p:nvPr/>
        </p:nvSpPr>
        <p:spPr>
          <a:xfrm>
            <a:off x="619760" y="2118572"/>
            <a:ext cx="3063240" cy="2862322"/>
          </a:xfrm>
          <a:prstGeom prst="rect">
            <a:avLst/>
          </a:prstGeom>
          <a:noFill/>
        </p:spPr>
        <p:txBody>
          <a:bodyPr wrap="square" rtlCol="0">
            <a:spAutoFit/>
          </a:bodyPr>
          <a:lstStyle/>
          <a:p>
            <a:r>
              <a:rPr lang="en-US" dirty="0" smtClean="0"/>
              <a:t>The Primary Reserve Ratio is a liquidity measure that “provides a snapshot of financial strength and flexibility by indicating how long the institution could function using its expendable reserves without relying on additional net assets generated by operations.” </a:t>
            </a:r>
            <a:endParaRPr lang="en-US" dirty="0"/>
          </a:p>
        </p:txBody>
      </p:sp>
      <p:sp>
        <p:nvSpPr>
          <p:cNvPr id="9" name="TextBox 8"/>
          <p:cNvSpPr txBox="1"/>
          <p:nvPr/>
        </p:nvSpPr>
        <p:spPr>
          <a:xfrm>
            <a:off x="838200" y="5537200"/>
            <a:ext cx="2267737" cy="646331"/>
          </a:xfrm>
          <a:prstGeom prst="rect">
            <a:avLst/>
          </a:prstGeom>
          <a:noFill/>
        </p:spPr>
        <p:txBody>
          <a:bodyPr wrap="none" rtlCol="0">
            <a:spAutoFit/>
          </a:bodyPr>
          <a:lstStyle/>
          <a:p>
            <a:pPr algn="ctr"/>
            <a:r>
              <a:rPr lang="en-US" u="sng" dirty="0" smtClean="0"/>
              <a:t>Expendable net assets</a:t>
            </a:r>
            <a:r>
              <a:rPr lang="en-US" dirty="0" smtClean="0"/>
              <a:t/>
            </a:r>
            <a:br>
              <a:rPr lang="en-US" dirty="0" smtClean="0"/>
            </a:br>
            <a:r>
              <a:rPr lang="en-US" dirty="0" smtClean="0"/>
              <a:t>Total Expenses</a:t>
            </a:r>
            <a:endParaRPr lang="en-US" dirty="0"/>
          </a:p>
        </p:txBody>
      </p:sp>
    </p:spTree>
    <p:extLst>
      <p:ext uri="{BB962C8B-B14F-4D97-AF65-F5344CB8AC3E}">
        <p14:creationId xmlns:p14="http://schemas.microsoft.com/office/powerpoint/2010/main" val="1243859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Viability</a:t>
            </a:r>
            <a:r>
              <a:rPr lang="en-US" baseline="0" dirty="0" smtClean="0"/>
              <a:t> Ratio</a:t>
            </a:r>
            <a:endParaRPr lang="en-US" dirty="0"/>
          </a:p>
        </p:txBody>
      </p:sp>
      <p:graphicFrame>
        <p:nvGraphicFramePr>
          <p:cNvPr id="6" name="Chart 5"/>
          <p:cNvGraphicFramePr/>
          <p:nvPr>
            <p:extLst>
              <p:ext uri="{D42A27DB-BD31-4B8C-83A1-F6EECF244321}">
                <p14:modId xmlns:p14="http://schemas.microsoft.com/office/powerpoint/2010/main" val="1934874632"/>
              </p:ext>
            </p:extLst>
          </p:nvPr>
        </p:nvGraphicFramePr>
        <p:xfrm>
          <a:off x="812798" y="2322094"/>
          <a:ext cx="6731002" cy="389823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8045019" y="2206779"/>
            <a:ext cx="3616960" cy="2862322"/>
          </a:xfrm>
          <a:prstGeom prst="rect">
            <a:avLst/>
          </a:prstGeom>
          <a:noFill/>
        </p:spPr>
        <p:txBody>
          <a:bodyPr wrap="square" rtlCol="0">
            <a:spAutoFit/>
          </a:bodyPr>
          <a:lstStyle/>
          <a:p>
            <a:r>
              <a:rPr lang="en-US" dirty="0" smtClean="0"/>
              <a:t>Viability Ratio measures the “availability of expendable net assets to cover debt should the institution need to settle it obligations as of the balance sheet date. … a ratio of 1:1 or greater indicates that institutions have sufficient expendable assets to satisfy obligations.”</a:t>
            </a:r>
          </a:p>
          <a:p>
            <a:r>
              <a:rPr lang="en-US" dirty="0" smtClean="0"/>
              <a:t> </a:t>
            </a:r>
            <a:endParaRPr lang="en-US" dirty="0"/>
          </a:p>
        </p:txBody>
      </p:sp>
      <p:sp>
        <p:nvSpPr>
          <p:cNvPr id="9" name="Rectangle 8"/>
          <p:cNvSpPr/>
          <p:nvPr/>
        </p:nvSpPr>
        <p:spPr>
          <a:xfrm>
            <a:off x="812799" y="1610360"/>
            <a:ext cx="8078538" cy="461665"/>
          </a:xfrm>
          <a:prstGeom prst="rect">
            <a:avLst/>
          </a:prstGeom>
        </p:spPr>
        <p:txBody>
          <a:bodyPr wrap="square">
            <a:spAutoFit/>
          </a:bodyPr>
          <a:lstStyle/>
          <a:p>
            <a:pPr eaLnBrk="0" fontAlgn="base" hangingPunct="0"/>
            <a:r>
              <a:rPr lang="en-US" i="1" dirty="0" smtClean="0">
                <a:solidFill>
                  <a:srgbClr val="333333"/>
                </a:solidFill>
              </a:rPr>
              <a:t>Are </a:t>
            </a:r>
            <a:r>
              <a:rPr lang="en-US" i="1" dirty="0">
                <a:solidFill>
                  <a:srgbClr val="333333"/>
                </a:solidFill>
              </a:rPr>
              <a:t>debt resources managed strategically to advance the College’s mission</a:t>
            </a:r>
            <a:r>
              <a:rPr lang="en-US" sz="2400" i="1" dirty="0">
                <a:solidFill>
                  <a:srgbClr val="333333"/>
                </a:solidFill>
              </a:rPr>
              <a:t>?</a:t>
            </a:r>
            <a:endParaRPr lang="en-US" sz="2400" i="1" dirty="0"/>
          </a:p>
        </p:txBody>
      </p:sp>
      <p:sp>
        <p:nvSpPr>
          <p:cNvPr id="8" name="TextBox 7"/>
          <p:cNvSpPr txBox="1"/>
          <p:nvPr/>
        </p:nvSpPr>
        <p:spPr>
          <a:xfrm>
            <a:off x="8527473" y="5279505"/>
            <a:ext cx="2267737" cy="646331"/>
          </a:xfrm>
          <a:prstGeom prst="rect">
            <a:avLst/>
          </a:prstGeom>
          <a:noFill/>
        </p:spPr>
        <p:txBody>
          <a:bodyPr wrap="none" rtlCol="0">
            <a:spAutoFit/>
          </a:bodyPr>
          <a:lstStyle/>
          <a:p>
            <a:pPr algn="ctr"/>
            <a:r>
              <a:rPr lang="en-US" u="sng" dirty="0" smtClean="0"/>
              <a:t>Expendable net assets</a:t>
            </a:r>
            <a:r>
              <a:rPr lang="en-US" dirty="0" smtClean="0"/>
              <a:t/>
            </a:r>
            <a:br>
              <a:rPr lang="en-US" dirty="0" smtClean="0"/>
            </a:br>
            <a:r>
              <a:rPr lang="en-US" dirty="0" smtClean="0"/>
              <a:t>Debt</a:t>
            </a:r>
            <a:endParaRPr lang="en-US" dirty="0"/>
          </a:p>
        </p:txBody>
      </p:sp>
    </p:spTree>
    <p:extLst>
      <p:ext uri="{BB962C8B-B14F-4D97-AF65-F5344CB8AC3E}">
        <p14:creationId xmlns:p14="http://schemas.microsoft.com/office/powerpoint/2010/main" val="3039632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679" y="239523"/>
            <a:ext cx="10515600" cy="1325563"/>
          </a:xfrm>
        </p:spPr>
        <p:txBody>
          <a:bodyPr/>
          <a:lstStyle/>
          <a:p>
            <a:r>
              <a:rPr lang="en-US" dirty="0" smtClean="0"/>
              <a:t>Return on Net Assets</a:t>
            </a:r>
            <a:endParaRPr lang="en-US" dirty="0"/>
          </a:p>
        </p:txBody>
      </p:sp>
      <p:graphicFrame>
        <p:nvGraphicFramePr>
          <p:cNvPr id="6" name="Chart 5"/>
          <p:cNvGraphicFramePr/>
          <p:nvPr>
            <p:extLst>
              <p:ext uri="{D42A27DB-BD31-4B8C-83A1-F6EECF244321}">
                <p14:modId xmlns:p14="http://schemas.microsoft.com/office/powerpoint/2010/main" val="2663691455"/>
              </p:ext>
            </p:extLst>
          </p:nvPr>
        </p:nvGraphicFramePr>
        <p:xfrm>
          <a:off x="4729480" y="2069569"/>
          <a:ext cx="6624320" cy="430953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766679" y="2637857"/>
            <a:ext cx="3205480" cy="1200329"/>
          </a:xfrm>
          <a:prstGeom prst="rect">
            <a:avLst/>
          </a:prstGeom>
          <a:noFill/>
        </p:spPr>
        <p:txBody>
          <a:bodyPr wrap="square" rtlCol="0">
            <a:spAutoFit/>
          </a:bodyPr>
          <a:lstStyle/>
          <a:p>
            <a:r>
              <a:rPr lang="en-US" dirty="0" smtClean="0"/>
              <a:t>This ratio determines whether the institution is financially better off than in previous year by measuring economic return. </a:t>
            </a:r>
            <a:endParaRPr lang="en-US" dirty="0"/>
          </a:p>
        </p:txBody>
      </p:sp>
      <p:sp>
        <p:nvSpPr>
          <p:cNvPr id="8" name="TextBox 7"/>
          <p:cNvSpPr txBox="1"/>
          <p:nvPr/>
        </p:nvSpPr>
        <p:spPr>
          <a:xfrm>
            <a:off x="1046480" y="4765040"/>
            <a:ext cx="2418080" cy="646331"/>
          </a:xfrm>
          <a:prstGeom prst="rect">
            <a:avLst/>
          </a:prstGeom>
          <a:noFill/>
        </p:spPr>
        <p:txBody>
          <a:bodyPr wrap="square" rtlCol="0">
            <a:spAutoFit/>
          </a:bodyPr>
          <a:lstStyle/>
          <a:p>
            <a:pPr algn="ctr"/>
            <a:r>
              <a:rPr lang="en-US" u="sng" dirty="0" smtClean="0"/>
              <a:t>Change in net assets</a:t>
            </a:r>
            <a:br>
              <a:rPr lang="en-US" u="sng" dirty="0" smtClean="0"/>
            </a:br>
            <a:r>
              <a:rPr lang="en-US" dirty="0" smtClean="0"/>
              <a:t>Total net assets</a:t>
            </a:r>
            <a:endParaRPr lang="en-US" dirty="0"/>
          </a:p>
        </p:txBody>
      </p:sp>
      <p:sp>
        <p:nvSpPr>
          <p:cNvPr id="9" name="Rectangle 8"/>
          <p:cNvSpPr/>
          <p:nvPr/>
        </p:nvSpPr>
        <p:spPr>
          <a:xfrm>
            <a:off x="766679" y="1700237"/>
            <a:ext cx="7102642" cy="369332"/>
          </a:xfrm>
          <a:prstGeom prst="rect">
            <a:avLst/>
          </a:prstGeom>
        </p:spPr>
        <p:txBody>
          <a:bodyPr wrap="square">
            <a:spAutoFit/>
          </a:bodyPr>
          <a:lstStyle/>
          <a:p>
            <a:pPr lvl="0"/>
            <a:r>
              <a:rPr lang="en-US" i="1" dirty="0"/>
              <a:t>Does asset performance and management support the strategic direction?</a:t>
            </a:r>
          </a:p>
        </p:txBody>
      </p:sp>
    </p:spTree>
    <p:extLst>
      <p:ext uri="{BB962C8B-B14F-4D97-AF65-F5344CB8AC3E}">
        <p14:creationId xmlns:p14="http://schemas.microsoft.com/office/powerpoint/2010/main" val="31139083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4076" y="286603"/>
            <a:ext cx="10058400" cy="1450757"/>
          </a:xfrm>
        </p:spPr>
        <p:txBody>
          <a:bodyPr/>
          <a:lstStyle/>
          <a:p>
            <a:r>
              <a:rPr lang="en-US" dirty="0" smtClean="0"/>
              <a:t>Net Operating</a:t>
            </a:r>
            <a:r>
              <a:rPr lang="en-US" baseline="0" dirty="0" smtClean="0"/>
              <a:t> Ratio</a:t>
            </a:r>
            <a:endParaRPr lang="en-US" dirty="0"/>
          </a:p>
        </p:txBody>
      </p:sp>
      <p:graphicFrame>
        <p:nvGraphicFramePr>
          <p:cNvPr id="6" name="Chart 5"/>
          <p:cNvGraphicFramePr/>
          <p:nvPr>
            <p:extLst>
              <p:ext uri="{D42A27DB-BD31-4B8C-83A1-F6EECF244321}">
                <p14:modId xmlns:p14="http://schemas.microsoft.com/office/powerpoint/2010/main" val="1976521104"/>
              </p:ext>
            </p:extLst>
          </p:nvPr>
        </p:nvGraphicFramePr>
        <p:xfrm>
          <a:off x="994076" y="2106692"/>
          <a:ext cx="6986069" cy="438820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8493760" y="1828800"/>
            <a:ext cx="3027680" cy="3139321"/>
          </a:xfrm>
          <a:prstGeom prst="rect">
            <a:avLst/>
          </a:prstGeom>
          <a:noFill/>
        </p:spPr>
        <p:txBody>
          <a:bodyPr wrap="square" rtlCol="0">
            <a:spAutoFit/>
          </a:bodyPr>
          <a:lstStyle/>
          <a:p>
            <a:r>
              <a:rPr lang="en-US" dirty="0" smtClean="0"/>
              <a:t>This measures the amount of increase or decrease in  unrestricted operating funds as a portion of total net assets. Essentially this is the margin (positive or negative) that is identified at the end of the fiscal year.  This amount affects the other three ratios as added to or subtracted from net assets. </a:t>
            </a:r>
            <a:endParaRPr lang="en-US" dirty="0"/>
          </a:p>
        </p:txBody>
      </p:sp>
      <p:sp>
        <p:nvSpPr>
          <p:cNvPr id="8" name="TextBox 7"/>
          <p:cNvSpPr txBox="1"/>
          <p:nvPr/>
        </p:nvSpPr>
        <p:spPr>
          <a:xfrm>
            <a:off x="8696960" y="5364480"/>
            <a:ext cx="2824480" cy="646331"/>
          </a:xfrm>
          <a:prstGeom prst="rect">
            <a:avLst/>
          </a:prstGeom>
          <a:noFill/>
        </p:spPr>
        <p:txBody>
          <a:bodyPr wrap="square" rtlCol="0">
            <a:spAutoFit/>
          </a:bodyPr>
          <a:lstStyle/>
          <a:p>
            <a:pPr algn="ctr"/>
            <a:r>
              <a:rPr lang="en-US" u="sng" dirty="0" smtClean="0"/>
              <a:t>Operating revenue (Loss)</a:t>
            </a:r>
            <a:br>
              <a:rPr lang="en-US" u="sng" dirty="0" smtClean="0"/>
            </a:br>
            <a:r>
              <a:rPr lang="en-US" dirty="0" smtClean="0"/>
              <a:t>Total unrestricted revenue</a:t>
            </a:r>
            <a:endParaRPr lang="en-US" dirty="0"/>
          </a:p>
        </p:txBody>
      </p:sp>
      <p:sp>
        <p:nvSpPr>
          <p:cNvPr id="9" name="Rectangle 8"/>
          <p:cNvSpPr/>
          <p:nvPr/>
        </p:nvSpPr>
        <p:spPr>
          <a:xfrm>
            <a:off x="994076" y="1737360"/>
            <a:ext cx="7499684" cy="369332"/>
          </a:xfrm>
          <a:prstGeom prst="rect">
            <a:avLst/>
          </a:prstGeom>
        </p:spPr>
        <p:txBody>
          <a:bodyPr wrap="square">
            <a:spAutoFit/>
          </a:bodyPr>
          <a:lstStyle/>
          <a:p>
            <a:r>
              <a:rPr lang="en-US" i="1" dirty="0"/>
              <a:t>Do operating results indicate the College is living with available resources?</a:t>
            </a:r>
          </a:p>
        </p:txBody>
      </p:sp>
    </p:spTree>
    <p:extLst>
      <p:ext uri="{BB962C8B-B14F-4D97-AF65-F5344CB8AC3E}">
        <p14:creationId xmlns:p14="http://schemas.microsoft.com/office/powerpoint/2010/main" val="4096695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0652" y="286603"/>
            <a:ext cx="10058400" cy="1450757"/>
          </a:xfrm>
        </p:spPr>
        <p:txBody>
          <a:bodyPr/>
          <a:lstStyle/>
          <a:p>
            <a:r>
              <a:rPr lang="en-US" dirty="0" smtClean="0"/>
              <a:t>Composite Financial Index</a:t>
            </a:r>
            <a:endParaRPr lang="en-US" dirty="0"/>
          </a:p>
        </p:txBody>
      </p:sp>
      <p:graphicFrame>
        <p:nvGraphicFramePr>
          <p:cNvPr id="4" name="Chart 3"/>
          <p:cNvGraphicFramePr/>
          <p:nvPr>
            <p:extLst>
              <p:ext uri="{D42A27DB-BD31-4B8C-83A1-F6EECF244321}">
                <p14:modId xmlns:p14="http://schemas.microsoft.com/office/powerpoint/2010/main" val="2668446599"/>
              </p:ext>
            </p:extLst>
          </p:nvPr>
        </p:nvGraphicFramePr>
        <p:xfrm>
          <a:off x="3946358" y="1832811"/>
          <a:ext cx="76962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10652" y="2598821"/>
            <a:ext cx="2935706" cy="1754326"/>
          </a:xfrm>
          <a:prstGeom prst="rect">
            <a:avLst/>
          </a:prstGeom>
          <a:noFill/>
        </p:spPr>
        <p:txBody>
          <a:bodyPr wrap="square" rtlCol="0">
            <a:spAutoFit/>
          </a:bodyPr>
          <a:lstStyle/>
          <a:p>
            <a:r>
              <a:rPr lang="en-US" dirty="0" smtClean="0"/>
              <a:t>This measures is  based upon the 4 core ratios. Then strength factor and weighting factors are applied to each of the core ratios and totaled into a single score. </a:t>
            </a:r>
            <a:endParaRPr lang="en-US" dirty="0"/>
          </a:p>
        </p:txBody>
      </p:sp>
    </p:spTree>
    <p:extLst>
      <p:ext uri="{BB962C8B-B14F-4D97-AF65-F5344CB8AC3E}">
        <p14:creationId xmlns:p14="http://schemas.microsoft.com/office/powerpoint/2010/main" val="3669801280"/>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1085</TotalTime>
  <Words>571</Words>
  <Application>Microsoft Office PowerPoint</Application>
  <PresentationFormat>Widescreen</PresentationFormat>
  <Paragraphs>115</Paragraphs>
  <Slides>13</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Calibri Light</vt:lpstr>
      <vt:lpstr>Gill Sans MT</vt:lpstr>
      <vt:lpstr>Retrospect</vt:lpstr>
      <vt:lpstr>Monitoring Report Finance</vt:lpstr>
      <vt:lpstr>Finances </vt:lpstr>
      <vt:lpstr>  Five Fundamental Questions </vt:lpstr>
      <vt:lpstr>Current Ratio</vt:lpstr>
      <vt:lpstr>Primary Reserve Ratio</vt:lpstr>
      <vt:lpstr>Viability Ratio</vt:lpstr>
      <vt:lpstr>Return on Net Assets</vt:lpstr>
      <vt:lpstr>Net Operating Ratio</vt:lpstr>
      <vt:lpstr>Composite Financial Index</vt:lpstr>
      <vt:lpstr> Net Tuition Dependency Ratio</vt:lpstr>
      <vt:lpstr>Maintenance of Facilities </vt:lpstr>
      <vt:lpstr>Ratio of Compensation to Total Education/ General Expenditures </vt:lpstr>
      <vt:lpstr>Operating Fund Balance/Operating Expenses</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Monitoring Report Finance</dc:title>
  <dc:creator>Greg Florian</dc:creator>
  <cp:lastModifiedBy>Madonna Brown</cp:lastModifiedBy>
  <cp:revision>47</cp:revision>
  <cp:lastPrinted>2019-12-13T19:17:02Z</cp:lastPrinted>
  <dcterms:created xsi:type="dcterms:W3CDTF">2017-11-06T16:17:57Z</dcterms:created>
  <dcterms:modified xsi:type="dcterms:W3CDTF">2019-12-18T17:01:31Z</dcterms:modified>
</cp:coreProperties>
</file>