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70" r:id="rId2"/>
    <p:sldId id="267" r:id="rId3"/>
    <p:sldId id="265" r:id="rId4"/>
    <p:sldId id="274" r:id="rId5"/>
    <p:sldId id="275" r:id="rId6"/>
    <p:sldId id="276" r:id="rId7"/>
    <p:sldId id="282" r:id="rId8"/>
    <p:sldId id="277" r:id="rId9"/>
    <p:sldId id="278" r:id="rId10"/>
    <p:sldId id="280" r:id="rId11"/>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58" d="100"/>
          <a:sy n="158" d="100"/>
        </p:scale>
        <p:origin x="264" y="138"/>
      </p:cViewPr>
      <p:guideLst>
        <p:guide orient="horz" pos="1620"/>
        <p:guide pos="286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Total Staffing History</a:t>
            </a:r>
          </a:p>
        </c:rich>
      </c:tx>
      <c:overlay val="0"/>
    </c:title>
    <c:autoTitleDeleted val="0"/>
    <c:plotArea>
      <c:layout/>
      <c:barChart>
        <c:barDir val="col"/>
        <c:grouping val="clustered"/>
        <c:varyColors val="0"/>
        <c:ser>
          <c:idx val="0"/>
          <c:order val="0"/>
          <c:tx>
            <c:v>F-T Total Staff</c:v>
          </c:tx>
          <c:invertIfNegative val="0"/>
          <c:cat>
            <c:strRef>
              <c:f>Staffing!$A$56:$A$64</c:f>
              <c:strCache>
                <c:ptCount val="9"/>
                <c:pt idx="0">
                  <c:v>Fall 2010</c:v>
                </c:pt>
                <c:pt idx="1">
                  <c:v>Fall 2011</c:v>
                </c:pt>
                <c:pt idx="2">
                  <c:v>Fall 2012</c:v>
                </c:pt>
                <c:pt idx="3">
                  <c:v>Fall 2013</c:v>
                </c:pt>
                <c:pt idx="4">
                  <c:v>Fall 2014</c:v>
                </c:pt>
                <c:pt idx="5">
                  <c:v>Fall 2015</c:v>
                </c:pt>
                <c:pt idx="6">
                  <c:v>Fall 2016</c:v>
                </c:pt>
                <c:pt idx="7">
                  <c:v>Fall 2017</c:v>
                </c:pt>
                <c:pt idx="8">
                  <c:v>Fall 2018</c:v>
                </c:pt>
              </c:strCache>
            </c:strRef>
          </c:cat>
          <c:val>
            <c:numRef>
              <c:f>Staffing!$B$56:$B$64</c:f>
              <c:numCache>
                <c:formatCode>General</c:formatCode>
                <c:ptCount val="9"/>
                <c:pt idx="0">
                  <c:v>195</c:v>
                </c:pt>
                <c:pt idx="1">
                  <c:v>195</c:v>
                </c:pt>
                <c:pt idx="2">
                  <c:v>185</c:v>
                </c:pt>
                <c:pt idx="3">
                  <c:v>186</c:v>
                </c:pt>
                <c:pt idx="4">
                  <c:v>179</c:v>
                </c:pt>
                <c:pt idx="5">
                  <c:v>182</c:v>
                </c:pt>
                <c:pt idx="6">
                  <c:v>171</c:v>
                </c:pt>
                <c:pt idx="7">
                  <c:v>145</c:v>
                </c:pt>
                <c:pt idx="8">
                  <c:v>159</c:v>
                </c:pt>
              </c:numCache>
            </c:numRef>
          </c:val>
          <c:extLst>
            <c:ext xmlns:c16="http://schemas.microsoft.com/office/drawing/2014/chart" uri="{C3380CC4-5D6E-409C-BE32-E72D297353CC}">
              <c16:uniqueId val="{00000000-11B8-4E23-B35A-5CE36B6E1481}"/>
            </c:ext>
          </c:extLst>
        </c:ser>
        <c:ser>
          <c:idx val="1"/>
          <c:order val="1"/>
          <c:tx>
            <c:v>P-T Total Staff</c:v>
          </c:tx>
          <c:invertIfNegative val="0"/>
          <c:cat>
            <c:strRef>
              <c:f>Staffing!$A$56:$A$64</c:f>
              <c:strCache>
                <c:ptCount val="9"/>
                <c:pt idx="0">
                  <c:v>Fall 2010</c:v>
                </c:pt>
                <c:pt idx="1">
                  <c:v>Fall 2011</c:v>
                </c:pt>
                <c:pt idx="2">
                  <c:v>Fall 2012</c:v>
                </c:pt>
                <c:pt idx="3">
                  <c:v>Fall 2013</c:v>
                </c:pt>
                <c:pt idx="4">
                  <c:v>Fall 2014</c:v>
                </c:pt>
                <c:pt idx="5">
                  <c:v>Fall 2015</c:v>
                </c:pt>
                <c:pt idx="6">
                  <c:v>Fall 2016</c:v>
                </c:pt>
                <c:pt idx="7">
                  <c:v>Fall 2017</c:v>
                </c:pt>
                <c:pt idx="8">
                  <c:v>Fall 2018</c:v>
                </c:pt>
              </c:strCache>
            </c:strRef>
          </c:cat>
          <c:val>
            <c:numRef>
              <c:f>Staffing!$C$56:$C$64</c:f>
              <c:numCache>
                <c:formatCode>General</c:formatCode>
                <c:ptCount val="9"/>
                <c:pt idx="0">
                  <c:v>184</c:v>
                </c:pt>
                <c:pt idx="1">
                  <c:v>162</c:v>
                </c:pt>
                <c:pt idx="2">
                  <c:v>136</c:v>
                </c:pt>
                <c:pt idx="3">
                  <c:v>173</c:v>
                </c:pt>
                <c:pt idx="4">
                  <c:v>198</c:v>
                </c:pt>
                <c:pt idx="5">
                  <c:v>136</c:v>
                </c:pt>
                <c:pt idx="6">
                  <c:v>145</c:v>
                </c:pt>
                <c:pt idx="7">
                  <c:v>136</c:v>
                </c:pt>
                <c:pt idx="8">
                  <c:v>124</c:v>
                </c:pt>
              </c:numCache>
            </c:numRef>
          </c:val>
          <c:extLst>
            <c:ext xmlns:c16="http://schemas.microsoft.com/office/drawing/2014/chart" uri="{C3380CC4-5D6E-409C-BE32-E72D297353CC}">
              <c16:uniqueId val="{00000001-11B8-4E23-B35A-5CE36B6E1481}"/>
            </c:ext>
          </c:extLst>
        </c:ser>
        <c:ser>
          <c:idx val="2"/>
          <c:order val="2"/>
          <c:tx>
            <c:v>FTE Total Staffing</c:v>
          </c:tx>
          <c:invertIfNegative val="0"/>
          <c:cat>
            <c:strRef>
              <c:f>Staffing!$A$56:$A$64</c:f>
              <c:strCache>
                <c:ptCount val="9"/>
                <c:pt idx="0">
                  <c:v>Fall 2010</c:v>
                </c:pt>
                <c:pt idx="1">
                  <c:v>Fall 2011</c:v>
                </c:pt>
                <c:pt idx="2">
                  <c:v>Fall 2012</c:v>
                </c:pt>
                <c:pt idx="3">
                  <c:v>Fall 2013</c:v>
                </c:pt>
                <c:pt idx="4">
                  <c:v>Fall 2014</c:v>
                </c:pt>
                <c:pt idx="5">
                  <c:v>Fall 2015</c:v>
                </c:pt>
                <c:pt idx="6">
                  <c:v>Fall 2016</c:v>
                </c:pt>
                <c:pt idx="7">
                  <c:v>Fall 2017</c:v>
                </c:pt>
                <c:pt idx="8">
                  <c:v>Fall 2018</c:v>
                </c:pt>
              </c:strCache>
            </c:strRef>
          </c:cat>
          <c:val>
            <c:numRef>
              <c:f>Staffing!$D$56:$D$64</c:f>
              <c:numCache>
                <c:formatCode>General</c:formatCode>
                <c:ptCount val="9"/>
                <c:pt idx="0">
                  <c:v>270</c:v>
                </c:pt>
                <c:pt idx="1">
                  <c:v>260</c:v>
                </c:pt>
                <c:pt idx="2">
                  <c:v>288</c:v>
                </c:pt>
                <c:pt idx="3">
                  <c:v>307</c:v>
                </c:pt>
                <c:pt idx="4">
                  <c:v>289</c:v>
                </c:pt>
                <c:pt idx="5">
                  <c:v>256</c:v>
                </c:pt>
                <c:pt idx="6">
                  <c:v>254</c:v>
                </c:pt>
                <c:pt idx="7">
                  <c:v>214</c:v>
                </c:pt>
                <c:pt idx="8">
                  <c:v>221</c:v>
                </c:pt>
              </c:numCache>
            </c:numRef>
          </c:val>
          <c:extLst>
            <c:ext xmlns:c16="http://schemas.microsoft.com/office/drawing/2014/chart" uri="{C3380CC4-5D6E-409C-BE32-E72D297353CC}">
              <c16:uniqueId val="{00000002-11B8-4E23-B35A-5CE36B6E1481}"/>
            </c:ext>
          </c:extLst>
        </c:ser>
        <c:dLbls>
          <c:showLegendKey val="0"/>
          <c:showVal val="0"/>
          <c:showCatName val="0"/>
          <c:showSerName val="0"/>
          <c:showPercent val="0"/>
          <c:showBubbleSize val="0"/>
        </c:dLbls>
        <c:gapWidth val="150"/>
        <c:axId val="110269952"/>
        <c:axId val="110271488"/>
      </c:barChart>
      <c:catAx>
        <c:axId val="110269952"/>
        <c:scaling>
          <c:orientation val="minMax"/>
        </c:scaling>
        <c:delete val="0"/>
        <c:axPos val="b"/>
        <c:numFmt formatCode="General" sourceLinked="0"/>
        <c:majorTickMark val="out"/>
        <c:minorTickMark val="none"/>
        <c:tickLblPos val="nextTo"/>
        <c:crossAx val="110271488"/>
        <c:crosses val="autoZero"/>
        <c:auto val="1"/>
        <c:lblAlgn val="ctr"/>
        <c:lblOffset val="100"/>
        <c:noMultiLvlLbl val="0"/>
      </c:catAx>
      <c:valAx>
        <c:axId val="110271488"/>
        <c:scaling>
          <c:orientation val="minMax"/>
        </c:scaling>
        <c:delete val="0"/>
        <c:axPos val="l"/>
        <c:majorGridlines/>
        <c:numFmt formatCode="General" sourceLinked="1"/>
        <c:majorTickMark val="out"/>
        <c:minorTickMark val="none"/>
        <c:tickLblPos val="nextTo"/>
        <c:crossAx val="110269952"/>
        <c:crosses val="autoZero"/>
        <c:crossBetween val="between"/>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dirty="0"/>
              <a:t>Comparison F-T and P-T Faculty</a:t>
            </a:r>
          </a:p>
        </c:rich>
      </c:tx>
      <c:overlay val="0"/>
    </c:title>
    <c:autoTitleDeleted val="0"/>
    <c:plotArea>
      <c:layout/>
      <c:barChart>
        <c:barDir val="col"/>
        <c:grouping val="clustered"/>
        <c:varyColors val="0"/>
        <c:ser>
          <c:idx val="0"/>
          <c:order val="0"/>
          <c:tx>
            <c:v>F-T Faculty</c:v>
          </c:tx>
          <c:invertIfNegative val="0"/>
          <c:cat>
            <c:strRef>
              <c:f>'Faculty Ratios'!$A$5:$A$13</c:f>
              <c:strCache>
                <c:ptCount val="9"/>
                <c:pt idx="0">
                  <c:v>Fall 2010</c:v>
                </c:pt>
                <c:pt idx="1">
                  <c:v>Fall 2011</c:v>
                </c:pt>
                <c:pt idx="2">
                  <c:v>Fall 2012</c:v>
                </c:pt>
                <c:pt idx="3">
                  <c:v>Fall 2013</c:v>
                </c:pt>
                <c:pt idx="4">
                  <c:v>Fall 2014</c:v>
                </c:pt>
                <c:pt idx="5">
                  <c:v>Fall 2015</c:v>
                </c:pt>
                <c:pt idx="6">
                  <c:v>Fall 2016</c:v>
                </c:pt>
                <c:pt idx="7">
                  <c:v>Fall 2017</c:v>
                </c:pt>
                <c:pt idx="8">
                  <c:v>Fall 2018</c:v>
                </c:pt>
              </c:strCache>
            </c:strRef>
          </c:cat>
          <c:val>
            <c:numRef>
              <c:f>'Faculty Ratios'!$B$5:$B$13</c:f>
              <c:numCache>
                <c:formatCode>General</c:formatCode>
                <c:ptCount val="9"/>
                <c:pt idx="0">
                  <c:v>73</c:v>
                </c:pt>
                <c:pt idx="1">
                  <c:v>70</c:v>
                </c:pt>
                <c:pt idx="2">
                  <c:v>69</c:v>
                </c:pt>
                <c:pt idx="3">
                  <c:v>67</c:v>
                </c:pt>
                <c:pt idx="4">
                  <c:v>66</c:v>
                </c:pt>
                <c:pt idx="5">
                  <c:v>67</c:v>
                </c:pt>
                <c:pt idx="6">
                  <c:v>65</c:v>
                </c:pt>
                <c:pt idx="7">
                  <c:v>61</c:v>
                </c:pt>
                <c:pt idx="8">
                  <c:v>59</c:v>
                </c:pt>
              </c:numCache>
            </c:numRef>
          </c:val>
          <c:extLst>
            <c:ext xmlns:c16="http://schemas.microsoft.com/office/drawing/2014/chart" uri="{C3380CC4-5D6E-409C-BE32-E72D297353CC}">
              <c16:uniqueId val="{00000000-4E01-427C-8660-6C5674DD5FA8}"/>
            </c:ext>
          </c:extLst>
        </c:ser>
        <c:ser>
          <c:idx val="1"/>
          <c:order val="1"/>
          <c:tx>
            <c:v>P-T Faculty</c:v>
          </c:tx>
          <c:invertIfNegative val="0"/>
          <c:cat>
            <c:strRef>
              <c:f>'Faculty Ratios'!$A$5:$A$13</c:f>
              <c:strCache>
                <c:ptCount val="9"/>
                <c:pt idx="0">
                  <c:v>Fall 2010</c:v>
                </c:pt>
                <c:pt idx="1">
                  <c:v>Fall 2011</c:v>
                </c:pt>
                <c:pt idx="2">
                  <c:v>Fall 2012</c:v>
                </c:pt>
                <c:pt idx="3">
                  <c:v>Fall 2013</c:v>
                </c:pt>
                <c:pt idx="4">
                  <c:v>Fall 2014</c:v>
                </c:pt>
                <c:pt idx="5">
                  <c:v>Fall 2015</c:v>
                </c:pt>
                <c:pt idx="6">
                  <c:v>Fall 2016</c:v>
                </c:pt>
                <c:pt idx="7">
                  <c:v>Fall 2017</c:v>
                </c:pt>
                <c:pt idx="8">
                  <c:v>Fall 2018</c:v>
                </c:pt>
              </c:strCache>
            </c:strRef>
          </c:cat>
          <c:val>
            <c:numRef>
              <c:f>'Faculty Ratios'!$C$5:$C$13</c:f>
              <c:numCache>
                <c:formatCode>General</c:formatCode>
                <c:ptCount val="9"/>
                <c:pt idx="0">
                  <c:v>156</c:v>
                </c:pt>
                <c:pt idx="1">
                  <c:v>141</c:v>
                </c:pt>
                <c:pt idx="2">
                  <c:v>110</c:v>
                </c:pt>
                <c:pt idx="3">
                  <c:v>132</c:v>
                </c:pt>
                <c:pt idx="4">
                  <c:v>130</c:v>
                </c:pt>
                <c:pt idx="5">
                  <c:v>92</c:v>
                </c:pt>
                <c:pt idx="6">
                  <c:v>99</c:v>
                </c:pt>
                <c:pt idx="7">
                  <c:v>96</c:v>
                </c:pt>
                <c:pt idx="8">
                  <c:v>86</c:v>
                </c:pt>
              </c:numCache>
            </c:numRef>
          </c:val>
          <c:extLst>
            <c:ext xmlns:c16="http://schemas.microsoft.com/office/drawing/2014/chart" uri="{C3380CC4-5D6E-409C-BE32-E72D297353CC}">
              <c16:uniqueId val="{00000001-4E01-427C-8660-6C5674DD5FA8}"/>
            </c:ext>
          </c:extLst>
        </c:ser>
        <c:dLbls>
          <c:showLegendKey val="0"/>
          <c:showVal val="0"/>
          <c:showCatName val="0"/>
          <c:showSerName val="0"/>
          <c:showPercent val="0"/>
          <c:showBubbleSize val="0"/>
        </c:dLbls>
        <c:gapWidth val="150"/>
        <c:axId val="128515456"/>
        <c:axId val="152896640"/>
      </c:barChart>
      <c:catAx>
        <c:axId val="128515456"/>
        <c:scaling>
          <c:orientation val="minMax"/>
        </c:scaling>
        <c:delete val="0"/>
        <c:axPos val="b"/>
        <c:numFmt formatCode="General" sourceLinked="0"/>
        <c:majorTickMark val="out"/>
        <c:minorTickMark val="none"/>
        <c:tickLblPos val="nextTo"/>
        <c:crossAx val="152896640"/>
        <c:crosses val="autoZero"/>
        <c:auto val="1"/>
        <c:lblAlgn val="ctr"/>
        <c:lblOffset val="100"/>
        <c:noMultiLvlLbl val="0"/>
      </c:catAx>
      <c:valAx>
        <c:axId val="152896640"/>
        <c:scaling>
          <c:orientation val="minMax"/>
        </c:scaling>
        <c:delete val="0"/>
        <c:axPos val="l"/>
        <c:majorGridlines/>
        <c:numFmt formatCode="General" sourceLinked="1"/>
        <c:majorTickMark val="out"/>
        <c:minorTickMark val="none"/>
        <c:tickLblPos val="nextTo"/>
        <c:crossAx val="128515456"/>
        <c:crosses val="autoZero"/>
        <c:crossBetween val="between"/>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smtClean="0"/>
              <a:t>History of Benefit Costs</a:t>
            </a:r>
          </a:p>
          <a:p>
            <a:pPr>
              <a:defRPr/>
            </a:pPr>
            <a:endParaRPr lang="en-US" dirty="0"/>
          </a:p>
        </c:rich>
      </c:tx>
      <c:layout>
        <c:manualLayout>
          <c:xMode val="edge"/>
          <c:yMode val="edge"/>
          <c:x val="0.22945108909944678"/>
          <c:y val="2.5003609444932996E-2"/>
        </c:manualLayout>
      </c:layout>
      <c:overlay val="0"/>
    </c:title>
    <c:autoTitleDeleted val="0"/>
    <c:plotArea>
      <c:layout/>
      <c:barChart>
        <c:barDir val="col"/>
        <c:grouping val="clustered"/>
        <c:varyColors val="0"/>
        <c:ser>
          <c:idx val="0"/>
          <c:order val="0"/>
          <c:tx>
            <c:v>Health Insurance</c:v>
          </c:tx>
          <c:invertIfNegative val="0"/>
          <c:cat>
            <c:strRef>
              <c:f>'Benefit Costs'!$A$6:$A$14</c:f>
              <c:strCache>
                <c:ptCount val="9"/>
                <c:pt idx="0">
                  <c:v>FY 2011</c:v>
                </c:pt>
                <c:pt idx="1">
                  <c:v>FY 2012</c:v>
                </c:pt>
                <c:pt idx="2">
                  <c:v>FY 2013</c:v>
                </c:pt>
                <c:pt idx="3">
                  <c:v>FY 2014</c:v>
                </c:pt>
                <c:pt idx="4">
                  <c:v>FY 2015</c:v>
                </c:pt>
                <c:pt idx="5">
                  <c:v>FY 2016</c:v>
                </c:pt>
                <c:pt idx="6">
                  <c:v>FY 2017</c:v>
                </c:pt>
                <c:pt idx="7">
                  <c:v>FY 2018</c:v>
                </c:pt>
                <c:pt idx="8">
                  <c:v>FY 2019</c:v>
                </c:pt>
              </c:strCache>
            </c:strRef>
          </c:cat>
          <c:val>
            <c:numRef>
              <c:f>'Benefit Costs'!$B$6:$B$14</c:f>
              <c:numCache>
                <c:formatCode>_(* #,##0_);_(* \(#,##0\);_(* "-"??_);_(@_)</c:formatCode>
                <c:ptCount val="9"/>
                <c:pt idx="0">
                  <c:v>2154874</c:v>
                </c:pt>
                <c:pt idx="1">
                  <c:v>2252982</c:v>
                </c:pt>
                <c:pt idx="2">
                  <c:v>2433367</c:v>
                </c:pt>
                <c:pt idx="3">
                  <c:v>2348064</c:v>
                </c:pt>
                <c:pt idx="4">
                  <c:v>2467198</c:v>
                </c:pt>
                <c:pt idx="5">
                  <c:v>2310390</c:v>
                </c:pt>
                <c:pt idx="6">
                  <c:v>2346383</c:v>
                </c:pt>
                <c:pt idx="7">
                  <c:v>2064491</c:v>
                </c:pt>
                <c:pt idx="8">
                  <c:v>1980202</c:v>
                </c:pt>
              </c:numCache>
            </c:numRef>
          </c:val>
          <c:extLst>
            <c:ext xmlns:c16="http://schemas.microsoft.com/office/drawing/2014/chart" uri="{C3380CC4-5D6E-409C-BE32-E72D297353CC}">
              <c16:uniqueId val="{00000000-8DDC-4465-8515-68C7C729CFE6}"/>
            </c:ext>
          </c:extLst>
        </c:ser>
        <c:ser>
          <c:idx val="1"/>
          <c:order val="1"/>
          <c:tx>
            <c:v>Dental Insurance</c:v>
          </c:tx>
          <c:invertIfNegative val="0"/>
          <c:cat>
            <c:strRef>
              <c:f>'Benefit Costs'!$A$6:$A$14</c:f>
              <c:strCache>
                <c:ptCount val="9"/>
                <c:pt idx="0">
                  <c:v>FY 2011</c:v>
                </c:pt>
                <c:pt idx="1">
                  <c:v>FY 2012</c:v>
                </c:pt>
                <c:pt idx="2">
                  <c:v>FY 2013</c:v>
                </c:pt>
                <c:pt idx="3">
                  <c:v>FY 2014</c:v>
                </c:pt>
                <c:pt idx="4">
                  <c:v>FY 2015</c:v>
                </c:pt>
                <c:pt idx="5">
                  <c:v>FY 2016</c:v>
                </c:pt>
                <c:pt idx="6">
                  <c:v>FY 2017</c:v>
                </c:pt>
                <c:pt idx="7">
                  <c:v>FY 2018</c:v>
                </c:pt>
                <c:pt idx="8">
                  <c:v>FY 2019</c:v>
                </c:pt>
              </c:strCache>
            </c:strRef>
          </c:cat>
          <c:val>
            <c:numRef>
              <c:f>'Benefit Costs'!$C$6:$C$14</c:f>
              <c:numCache>
                <c:formatCode>_(* #,##0_);_(* \(#,##0\);_(* "-"??_);_(@_)</c:formatCode>
                <c:ptCount val="9"/>
                <c:pt idx="0">
                  <c:v>94975</c:v>
                </c:pt>
                <c:pt idx="1">
                  <c:v>91684</c:v>
                </c:pt>
                <c:pt idx="2">
                  <c:v>89373</c:v>
                </c:pt>
                <c:pt idx="3">
                  <c:v>87924</c:v>
                </c:pt>
                <c:pt idx="4">
                  <c:v>89029</c:v>
                </c:pt>
                <c:pt idx="5">
                  <c:v>82731</c:v>
                </c:pt>
                <c:pt idx="6">
                  <c:v>73500</c:v>
                </c:pt>
                <c:pt idx="7">
                  <c:v>58920</c:v>
                </c:pt>
                <c:pt idx="8">
                  <c:v>62921</c:v>
                </c:pt>
              </c:numCache>
            </c:numRef>
          </c:val>
          <c:extLst>
            <c:ext xmlns:c16="http://schemas.microsoft.com/office/drawing/2014/chart" uri="{C3380CC4-5D6E-409C-BE32-E72D297353CC}">
              <c16:uniqueId val="{00000001-8DDC-4465-8515-68C7C729CFE6}"/>
            </c:ext>
          </c:extLst>
        </c:ser>
        <c:ser>
          <c:idx val="2"/>
          <c:order val="2"/>
          <c:tx>
            <c:v>Life Insurance/LTD</c:v>
          </c:tx>
          <c:invertIfNegative val="0"/>
          <c:cat>
            <c:strRef>
              <c:f>'Benefit Costs'!$A$6:$A$14</c:f>
              <c:strCache>
                <c:ptCount val="9"/>
                <c:pt idx="0">
                  <c:v>FY 2011</c:v>
                </c:pt>
                <c:pt idx="1">
                  <c:v>FY 2012</c:v>
                </c:pt>
                <c:pt idx="2">
                  <c:v>FY 2013</c:v>
                </c:pt>
                <c:pt idx="3">
                  <c:v>FY 2014</c:v>
                </c:pt>
                <c:pt idx="4">
                  <c:v>FY 2015</c:v>
                </c:pt>
                <c:pt idx="5">
                  <c:v>FY 2016</c:v>
                </c:pt>
                <c:pt idx="6">
                  <c:v>FY 2017</c:v>
                </c:pt>
                <c:pt idx="7">
                  <c:v>FY 2018</c:v>
                </c:pt>
                <c:pt idx="8">
                  <c:v>FY 2019</c:v>
                </c:pt>
              </c:strCache>
            </c:strRef>
          </c:cat>
          <c:val>
            <c:numRef>
              <c:f>'Benefit Costs'!$D$6:$D$14</c:f>
              <c:numCache>
                <c:formatCode>_(* #,##0_);_(* \(#,##0\);_(* "-"??_);_(@_)</c:formatCode>
                <c:ptCount val="9"/>
                <c:pt idx="0">
                  <c:v>66924</c:v>
                </c:pt>
                <c:pt idx="1">
                  <c:v>68108</c:v>
                </c:pt>
                <c:pt idx="2">
                  <c:v>68738</c:v>
                </c:pt>
                <c:pt idx="3">
                  <c:v>70378</c:v>
                </c:pt>
                <c:pt idx="4">
                  <c:v>70559</c:v>
                </c:pt>
                <c:pt idx="5">
                  <c:v>67779</c:v>
                </c:pt>
                <c:pt idx="6">
                  <c:v>60208</c:v>
                </c:pt>
                <c:pt idx="7">
                  <c:v>48654</c:v>
                </c:pt>
                <c:pt idx="8">
                  <c:v>48195</c:v>
                </c:pt>
              </c:numCache>
            </c:numRef>
          </c:val>
          <c:extLst>
            <c:ext xmlns:c16="http://schemas.microsoft.com/office/drawing/2014/chart" uri="{C3380CC4-5D6E-409C-BE32-E72D297353CC}">
              <c16:uniqueId val="{00000002-8DDC-4465-8515-68C7C729CFE6}"/>
            </c:ext>
          </c:extLst>
        </c:ser>
        <c:dLbls>
          <c:showLegendKey val="0"/>
          <c:showVal val="0"/>
          <c:showCatName val="0"/>
          <c:showSerName val="0"/>
          <c:showPercent val="0"/>
          <c:showBubbleSize val="0"/>
        </c:dLbls>
        <c:gapWidth val="150"/>
        <c:axId val="152393984"/>
        <c:axId val="152399872"/>
      </c:barChart>
      <c:catAx>
        <c:axId val="152393984"/>
        <c:scaling>
          <c:orientation val="minMax"/>
        </c:scaling>
        <c:delete val="0"/>
        <c:axPos val="b"/>
        <c:numFmt formatCode="General" sourceLinked="0"/>
        <c:majorTickMark val="out"/>
        <c:minorTickMark val="none"/>
        <c:tickLblPos val="nextTo"/>
        <c:crossAx val="152399872"/>
        <c:crosses val="autoZero"/>
        <c:auto val="1"/>
        <c:lblAlgn val="ctr"/>
        <c:lblOffset val="100"/>
        <c:noMultiLvlLbl val="0"/>
      </c:catAx>
      <c:valAx>
        <c:axId val="152399872"/>
        <c:scaling>
          <c:orientation val="minMax"/>
        </c:scaling>
        <c:delete val="0"/>
        <c:axPos val="l"/>
        <c:majorGridlines/>
        <c:numFmt formatCode="_(* #,##0_);_(* \(#,##0\);_(* &quot;-&quot;??_);_(@_)" sourceLinked="1"/>
        <c:majorTickMark val="out"/>
        <c:minorTickMark val="none"/>
        <c:tickLblPos val="nextTo"/>
        <c:crossAx val="152393984"/>
        <c:crosses val="autoZero"/>
        <c:crossBetween val="between"/>
      </c:valAx>
    </c:plotArea>
    <c:legend>
      <c:legendPos val="r"/>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45A93ECC-5B66-4538-A0A3-8F73B997928F}" type="datetimeFigureOut">
              <a:rPr lang="en-US" smtClean="0"/>
              <a:t>3/19/2019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C68A527-2E0D-49F9-B1E8-521A6A81DA49}" type="slidenum">
              <a:rPr lang="en-US" smtClean="0"/>
              <a:t>‹#›</a:t>
            </a:fld>
            <a:endParaRPr lang="en-US"/>
          </a:p>
        </p:txBody>
      </p:sp>
    </p:spTree>
    <p:extLst>
      <p:ext uri="{BB962C8B-B14F-4D97-AF65-F5344CB8AC3E}">
        <p14:creationId xmlns:p14="http://schemas.microsoft.com/office/powerpoint/2010/main" val="1698796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a:t>
            </a:fld>
            <a:endParaRPr lang="en-US"/>
          </a:p>
        </p:txBody>
      </p:sp>
    </p:spTree>
    <p:extLst>
      <p:ext uri="{BB962C8B-B14F-4D97-AF65-F5344CB8AC3E}">
        <p14:creationId xmlns:p14="http://schemas.microsoft.com/office/powerpoint/2010/main" val="2557889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10</a:t>
            </a:fld>
            <a:endParaRPr lang="en-US"/>
          </a:p>
        </p:txBody>
      </p:sp>
    </p:spTree>
    <p:extLst>
      <p:ext uri="{BB962C8B-B14F-4D97-AF65-F5344CB8AC3E}">
        <p14:creationId xmlns:p14="http://schemas.microsoft.com/office/powerpoint/2010/main" val="3964087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screen represents total staffing as reported to the ICCB during</a:t>
            </a:r>
            <a:r>
              <a:rPr lang="en-US" baseline="0" dirty="0" smtClean="0"/>
              <a:t> the fall semester.  The total staffing, which includes faculty has increased by 7 FTE or 3%.  The primary increases in full-time are Essential Skills (1), Dean of Liberal Arts p-t to f-t, f-t Chief of Police,  Director of Agricultural Programs, Vice President of Student Success, Training Coordinator – MCLETC, Catering Coordinator, Positions in Student Success that went from p-t to f-t.  We are down 86 FTE’s from our high of 307 in Fall 2013.  This represents a 28% drop in FTE.</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2</a:t>
            </a:fld>
            <a:endParaRPr lang="en-US"/>
          </a:p>
        </p:txBody>
      </p:sp>
    </p:spTree>
    <p:extLst>
      <p:ext uri="{BB962C8B-B14F-4D97-AF65-F5344CB8AC3E}">
        <p14:creationId xmlns:p14="http://schemas.microsoft.com/office/powerpoint/2010/main" val="171433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graphically shows the historic staffing levels between the Fall of 2010 and the Fall of 2018.  Fall of 2013 was the peak year for FTE’s and steadily</a:t>
            </a:r>
            <a:r>
              <a:rPr lang="en-US" baseline="0" dirty="0" smtClean="0"/>
              <a:t> declined until the Fall of 2018.  We have increased our FTE staffing by 2.8% from the Fall of 2017.</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3</a:t>
            </a:fld>
            <a:endParaRPr lang="en-US"/>
          </a:p>
        </p:txBody>
      </p:sp>
    </p:spTree>
    <p:extLst>
      <p:ext uri="{BB962C8B-B14F-4D97-AF65-F5344CB8AC3E}">
        <p14:creationId xmlns:p14="http://schemas.microsoft.com/office/powerpoint/2010/main" val="161686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graph classifies the staff between</a:t>
            </a:r>
            <a:r>
              <a:rPr lang="en-US" baseline="0" dirty="0" smtClean="0"/>
              <a:t> full-time faculty and adjunct faculty (including CPED and Adult Ed).  In the Fall of 2010 the College employed 73 full-time faculty.  In the Fall of 2018 that number had dropped to 59 full-time faculty.  Adjunct faculty have decreased from 156 in the Fall of 2010 to 86 in the Fall of 2018.  </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4</a:t>
            </a:fld>
            <a:endParaRPr lang="en-US"/>
          </a:p>
        </p:txBody>
      </p:sp>
    </p:spTree>
    <p:extLst>
      <p:ext uri="{BB962C8B-B14F-4D97-AF65-F5344CB8AC3E}">
        <p14:creationId xmlns:p14="http://schemas.microsoft.com/office/powerpoint/2010/main" val="59408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Benefit</a:t>
            </a:r>
            <a:r>
              <a:rPr lang="en-US" baseline="0" dirty="0" smtClean="0"/>
              <a:t> costs which include health insurance, dental, life insurance and LTD insurance are represented in this graph.  The largest cost by far is Health Insurance.  We have seen a slight drop in the costs of health insurance when comparing FY18 to FY19.  FY19 represents the first full year of coverage by Blue Cross Blue Shield.  Our premium increase this year was 4%.  Our total health costs for FY19 are estimated to be $1.98 million as compared to $2.06 million in FY18.  We currently have 153 employees enrolled in our health insurance plans.  At this time last year we had 134 employees.  Dental costs are up slightly and Life/LTD are roughly the same.  </a:t>
            </a: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5</a:t>
            </a:fld>
            <a:endParaRPr lang="en-US"/>
          </a:p>
        </p:txBody>
      </p:sp>
    </p:spTree>
    <p:extLst>
      <p:ext uri="{BB962C8B-B14F-4D97-AF65-F5344CB8AC3E}">
        <p14:creationId xmlns:p14="http://schemas.microsoft.com/office/powerpoint/2010/main" val="2990401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6</a:t>
            </a:fld>
            <a:endParaRPr lang="en-US"/>
          </a:p>
        </p:txBody>
      </p:sp>
    </p:spTree>
    <p:extLst>
      <p:ext uri="{BB962C8B-B14F-4D97-AF65-F5344CB8AC3E}">
        <p14:creationId xmlns:p14="http://schemas.microsoft.com/office/powerpoint/2010/main" val="3799490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7</a:t>
            </a:fld>
            <a:endParaRPr lang="en-US"/>
          </a:p>
        </p:txBody>
      </p:sp>
    </p:spTree>
    <p:extLst>
      <p:ext uri="{BB962C8B-B14F-4D97-AF65-F5344CB8AC3E}">
        <p14:creationId xmlns:p14="http://schemas.microsoft.com/office/powerpoint/2010/main" val="3404115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8</a:t>
            </a:fld>
            <a:endParaRPr lang="en-US"/>
          </a:p>
        </p:txBody>
      </p:sp>
    </p:spTree>
    <p:extLst>
      <p:ext uri="{BB962C8B-B14F-4D97-AF65-F5344CB8AC3E}">
        <p14:creationId xmlns:p14="http://schemas.microsoft.com/office/powerpoint/2010/main" val="1586170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9</a:t>
            </a:fld>
            <a:endParaRPr lang="en-US"/>
          </a:p>
        </p:txBody>
      </p:sp>
    </p:spTree>
    <p:extLst>
      <p:ext uri="{BB962C8B-B14F-4D97-AF65-F5344CB8AC3E}">
        <p14:creationId xmlns:p14="http://schemas.microsoft.com/office/powerpoint/2010/main" val="1905144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43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29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959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2477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7122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xlsx"/><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chart" Target="../charts/chart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chart" Target="../charts/chart3.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package" Target="../embeddings/Microsoft_Excel_Worksheet5.xlsx"/><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TitleSlidewhit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1095723" y="1413101"/>
            <a:ext cx="6947883" cy="1200329"/>
          </a:xfrm>
          <a:prstGeom prst="rect">
            <a:avLst/>
          </a:prstGeom>
          <a:noFill/>
        </p:spPr>
        <p:txBody>
          <a:bodyPr wrap="square" rtlCol="0">
            <a:spAutoFit/>
          </a:bodyPr>
          <a:lstStyle/>
          <a:p>
            <a:pPr algn="ctr"/>
            <a:r>
              <a:rPr lang="en-US" sz="4800" dirty="0" smtClean="0">
                <a:solidFill>
                  <a:schemeClr val="tx2">
                    <a:lumMod val="75000"/>
                  </a:schemeClr>
                </a:solidFill>
                <a:latin typeface="Helvetica"/>
                <a:cs typeface="Helvetica"/>
              </a:rPr>
              <a:t>HUMAN RESOURCES</a:t>
            </a:r>
            <a:endParaRPr lang="en-US" sz="4000" dirty="0">
              <a:solidFill>
                <a:schemeClr val="tx2">
                  <a:lumMod val="75000"/>
                </a:schemeClr>
              </a:solidFill>
              <a:latin typeface="Helvetica"/>
              <a:cs typeface="Helvetica"/>
            </a:endParaRPr>
          </a:p>
          <a:p>
            <a:pPr algn="ctr"/>
            <a:r>
              <a:rPr lang="en-US" sz="2400" dirty="0" smtClean="0">
                <a:solidFill>
                  <a:schemeClr val="tx2">
                    <a:lumMod val="75000"/>
                  </a:schemeClr>
                </a:solidFill>
                <a:latin typeface="Helvetica"/>
                <a:cs typeface="Helvetica"/>
              </a:rPr>
              <a:t>MONITORING REPORT - 2019</a:t>
            </a:r>
          </a:p>
        </p:txBody>
      </p:sp>
    </p:spTree>
    <p:extLst>
      <p:ext uri="{BB962C8B-B14F-4D97-AF65-F5344CB8AC3E}">
        <p14:creationId xmlns:p14="http://schemas.microsoft.com/office/powerpoint/2010/main" val="2174641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249278" y="1787857"/>
            <a:ext cx="2093202" cy="1384995"/>
          </a:xfrm>
          <a:prstGeom prst="rect">
            <a:avLst/>
          </a:prstGeom>
          <a:noFill/>
        </p:spPr>
        <p:txBody>
          <a:bodyPr wrap="none" rtlCol="0">
            <a:spAutoFit/>
          </a:bodyPr>
          <a:lstStyle/>
          <a:p>
            <a:pPr algn="ctr"/>
            <a:r>
              <a:rPr lang="en-US" sz="2800" b="1" dirty="0" smtClean="0"/>
              <a:t>THANK-YOU</a:t>
            </a:r>
          </a:p>
          <a:p>
            <a:pPr algn="ctr"/>
            <a:endParaRPr lang="en-US" sz="2800" b="1" dirty="0"/>
          </a:p>
          <a:p>
            <a:pPr algn="ctr"/>
            <a:r>
              <a:rPr lang="en-US" sz="2800" b="1" dirty="0" smtClean="0"/>
              <a:t>QUESTIONS?</a:t>
            </a:r>
            <a:endParaRPr lang="en-US" sz="2800" b="1" dirty="0"/>
          </a:p>
        </p:txBody>
      </p:sp>
    </p:spTree>
    <p:extLst>
      <p:ext uri="{BB962C8B-B14F-4D97-AF65-F5344CB8AC3E}">
        <p14:creationId xmlns:p14="http://schemas.microsoft.com/office/powerpoint/2010/main" val="7510147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5" name="TextBox 4"/>
          <p:cNvSpPr txBox="1"/>
          <p:nvPr/>
        </p:nvSpPr>
        <p:spPr>
          <a:xfrm>
            <a:off x="2384474" y="274321"/>
            <a:ext cx="4410220" cy="461665"/>
          </a:xfrm>
          <a:prstGeom prst="rect">
            <a:avLst/>
          </a:prstGeom>
          <a:noFill/>
        </p:spPr>
        <p:txBody>
          <a:bodyPr wrap="square" rtlCol="0">
            <a:spAutoFit/>
          </a:bodyPr>
          <a:lstStyle/>
          <a:p>
            <a:r>
              <a:rPr lang="en-US" sz="2400" b="1" dirty="0" smtClean="0"/>
              <a:t>STAFFING LEVELS HISTORICALLY</a:t>
            </a:r>
            <a:endParaRPr lang="en-US" sz="2400" b="1" dirty="0"/>
          </a:p>
        </p:txBody>
      </p:sp>
      <p:graphicFrame>
        <p:nvGraphicFramePr>
          <p:cNvPr id="6" name="Object 5"/>
          <p:cNvGraphicFramePr>
            <a:graphicFrameLocks noChangeAspect="1"/>
          </p:cNvGraphicFramePr>
          <p:nvPr>
            <p:extLst>
              <p:ext uri="{D42A27DB-BD31-4B8C-83A1-F6EECF244321}">
                <p14:modId xmlns:p14="http://schemas.microsoft.com/office/powerpoint/2010/main" val="3252740318"/>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1042"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657822335"/>
              </p:ext>
            </p:extLst>
          </p:nvPr>
        </p:nvGraphicFramePr>
        <p:xfrm>
          <a:off x="1814733" y="1005838"/>
          <a:ext cx="4920436" cy="3291841"/>
        </p:xfrm>
        <a:graphic>
          <a:graphicData uri="http://schemas.openxmlformats.org/drawingml/2006/table">
            <a:tbl>
              <a:tblPr>
                <a:tableStyleId>{5C22544A-7EE6-4342-B048-85BDC9FD1C3A}</a:tableStyleId>
              </a:tblPr>
              <a:tblGrid>
                <a:gridCol w="2116729">
                  <a:extLst>
                    <a:ext uri="{9D8B030D-6E8A-4147-A177-3AD203B41FA5}">
                      <a16:colId xmlns:a16="http://schemas.microsoft.com/office/drawing/2014/main" val="20000"/>
                    </a:ext>
                  </a:extLst>
                </a:gridCol>
                <a:gridCol w="934569">
                  <a:extLst>
                    <a:ext uri="{9D8B030D-6E8A-4147-A177-3AD203B41FA5}">
                      <a16:colId xmlns:a16="http://schemas.microsoft.com/office/drawing/2014/main" val="20001"/>
                    </a:ext>
                  </a:extLst>
                </a:gridCol>
                <a:gridCol w="934569">
                  <a:extLst>
                    <a:ext uri="{9D8B030D-6E8A-4147-A177-3AD203B41FA5}">
                      <a16:colId xmlns:a16="http://schemas.microsoft.com/office/drawing/2014/main" val="20002"/>
                    </a:ext>
                  </a:extLst>
                </a:gridCol>
                <a:gridCol w="934569">
                  <a:extLst>
                    <a:ext uri="{9D8B030D-6E8A-4147-A177-3AD203B41FA5}">
                      <a16:colId xmlns:a16="http://schemas.microsoft.com/office/drawing/2014/main" val="20003"/>
                    </a:ext>
                  </a:extLst>
                </a:gridCol>
              </a:tblGrid>
              <a:tr h="298129">
                <a:tc gridSpan="4">
                  <a:txBody>
                    <a:bodyPr/>
                    <a:lstStyle/>
                    <a:p>
                      <a:pPr algn="ctr" fontAlgn="b"/>
                      <a:r>
                        <a:rPr lang="en-US" sz="1100" b="1" u="none" strike="noStrike" dirty="0">
                          <a:effectLst/>
                        </a:rPr>
                        <a:t>Total Staffing</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0551">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F-T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P-T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u="none" strike="noStrike" dirty="0">
                          <a:effectLst/>
                        </a:rPr>
                        <a:t>FTE</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10001"/>
                  </a:ext>
                </a:extLst>
              </a:tr>
              <a:tr h="298129">
                <a:tc>
                  <a:txBody>
                    <a:bodyPr/>
                    <a:lstStyle/>
                    <a:p>
                      <a:pPr algn="l" fontAlgn="b"/>
                      <a:r>
                        <a:rPr lang="en-US" sz="1400" u="none" strike="noStrike" dirty="0">
                          <a:effectLst/>
                        </a:rPr>
                        <a:t>Fall 2010</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a:effectLst/>
                        </a:rPr>
                        <a:t>195</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184</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270</a:t>
                      </a:r>
                      <a:endParaRPr lang="en-US" sz="1400" b="0" i="0" u="none" strike="noStrike">
                        <a:solidFill>
                          <a:srgbClr val="000000"/>
                        </a:solidFill>
                        <a:effectLst/>
                        <a:latin typeface="Calibri"/>
                      </a:endParaRPr>
                    </a:p>
                  </a:txBody>
                  <a:tcPr marL="7620" marR="7620" marT="7620" marB="0" anchor="b"/>
                </a:tc>
                <a:extLst>
                  <a:ext uri="{0D108BD9-81ED-4DB2-BD59-A6C34878D82A}">
                    <a16:rowId xmlns:a16="http://schemas.microsoft.com/office/drawing/2014/main" val="10002"/>
                  </a:ext>
                </a:extLst>
              </a:tr>
              <a:tr h="298129">
                <a:tc>
                  <a:txBody>
                    <a:bodyPr/>
                    <a:lstStyle/>
                    <a:p>
                      <a:pPr algn="l" fontAlgn="b"/>
                      <a:r>
                        <a:rPr lang="en-US" sz="1400" u="none" strike="noStrike" dirty="0">
                          <a:effectLst/>
                        </a:rPr>
                        <a:t>Fall 2011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195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162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a:effectLst/>
                        </a:rPr>
                        <a:t>260</a:t>
                      </a:r>
                      <a:endParaRPr lang="en-US" sz="1400" b="0" i="0" u="none" strike="noStrike">
                        <a:solidFill>
                          <a:srgbClr val="000000"/>
                        </a:solidFill>
                        <a:effectLst/>
                        <a:latin typeface="Calibri"/>
                      </a:endParaRPr>
                    </a:p>
                  </a:txBody>
                  <a:tcPr marL="7620" marR="7620" marT="7620" marB="0" anchor="b"/>
                </a:tc>
                <a:extLst>
                  <a:ext uri="{0D108BD9-81ED-4DB2-BD59-A6C34878D82A}">
                    <a16:rowId xmlns:a16="http://schemas.microsoft.com/office/drawing/2014/main" val="10003"/>
                  </a:ext>
                </a:extLst>
              </a:tr>
              <a:tr h="298129">
                <a:tc>
                  <a:txBody>
                    <a:bodyPr/>
                    <a:lstStyle/>
                    <a:p>
                      <a:pPr algn="l" fontAlgn="b"/>
                      <a:r>
                        <a:rPr lang="en-US" sz="1400" u="none" strike="noStrike" dirty="0">
                          <a:effectLst/>
                        </a:rPr>
                        <a:t>Fall 2012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a:effectLst/>
                        </a:rPr>
                        <a:t>185</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288</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4"/>
                  </a:ext>
                </a:extLst>
              </a:tr>
              <a:tr h="298129">
                <a:tc>
                  <a:txBody>
                    <a:bodyPr/>
                    <a:lstStyle/>
                    <a:p>
                      <a:pPr algn="l" fontAlgn="b"/>
                      <a:r>
                        <a:rPr lang="en-US" sz="1400" u="none" strike="noStrike">
                          <a:effectLst/>
                        </a:rPr>
                        <a:t>Fall 2013</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186</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173</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307</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5"/>
                  </a:ext>
                </a:extLst>
              </a:tr>
              <a:tr h="298129">
                <a:tc>
                  <a:txBody>
                    <a:bodyPr/>
                    <a:lstStyle/>
                    <a:p>
                      <a:pPr algn="l" fontAlgn="b"/>
                      <a:r>
                        <a:rPr lang="en-US" sz="1400" u="none" strike="noStrike">
                          <a:effectLst/>
                        </a:rPr>
                        <a:t>Fall 2014</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179</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198</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289</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6"/>
                  </a:ext>
                </a:extLst>
              </a:tr>
              <a:tr h="298129">
                <a:tc>
                  <a:txBody>
                    <a:bodyPr/>
                    <a:lstStyle/>
                    <a:p>
                      <a:pPr algn="l" fontAlgn="b"/>
                      <a:r>
                        <a:rPr lang="en-US" sz="1400" u="none" strike="noStrike">
                          <a:effectLst/>
                        </a:rPr>
                        <a:t>Fall 2015</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182</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136</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256</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7"/>
                  </a:ext>
                </a:extLst>
              </a:tr>
              <a:tr h="298129">
                <a:tc>
                  <a:txBody>
                    <a:bodyPr/>
                    <a:lstStyle/>
                    <a:p>
                      <a:pPr algn="l" fontAlgn="b"/>
                      <a:r>
                        <a:rPr lang="en-US" sz="1400" u="none" strike="noStrike">
                          <a:effectLst/>
                        </a:rPr>
                        <a:t>Fall 2016</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171</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145</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254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8"/>
                  </a:ext>
                </a:extLst>
              </a:tr>
              <a:tr h="298129">
                <a:tc>
                  <a:txBody>
                    <a:bodyPr/>
                    <a:lstStyle/>
                    <a:p>
                      <a:pPr algn="l" fontAlgn="b"/>
                      <a:r>
                        <a:rPr lang="en-US" sz="1400" u="none" strike="noStrike">
                          <a:effectLst/>
                        </a:rPr>
                        <a:t>Fall 2017</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a:effectLst/>
                        </a:rPr>
                        <a:t>145</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214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9"/>
                  </a:ext>
                </a:extLst>
              </a:tr>
              <a:tr h="298129">
                <a:tc>
                  <a:txBody>
                    <a:bodyPr/>
                    <a:lstStyle/>
                    <a:p>
                      <a:pPr algn="l" fontAlgn="b"/>
                      <a:r>
                        <a:rPr lang="en-US" sz="1400" u="none" strike="noStrike">
                          <a:effectLst/>
                        </a:rPr>
                        <a:t>Fall 2018</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159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a:effectLst/>
                        </a:rPr>
                        <a:t>124</a:t>
                      </a:r>
                      <a:endParaRPr lang="en-US" sz="1400" b="0" i="0" u="none" strike="noStrike">
                        <a:solidFill>
                          <a:srgbClr val="000000"/>
                        </a:solidFill>
                        <a:effectLst/>
                        <a:latin typeface="Calibri"/>
                      </a:endParaRPr>
                    </a:p>
                  </a:txBody>
                  <a:tcPr marL="7620" marR="7620" marT="7620" marB="0" anchor="b"/>
                </a:tc>
                <a:tc>
                  <a:txBody>
                    <a:bodyPr/>
                    <a:lstStyle/>
                    <a:p>
                      <a:pPr algn="r" fontAlgn="b"/>
                      <a:r>
                        <a:rPr lang="en-US" sz="1400" u="none" strike="noStrike" dirty="0">
                          <a:effectLst/>
                        </a:rPr>
                        <a:t>221</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961770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4" name="TextBox 3"/>
          <p:cNvSpPr txBox="1"/>
          <p:nvPr/>
        </p:nvSpPr>
        <p:spPr>
          <a:xfrm>
            <a:off x="2074985" y="246185"/>
            <a:ext cx="4529798" cy="523220"/>
          </a:xfrm>
          <a:prstGeom prst="rect">
            <a:avLst/>
          </a:prstGeom>
          <a:noFill/>
        </p:spPr>
        <p:txBody>
          <a:bodyPr wrap="square" rtlCol="0">
            <a:spAutoFit/>
          </a:bodyPr>
          <a:lstStyle/>
          <a:p>
            <a:pPr algn="ctr"/>
            <a:r>
              <a:rPr lang="en-US" sz="2800" b="1" dirty="0" smtClean="0"/>
              <a:t>STAFFING LEVELS</a:t>
            </a:r>
            <a:endParaRPr lang="en-US" sz="2800" b="1" dirty="0"/>
          </a:p>
        </p:txBody>
      </p:sp>
      <p:graphicFrame>
        <p:nvGraphicFramePr>
          <p:cNvPr id="5" name="Object 4"/>
          <p:cNvGraphicFramePr>
            <a:graphicFrameLocks noChangeAspect="1"/>
          </p:cNvGraphicFramePr>
          <p:nvPr>
            <p:extLst>
              <p:ext uri="{D42A27DB-BD31-4B8C-83A1-F6EECF244321}">
                <p14:modId xmlns:p14="http://schemas.microsoft.com/office/powerpoint/2010/main" val="1288166315"/>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2065"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6" name="Chart 5"/>
          <p:cNvGraphicFramePr>
            <a:graphicFrameLocks/>
          </p:cNvGraphicFramePr>
          <p:nvPr>
            <p:extLst>
              <p:ext uri="{D42A27DB-BD31-4B8C-83A1-F6EECF244321}">
                <p14:modId xmlns:p14="http://schemas.microsoft.com/office/powerpoint/2010/main" val="1964940942"/>
              </p:ext>
            </p:extLst>
          </p:nvPr>
        </p:nvGraphicFramePr>
        <p:xfrm>
          <a:off x="1934308" y="865163"/>
          <a:ext cx="4923692" cy="317226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8831853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sp>
        <p:nvSpPr>
          <p:cNvPr id="3" name="TextBox 2"/>
          <p:cNvSpPr txBox="1"/>
          <p:nvPr/>
        </p:nvSpPr>
        <p:spPr>
          <a:xfrm>
            <a:off x="2737914" y="386862"/>
            <a:ext cx="2966646" cy="523220"/>
          </a:xfrm>
          <a:prstGeom prst="rect">
            <a:avLst/>
          </a:prstGeom>
          <a:noFill/>
        </p:spPr>
        <p:txBody>
          <a:bodyPr wrap="none" rtlCol="0">
            <a:spAutoFit/>
          </a:bodyPr>
          <a:lstStyle/>
          <a:p>
            <a:pPr algn="ctr"/>
            <a:r>
              <a:rPr lang="en-US" sz="2800" b="1" dirty="0" smtClean="0"/>
              <a:t>FACULTY STAFFING</a:t>
            </a:r>
            <a:endParaRPr lang="en-US" sz="2800" b="1" dirty="0"/>
          </a:p>
        </p:txBody>
      </p:sp>
      <p:graphicFrame>
        <p:nvGraphicFramePr>
          <p:cNvPr id="4" name="Object 3"/>
          <p:cNvGraphicFramePr>
            <a:graphicFrameLocks noChangeAspect="1"/>
          </p:cNvGraphicFramePr>
          <p:nvPr>
            <p:extLst>
              <p:ext uri="{D42A27DB-BD31-4B8C-83A1-F6EECF244321}">
                <p14:modId xmlns:p14="http://schemas.microsoft.com/office/powerpoint/2010/main" val="522683185"/>
              </p:ext>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4113"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556708" y="1885022"/>
                        <a:ext cx="1227137" cy="373063"/>
                      </a:xfrm>
                      <a:prstGeom prst="rect">
                        <a:avLst/>
                      </a:prstGeom>
                    </p:spPr>
                  </p:pic>
                </p:oleObj>
              </mc:Fallback>
            </mc:AlternateContent>
          </a:graphicData>
        </a:graphic>
      </p:graphicFrame>
      <p:graphicFrame>
        <p:nvGraphicFramePr>
          <p:cNvPr id="7" name="Chart 6"/>
          <p:cNvGraphicFramePr>
            <a:graphicFrameLocks/>
          </p:cNvGraphicFramePr>
          <p:nvPr>
            <p:extLst>
              <p:ext uri="{D42A27DB-BD31-4B8C-83A1-F6EECF244321}">
                <p14:modId xmlns:p14="http://schemas.microsoft.com/office/powerpoint/2010/main" val="912668792"/>
              </p:ext>
            </p:extLst>
          </p:nvPr>
        </p:nvGraphicFramePr>
        <p:xfrm>
          <a:off x="1484142" y="910082"/>
          <a:ext cx="5212079" cy="303326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6013524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508230" y="344658"/>
            <a:ext cx="1580753" cy="954107"/>
          </a:xfrm>
          <a:prstGeom prst="rect">
            <a:avLst/>
          </a:prstGeom>
          <a:noFill/>
        </p:spPr>
        <p:txBody>
          <a:bodyPr wrap="none" rtlCol="0">
            <a:spAutoFit/>
          </a:bodyPr>
          <a:lstStyle/>
          <a:p>
            <a:pPr algn="ctr"/>
            <a:r>
              <a:rPr lang="en-US" sz="2800" b="1" dirty="0" smtClean="0"/>
              <a:t>BENEFITS</a:t>
            </a:r>
          </a:p>
          <a:p>
            <a:pPr algn="ctr"/>
            <a:endParaRPr lang="en-US" sz="2800" b="1" dirty="0"/>
          </a:p>
        </p:txBody>
      </p:sp>
      <p:graphicFrame>
        <p:nvGraphicFramePr>
          <p:cNvPr id="4" name="Object 3"/>
          <p:cNvGraphicFramePr>
            <a:graphicFrameLocks noChangeAspect="1"/>
          </p:cNvGraphicFramePr>
          <p:nvPr>
            <p:extLst>
              <p:ext uri="{D42A27DB-BD31-4B8C-83A1-F6EECF244321}">
                <p14:modId xmlns:p14="http://schemas.microsoft.com/office/powerpoint/2010/main" val="2159260869"/>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5137"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5" name="Chart 4"/>
          <p:cNvGraphicFramePr>
            <a:graphicFrameLocks/>
          </p:cNvGraphicFramePr>
          <p:nvPr>
            <p:extLst>
              <p:ext uri="{D42A27DB-BD31-4B8C-83A1-F6EECF244321}">
                <p14:modId xmlns:p14="http://schemas.microsoft.com/office/powerpoint/2010/main" val="581351886"/>
              </p:ext>
            </p:extLst>
          </p:nvPr>
        </p:nvGraphicFramePr>
        <p:xfrm>
          <a:off x="1674055" y="893298"/>
          <a:ext cx="5408735" cy="331484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43324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34" y="-267286"/>
            <a:ext cx="9135879" cy="5143500"/>
          </a:xfrm>
          <a:prstGeom prst="rect">
            <a:avLst/>
          </a:prstGeom>
        </p:spPr>
      </p:pic>
      <p:sp>
        <p:nvSpPr>
          <p:cNvPr id="3" name="TextBox 2"/>
          <p:cNvSpPr txBox="1"/>
          <p:nvPr/>
        </p:nvSpPr>
        <p:spPr>
          <a:xfrm>
            <a:off x="1672329" y="506437"/>
            <a:ext cx="5224444" cy="461665"/>
          </a:xfrm>
          <a:prstGeom prst="rect">
            <a:avLst/>
          </a:prstGeom>
          <a:noFill/>
        </p:spPr>
        <p:txBody>
          <a:bodyPr wrap="none" rtlCol="0">
            <a:spAutoFit/>
          </a:bodyPr>
          <a:lstStyle/>
          <a:p>
            <a:pPr algn="ctr"/>
            <a:r>
              <a:rPr lang="en-US" sz="2400" b="1" dirty="0" smtClean="0"/>
              <a:t>WHAT’S AHEAD IN HUMAN RESOURCES</a:t>
            </a:r>
            <a:endParaRPr lang="en-US" sz="2400" b="1" dirty="0"/>
          </a:p>
        </p:txBody>
      </p:sp>
      <p:sp>
        <p:nvSpPr>
          <p:cNvPr id="5" name="TextBox 4"/>
          <p:cNvSpPr txBox="1"/>
          <p:nvPr/>
        </p:nvSpPr>
        <p:spPr>
          <a:xfrm>
            <a:off x="2089052" y="968102"/>
            <a:ext cx="4506499" cy="369332"/>
          </a:xfrm>
          <a:prstGeom prst="rect">
            <a:avLst/>
          </a:prstGeom>
          <a:noFill/>
        </p:spPr>
        <p:txBody>
          <a:bodyPr wrap="square" rtlCol="0">
            <a:spAutoFit/>
          </a:bodyPr>
          <a:lstStyle/>
          <a:p>
            <a:pPr algn="ctr"/>
            <a:r>
              <a:rPr lang="en-US" b="1" dirty="0" smtClean="0"/>
              <a:t>Leadership Training for Supervisors and Staff</a:t>
            </a:r>
            <a:endParaRPr lang="en-US" b="1" dirty="0"/>
          </a:p>
        </p:txBody>
      </p:sp>
      <p:sp>
        <p:nvSpPr>
          <p:cNvPr id="6" name="TextBox 5"/>
          <p:cNvSpPr txBox="1"/>
          <p:nvPr/>
        </p:nvSpPr>
        <p:spPr>
          <a:xfrm>
            <a:off x="1546412" y="2178424"/>
            <a:ext cx="184731" cy="369332"/>
          </a:xfrm>
          <a:prstGeom prst="rect">
            <a:avLst/>
          </a:prstGeom>
          <a:noFill/>
        </p:spPr>
        <p:txBody>
          <a:bodyPr wrap="none" rtlCol="0">
            <a:spAutoFit/>
          </a:bodyPr>
          <a:lstStyle/>
          <a:p>
            <a:endParaRPr lang="en-US" dirty="0"/>
          </a:p>
        </p:txBody>
      </p:sp>
      <p:sp>
        <p:nvSpPr>
          <p:cNvPr id="7" name="TextBox 6"/>
          <p:cNvSpPr txBox="1"/>
          <p:nvPr/>
        </p:nvSpPr>
        <p:spPr>
          <a:xfrm>
            <a:off x="963637" y="1519311"/>
            <a:ext cx="7009642" cy="3139321"/>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There will be two tracts – One for Supervisors and One for Staff</a:t>
            </a:r>
          </a:p>
          <a:p>
            <a:pPr marL="285750" indent="-285750">
              <a:buFont typeface="Arial" panose="020B0604020202020204" pitchFamily="34" charset="0"/>
              <a:buChar char="•"/>
            </a:pPr>
            <a:r>
              <a:rPr lang="en-US" dirty="0" smtClean="0"/>
              <a:t>We will use a combination of in-person trainings and online trainings</a:t>
            </a:r>
          </a:p>
          <a:p>
            <a:pPr marL="285750" indent="-285750">
              <a:buFont typeface="Arial" panose="020B0604020202020204" pitchFamily="34" charset="0"/>
              <a:buChar char="•"/>
            </a:pPr>
            <a:r>
              <a:rPr lang="en-US" dirty="0" smtClean="0"/>
              <a:t>We will offer trainings on an annual basis and monthly</a:t>
            </a:r>
          </a:p>
          <a:p>
            <a:pPr marL="285750" indent="-285750">
              <a:buFont typeface="Arial" panose="020B0604020202020204" pitchFamily="34" charset="0"/>
              <a:buChar char="•"/>
            </a:pPr>
            <a:r>
              <a:rPr lang="en-US" dirty="0" smtClean="0"/>
              <a:t>We will be utilizing existing staff to provide the in-person trainings</a:t>
            </a:r>
          </a:p>
          <a:p>
            <a:pPr marL="285750" indent="-285750">
              <a:buFont typeface="Arial" panose="020B0604020202020204" pitchFamily="34" charset="0"/>
              <a:buChar char="•"/>
            </a:pPr>
            <a:r>
              <a:rPr lang="en-US" dirty="0" smtClean="0"/>
              <a:t>We will provide training in a variety of areas</a:t>
            </a:r>
          </a:p>
          <a:p>
            <a:pPr marL="742950" lvl="1" indent="-285750">
              <a:buFont typeface="Arial" panose="020B0604020202020204" pitchFamily="34" charset="0"/>
              <a:buChar char="•"/>
            </a:pPr>
            <a:r>
              <a:rPr lang="en-US" dirty="0" smtClean="0"/>
              <a:t>Supervisory Skills</a:t>
            </a:r>
          </a:p>
          <a:p>
            <a:pPr marL="742950" lvl="1" indent="-285750">
              <a:buFont typeface="Arial" panose="020B0604020202020204" pitchFamily="34" charset="0"/>
              <a:buChar char="•"/>
            </a:pPr>
            <a:r>
              <a:rPr lang="en-US" dirty="0" smtClean="0"/>
              <a:t>Harassment and Title IX – Mandatory Annually</a:t>
            </a:r>
          </a:p>
          <a:p>
            <a:pPr marL="742950" lvl="1" indent="-285750">
              <a:buFont typeface="Arial" panose="020B0604020202020204" pitchFamily="34" charset="0"/>
              <a:buChar char="•"/>
            </a:pPr>
            <a:r>
              <a:rPr lang="en-US" dirty="0" smtClean="0"/>
              <a:t>Performance Reviews and Performance Issues</a:t>
            </a:r>
          </a:p>
          <a:p>
            <a:pPr marL="742950" lvl="1" indent="-285750">
              <a:buFont typeface="Arial" panose="020B0604020202020204" pitchFamily="34" charset="0"/>
              <a:buChar char="•"/>
            </a:pPr>
            <a:r>
              <a:rPr lang="en-US" dirty="0" smtClean="0"/>
              <a:t>Search Committee Process and Conducting Job Interviews</a:t>
            </a:r>
          </a:p>
          <a:p>
            <a:pPr marL="742950" lvl="1"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974967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4" name="TextBox 3"/>
          <p:cNvSpPr txBox="1"/>
          <p:nvPr/>
        </p:nvSpPr>
        <p:spPr>
          <a:xfrm>
            <a:off x="1568548" y="492369"/>
            <a:ext cx="5027003" cy="369332"/>
          </a:xfrm>
          <a:prstGeom prst="rect">
            <a:avLst/>
          </a:prstGeom>
          <a:noFill/>
        </p:spPr>
        <p:txBody>
          <a:bodyPr wrap="square" rtlCol="0">
            <a:spAutoFit/>
          </a:bodyPr>
          <a:lstStyle/>
          <a:p>
            <a:pPr algn="ctr"/>
            <a:r>
              <a:rPr lang="en-US" b="1" dirty="0" smtClean="0"/>
              <a:t>Leadership Training for Supervisors and Staff</a:t>
            </a:r>
            <a:endParaRPr lang="en-US" b="1" dirty="0"/>
          </a:p>
        </p:txBody>
      </p:sp>
      <p:sp>
        <p:nvSpPr>
          <p:cNvPr id="6" name="TextBox 5"/>
          <p:cNvSpPr txBox="1"/>
          <p:nvPr/>
        </p:nvSpPr>
        <p:spPr>
          <a:xfrm>
            <a:off x="977979" y="1027946"/>
            <a:ext cx="6246611" cy="3693319"/>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Payroll – Wage &amp; Hour Laws, </a:t>
            </a:r>
            <a:r>
              <a:rPr lang="en-US" sz="2400" dirty="0" err="1" smtClean="0"/>
              <a:t>Compease</a:t>
            </a:r>
            <a:r>
              <a:rPr lang="en-US" sz="2400" dirty="0" smtClean="0"/>
              <a:t>, </a:t>
            </a:r>
          </a:p>
          <a:p>
            <a:pPr marL="285750" indent="-285750">
              <a:buFont typeface="Arial" panose="020B0604020202020204" pitchFamily="34" charset="0"/>
              <a:buChar char="•"/>
            </a:pPr>
            <a:r>
              <a:rPr lang="en-US" sz="2400" dirty="0" err="1" smtClean="0"/>
              <a:t>Ferpa</a:t>
            </a:r>
            <a:r>
              <a:rPr lang="en-US" sz="2400" dirty="0" smtClean="0"/>
              <a:t>, FMLA, ADA Compliance, </a:t>
            </a:r>
          </a:p>
          <a:p>
            <a:pPr marL="285750" indent="-285750">
              <a:buFont typeface="Arial" panose="020B0604020202020204" pitchFamily="34" charset="0"/>
              <a:buChar char="•"/>
            </a:pPr>
            <a:r>
              <a:rPr lang="en-US" sz="2400" dirty="0" smtClean="0"/>
              <a:t>Preparing for the next level of leadership</a:t>
            </a:r>
          </a:p>
          <a:p>
            <a:pPr marL="285750" indent="-285750">
              <a:buFont typeface="Arial" panose="020B0604020202020204" pitchFamily="34" charset="0"/>
              <a:buChar char="•"/>
            </a:pPr>
            <a:r>
              <a:rPr lang="en-US" sz="2400" dirty="0" smtClean="0"/>
              <a:t>AIS Training – Outlook, </a:t>
            </a:r>
            <a:r>
              <a:rPr lang="en-US" sz="2400" dirty="0" err="1" smtClean="0"/>
              <a:t>Jenzabar</a:t>
            </a:r>
            <a:r>
              <a:rPr lang="en-US" sz="2400" dirty="0" smtClean="0"/>
              <a:t>, </a:t>
            </a:r>
            <a:r>
              <a:rPr lang="en-US" sz="2400" dirty="0" err="1" smtClean="0"/>
              <a:t>Feith</a:t>
            </a:r>
            <a:r>
              <a:rPr lang="en-US" sz="2400" dirty="0" smtClean="0"/>
              <a:t>, Website</a:t>
            </a:r>
          </a:p>
          <a:p>
            <a:pPr marL="285750" indent="-285750">
              <a:buFont typeface="Arial" panose="020B0604020202020204" pitchFamily="34" charset="0"/>
              <a:buChar char="•"/>
            </a:pPr>
            <a:r>
              <a:rPr lang="en-US" sz="2400" dirty="0" smtClean="0"/>
              <a:t>Budgeting</a:t>
            </a:r>
          </a:p>
          <a:p>
            <a:pPr marL="285750" indent="-285750">
              <a:buFont typeface="Arial" panose="020B0604020202020204" pitchFamily="34" charset="0"/>
              <a:buChar char="•"/>
            </a:pPr>
            <a:r>
              <a:rPr lang="en-US" sz="2400" dirty="0" smtClean="0"/>
              <a:t>Foundation </a:t>
            </a:r>
          </a:p>
          <a:p>
            <a:pPr marL="285750" indent="-285750">
              <a:buFont typeface="Arial" panose="020B0604020202020204" pitchFamily="34" charset="0"/>
              <a:buChar char="•"/>
            </a:pPr>
            <a:r>
              <a:rPr lang="en-US" sz="2400" dirty="0" smtClean="0"/>
              <a:t>Security</a:t>
            </a:r>
          </a:p>
          <a:p>
            <a:pPr marL="285750" indent="-285750">
              <a:buFont typeface="Arial" panose="020B0604020202020204" pitchFamily="34" charset="0"/>
              <a:buChar char="•"/>
            </a:pPr>
            <a:r>
              <a:rPr lang="en-US" sz="2400" dirty="0" smtClean="0"/>
              <a:t>Recognizing Your Employees</a:t>
            </a:r>
            <a:endParaRPr lang="en-US" sz="24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6704196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7303" y="0"/>
            <a:ext cx="9135879" cy="5143500"/>
          </a:xfrm>
          <a:prstGeom prst="rect">
            <a:avLst/>
          </a:prstGeom>
        </p:spPr>
      </p:pic>
      <p:sp>
        <p:nvSpPr>
          <p:cNvPr id="3" name="TextBox 2"/>
          <p:cNvSpPr txBox="1"/>
          <p:nvPr/>
        </p:nvSpPr>
        <p:spPr>
          <a:xfrm>
            <a:off x="1672421" y="334370"/>
            <a:ext cx="4673715" cy="461665"/>
          </a:xfrm>
          <a:prstGeom prst="rect">
            <a:avLst/>
          </a:prstGeom>
          <a:noFill/>
        </p:spPr>
        <p:txBody>
          <a:bodyPr wrap="none" rtlCol="0">
            <a:spAutoFit/>
          </a:bodyPr>
          <a:lstStyle/>
          <a:p>
            <a:pPr algn="ctr"/>
            <a:r>
              <a:rPr lang="en-US" sz="2400" b="1" dirty="0" smtClean="0"/>
              <a:t>AUTOMATING HUMAN RESOURCES</a:t>
            </a:r>
            <a:endParaRPr lang="en-US" sz="2400" b="1" dirty="0"/>
          </a:p>
        </p:txBody>
      </p:sp>
      <p:sp>
        <p:nvSpPr>
          <p:cNvPr id="4" name="TextBox 3"/>
          <p:cNvSpPr txBox="1"/>
          <p:nvPr/>
        </p:nvSpPr>
        <p:spPr>
          <a:xfrm>
            <a:off x="900332" y="1317010"/>
            <a:ext cx="8057989" cy="1200329"/>
          </a:xfrm>
          <a:prstGeom prst="rect">
            <a:avLst/>
          </a:prstGeom>
          <a:noFill/>
        </p:spPr>
        <p:txBody>
          <a:bodyPr wrap="square" rtlCol="0">
            <a:spAutoFit/>
          </a:bodyPr>
          <a:lstStyle/>
          <a:p>
            <a:pPr marL="285750" indent="-285750">
              <a:buFont typeface="Arial" panose="020B0604020202020204" pitchFamily="34" charset="0"/>
              <a:buChar char="•"/>
            </a:pPr>
            <a:r>
              <a:rPr lang="en-US" dirty="0" smtClean="0"/>
              <a:t>Digitizing personnel files into our </a:t>
            </a:r>
            <a:r>
              <a:rPr lang="en-US" dirty="0" err="1" smtClean="0"/>
              <a:t>Feith</a:t>
            </a:r>
            <a:r>
              <a:rPr lang="en-US" dirty="0" smtClean="0"/>
              <a:t> </a:t>
            </a:r>
            <a:r>
              <a:rPr lang="en-US" dirty="0" err="1" smtClean="0"/>
              <a:t>Docu</a:t>
            </a:r>
            <a:r>
              <a:rPr lang="en-US" dirty="0" smtClean="0"/>
              <a:t>-Imaging System</a:t>
            </a:r>
          </a:p>
          <a:p>
            <a:pPr marL="285750" indent="-285750">
              <a:buFont typeface="Arial" panose="020B0604020202020204" pitchFamily="34" charset="0"/>
              <a:buChar char="•"/>
            </a:pPr>
            <a:r>
              <a:rPr lang="en-US" dirty="0" smtClean="0"/>
              <a:t>Currently reviewing software systems to make our onboarding system electronic</a:t>
            </a:r>
          </a:p>
          <a:p>
            <a:pPr marL="285750" indent="-285750">
              <a:buFont typeface="Arial" panose="020B0604020202020204" pitchFamily="34" charset="0"/>
              <a:buChar char="•"/>
            </a:pPr>
            <a:r>
              <a:rPr lang="en-US" dirty="0" smtClean="0"/>
              <a:t>Converting faculty contracts to electronic versions</a:t>
            </a:r>
          </a:p>
          <a:p>
            <a:pPr marL="285750" indent="-285750">
              <a:buFont typeface="Arial" panose="020B0604020202020204" pitchFamily="34" charset="0"/>
              <a:buChar char="•"/>
            </a:pPr>
            <a:endParaRPr lang="en-US" dirty="0"/>
          </a:p>
        </p:txBody>
      </p:sp>
      <p:sp>
        <p:nvSpPr>
          <p:cNvPr id="6" name="TextBox 5"/>
          <p:cNvSpPr txBox="1"/>
          <p:nvPr/>
        </p:nvSpPr>
        <p:spPr>
          <a:xfrm>
            <a:off x="2311798" y="2571750"/>
            <a:ext cx="3394968" cy="461665"/>
          </a:xfrm>
          <a:prstGeom prst="rect">
            <a:avLst/>
          </a:prstGeom>
          <a:noFill/>
        </p:spPr>
        <p:txBody>
          <a:bodyPr wrap="none" rtlCol="0">
            <a:spAutoFit/>
          </a:bodyPr>
          <a:lstStyle/>
          <a:p>
            <a:pPr algn="ctr"/>
            <a:r>
              <a:rPr lang="en-US" sz="2400" b="1" dirty="0" smtClean="0"/>
              <a:t>PERFORMANCE REVIEWS</a:t>
            </a:r>
            <a:endParaRPr lang="en-US" sz="2400" b="1" dirty="0"/>
          </a:p>
        </p:txBody>
      </p:sp>
      <p:sp>
        <p:nvSpPr>
          <p:cNvPr id="10" name="TextBox 9"/>
          <p:cNvSpPr txBox="1"/>
          <p:nvPr/>
        </p:nvSpPr>
        <p:spPr>
          <a:xfrm>
            <a:off x="949569" y="3305908"/>
            <a:ext cx="7217443" cy="923330"/>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Achieved a 98% compliance rate on full-time non-faculty staff in FY18</a:t>
            </a:r>
          </a:p>
          <a:p>
            <a:pPr marL="285750" indent="-285750">
              <a:buFont typeface="Arial" panose="020B0604020202020204" pitchFamily="34" charset="0"/>
              <a:buChar char="•"/>
            </a:pPr>
            <a:r>
              <a:rPr lang="en-US" dirty="0" smtClean="0"/>
              <a:t>Established quarterly meetings between supervisors and staff</a:t>
            </a:r>
          </a:p>
          <a:p>
            <a:pPr marL="285750" indent="-285750">
              <a:buFont typeface="Arial" panose="020B0604020202020204" pitchFamily="34" charset="0"/>
              <a:buChar char="•"/>
            </a:pPr>
            <a:r>
              <a:rPr lang="en-US" dirty="0" smtClean="0"/>
              <a:t>Part-time staff evaluations for permanent employees will be completed</a:t>
            </a:r>
            <a:endParaRPr lang="en-US" dirty="0"/>
          </a:p>
        </p:txBody>
      </p:sp>
    </p:spTree>
    <p:extLst>
      <p:ext uri="{BB962C8B-B14F-4D97-AF65-F5344CB8AC3E}">
        <p14:creationId xmlns:p14="http://schemas.microsoft.com/office/powerpoint/2010/main" val="3777259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274405" y="361666"/>
            <a:ext cx="1797288" cy="830997"/>
          </a:xfrm>
          <a:prstGeom prst="rect">
            <a:avLst/>
          </a:prstGeom>
          <a:noFill/>
        </p:spPr>
        <p:txBody>
          <a:bodyPr wrap="none" rtlCol="0">
            <a:spAutoFit/>
          </a:bodyPr>
          <a:lstStyle/>
          <a:p>
            <a:pPr algn="ctr"/>
            <a:r>
              <a:rPr lang="en-US" sz="2400" b="1" dirty="0" smtClean="0"/>
              <a:t>COMPEASE</a:t>
            </a:r>
          </a:p>
          <a:p>
            <a:pPr algn="ctr"/>
            <a:r>
              <a:rPr lang="en-US" sz="2400" b="1" dirty="0" smtClean="0"/>
              <a:t> PAY SYSTEM</a:t>
            </a:r>
            <a:endParaRPr lang="en-US" sz="2400" b="1" dirty="0"/>
          </a:p>
        </p:txBody>
      </p:sp>
      <p:sp>
        <p:nvSpPr>
          <p:cNvPr id="4" name="TextBox 3"/>
          <p:cNvSpPr txBox="1"/>
          <p:nvPr/>
        </p:nvSpPr>
        <p:spPr>
          <a:xfrm>
            <a:off x="1037230" y="1487606"/>
            <a:ext cx="3772571" cy="1477328"/>
          </a:xfrm>
          <a:prstGeom prst="rect">
            <a:avLst/>
          </a:prstGeom>
          <a:noFill/>
        </p:spPr>
        <p:txBody>
          <a:bodyPr wrap="none" rtlCol="0">
            <a:spAutoFit/>
          </a:bodyPr>
          <a:lstStyle/>
          <a:p>
            <a:pPr marL="285750" indent="-285750">
              <a:buFont typeface="Arial" panose="020B0604020202020204" pitchFamily="34" charset="0"/>
              <a:buChar char="•"/>
            </a:pPr>
            <a:r>
              <a:rPr lang="en-US" dirty="0" smtClean="0"/>
              <a:t>Reviewing all non-faculty positions </a:t>
            </a:r>
          </a:p>
          <a:p>
            <a:pPr marL="742950" lvl="1" indent="-285750">
              <a:buFont typeface="Arial" panose="020B0604020202020204" pitchFamily="34" charset="0"/>
              <a:buChar char="•"/>
            </a:pPr>
            <a:r>
              <a:rPr lang="en-US" dirty="0" smtClean="0"/>
              <a:t>Classification</a:t>
            </a:r>
          </a:p>
          <a:p>
            <a:pPr marL="742950" lvl="1" indent="-285750">
              <a:buFont typeface="Arial" panose="020B0604020202020204" pitchFamily="34" charset="0"/>
              <a:buChar char="•"/>
            </a:pPr>
            <a:r>
              <a:rPr lang="en-US" dirty="0" smtClean="0"/>
              <a:t>Pay-Bands</a:t>
            </a:r>
          </a:p>
          <a:p>
            <a:pPr marL="742950" lvl="1" indent="-285750">
              <a:buFont typeface="Arial" panose="020B0604020202020204" pitchFamily="34" charset="0"/>
              <a:buChar char="•"/>
            </a:pPr>
            <a:r>
              <a:rPr lang="en-US" dirty="0" smtClean="0"/>
              <a:t>Placement within pay bands</a:t>
            </a:r>
          </a:p>
          <a:p>
            <a:pPr marL="742950" lvl="1" indent="-285750">
              <a:buFont typeface="Arial" panose="020B0604020202020204" pitchFamily="34" charset="0"/>
              <a:buChar char="•"/>
            </a:pPr>
            <a:r>
              <a:rPr lang="en-US" dirty="0" smtClean="0"/>
              <a:t>Equity adjustments </a:t>
            </a:r>
            <a:endParaRPr lang="en-US" dirty="0"/>
          </a:p>
        </p:txBody>
      </p:sp>
    </p:spTree>
    <p:extLst>
      <p:ext uri="{BB962C8B-B14F-4D97-AF65-F5344CB8AC3E}">
        <p14:creationId xmlns:p14="http://schemas.microsoft.com/office/powerpoint/2010/main" val="2995420969"/>
      </p:ext>
    </p:extLst>
  </p:cSld>
  <p:clrMapOvr>
    <a:masterClrMapping/>
  </p:clrMapOvr>
  <p:timing>
    <p:tnLst>
      <p:par>
        <p:cTn id="1" dur="indefinite" restart="never" nodeType="tmRoot"/>
      </p:par>
    </p:tnLst>
  </p:timing>
</p:sld>
</file>

<file path=ppt/theme/theme1.xml><?xml version="1.0" encoding="utf-8"?>
<a:theme xmlns:a="http://schemas.openxmlformats.org/drawingml/2006/main" name="Richland Community Colleg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581</TotalTime>
  <Words>640</Words>
  <Application>Microsoft Office PowerPoint</Application>
  <PresentationFormat>On-screen Show (16:9)</PresentationFormat>
  <Paragraphs>102</Paragraphs>
  <Slides>10</Slides>
  <Notes>10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5" baseType="lpstr">
      <vt:lpstr>Arial</vt:lpstr>
      <vt:lpstr>Calibri</vt:lpstr>
      <vt:lpstr>Helvetica</vt:lpstr>
      <vt:lpstr>Richland Community College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Withrow</dc:creator>
  <cp:lastModifiedBy>Madonna Brown</cp:lastModifiedBy>
  <cp:revision>34</cp:revision>
  <cp:lastPrinted>2019-03-19T16:24:52Z</cp:lastPrinted>
  <dcterms:created xsi:type="dcterms:W3CDTF">2018-03-05T18:51:20Z</dcterms:created>
  <dcterms:modified xsi:type="dcterms:W3CDTF">2019-03-19T18:41:05Z</dcterms:modified>
</cp:coreProperties>
</file>