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3" r:id="rId2"/>
    <p:sldId id="288" r:id="rId3"/>
    <p:sldId id="293" r:id="rId4"/>
    <p:sldId id="305" r:id="rId5"/>
    <p:sldId id="291" r:id="rId6"/>
    <p:sldId id="292" r:id="rId7"/>
    <p:sldId id="302" r:id="rId8"/>
    <p:sldId id="304" r:id="rId9"/>
    <p:sldId id="287" r:id="rId10"/>
    <p:sldId id="280" r:id="rId11"/>
    <p:sldId id="281" r:id="rId12"/>
    <p:sldId id="290" r:id="rId13"/>
    <p:sldId id="301" r:id="rId14"/>
    <p:sldId id="289" r:id="rId15"/>
    <p:sldId id="307" r:id="rId16"/>
    <p:sldId id="308" r:id="rId17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1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073F0-B921-471A-B796-90DF071E92D0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C639A-AE3C-41B2-8620-F85AB2F8E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28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3268A-B2CA-4C35-AE69-F9CC7EC86180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517CB-B2E6-4630-AE41-2C7D11AD0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7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6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7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89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Students: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Reach out to targeted high school juniors and seniors who are looking for an Associate’s degree, transfer opportunities, certificate or occupational programs.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students who are interested in higher education savings for the first two years and who are interested in transfer opportunities.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Feeder high schools: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enrollment coach we be focusing on forming relationships with DPS and the other 14 area high schools and guidance counselors.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Credit and Dual Enrollment: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our dual enrollment program, we would like to target rising juniors and also our senior populations to take college credit courses.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Veterans Affairs: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Reach out to Veterans Affairs centers and military high schools to promote Associate’s degree, transfer opportunities, certificate and occupational programs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Members: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with clients in the community through community based agencies, government offices and agencies, and local businesses.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0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Students: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Reach out to targeted high school juniors and seniors who are looking for an Associate’s degree, transfer opportunities, certificate or occupational programs.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students who are interested in higher education savings for the first two years and who are interested in transfer opportunities.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Feeder high schools: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Our enrollment coach we be focusing on forming relationships with DPS and the other 14 area high schools and guidance counselors.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Credit and Dual Enrollment: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our dual enrollment program, we would like to target rising juniors and also our senior populations to take college credit courses.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Veterans Affairs: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Reach out to Veterans Affairs centers and military high schools to promote Associate’s degree, transfer opportunities, certificate and occupational programs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Members: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 with clients in the community through community based agencies, government offices and agencies, and local businesses.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A72B-2E19-4117-803E-028C5C775D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cid:b088aeff-5b78-4b70-bec3-037e6be1d8d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cid:b8076808-e77f-45de-89f2-c8884ae2a63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cid:e8edca71-042d-4124-aea0-499751b8b3f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TitleSlide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1952" y="1397675"/>
            <a:ext cx="7648448" cy="280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dirty="0">
                <a:latin typeface="Helvetica" panose="020B0604020202020204" pitchFamily="34" charset="0"/>
                <a:cs typeface="Helvetica" panose="020B0604020202020204" pitchFamily="34" charset="0"/>
              </a:rPr>
              <a:t>Enrollment and Student Monitoring Report, </a:t>
            </a:r>
            <a:r>
              <a:rPr lang="en-US" sz="4267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  <a:endParaRPr lang="en-US" sz="4267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4267" dirty="0">
              <a:latin typeface="Garamond" panose="020204040303010108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202176" y="379833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/>
          </a:p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Isaac </a:t>
            </a:r>
            <a:r>
              <a:rPr lang="en-US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Zúñiga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24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Ed.D</a:t>
            </a: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15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22750" y="183092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Student Demographics  </a:t>
            </a:r>
            <a:endParaRPr lang="en-US" sz="4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cid:b088aeff-5b78-4b70-bec3-037e6be1d8d4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5" y="934508"/>
            <a:ext cx="11260899" cy="5077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0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Current Student Demographics  </a:t>
            </a:r>
          </a:p>
        </p:txBody>
      </p:sp>
      <p:pic>
        <p:nvPicPr>
          <p:cNvPr id="6" name="Picture 5" descr="cid:b8076808-e77f-45de-89f2-c8884ae2a63c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36" y="1117600"/>
            <a:ext cx="8329808" cy="480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09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60120" y="330475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RCC Typical Student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962991" y="1890117"/>
            <a:ext cx="40021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Female in her early 20s, Caucasian, from Macon County. Who is taking part-time classes (some online, some on campus) and receives some financial aid who is pursuing a two year-degree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0" y="1081891"/>
            <a:ext cx="619367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869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Enrollment Data as of 7.15.19</a:t>
            </a:r>
            <a:endParaRPr lang="en-US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966" y="1483785"/>
            <a:ext cx="103388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We have 1763 students enrolled (target is 2513)</a:t>
            </a:r>
          </a:p>
          <a:p>
            <a:pPr fontAlgn="t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1150 (Part Time)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613 (Full time)</a:t>
            </a:r>
          </a:p>
          <a:p>
            <a:pPr fontAlgn="t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1197 (Female) </a:t>
            </a: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566 (Male) </a:t>
            </a:r>
          </a:p>
          <a:p>
            <a:pPr fontAlgn="t"/>
            <a:endParaRPr lang="en-US" sz="24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1309 (Day Student)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306 (Evening Student) </a:t>
            </a:r>
            <a:endParaRPr lang="en-US" b="1" i="1" dirty="0" smtClean="0"/>
          </a:p>
          <a:p>
            <a:pPr fontAlgn="t"/>
            <a:endParaRPr lang="en-US" dirty="0"/>
          </a:p>
          <a:p>
            <a:pPr fontAlgn="t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0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899" y="896417"/>
            <a:ext cx="988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66184"/>
            <a:ext cx="10160000" cy="6498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Target Population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5381" y="1382184"/>
            <a:ext cx="99568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Traditional Students</a:t>
            </a:r>
            <a:r>
              <a:rPr lang="en-US" sz="3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endParaRPr lang="en-US" sz="3200" dirty="0" smtClean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Nontraditional </a:t>
            </a:r>
            <a:r>
              <a:rPr lang="en-US" sz="32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Students</a:t>
            </a:r>
            <a:r>
              <a:rPr lang="en-US" sz="3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</a:p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Transfer Students </a:t>
            </a:r>
            <a:endParaRPr lang="en-US" sz="32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Dual </a:t>
            </a:r>
            <a:r>
              <a:rPr lang="en-US" sz="32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Credit and Dual Enrollment</a:t>
            </a:r>
          </a:p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Veterans</a:t>
            </a:r>
            <a:endParaRPr lang="en-US" sz="3200" dirty="0">
              <a:solidFill>
                <a:srgbClr val="000000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189" indent="-457189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Community Members</a:t>
            </a:r>
            <a:endParaRPr lang="en-US" sz="32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1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899" y="896417"/>
            <a:ext cx="9889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  <a:p>
            <a:r>
              <a:rPr lang="en-US" sz="2400" dirty="0">
                <a:solidFill>
                  <a:srgbClr val="17375E"/>
                </a:solidFill>
                <a:latin typeface="Helvetica"/>
                <a:cs typeface="Helvetica"/>
              </a:rPr>
              <a:t>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366184"/>
            <a:ext cx="10160000" cy="6498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 Note </a:t>
            </a:r>
            <a:endParaRPr lang="en-US" sz="4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5381" y="1382184"/>
            <a:ext cx="995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29 days out to start of the fall semester </a:t>
            </a:r>
          </a:p>
          <a:p>
            <a:pPr fontAlgn="t"/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Coaches are booked up with appointments until the first week of </a:t>
            </a: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August</a:t>
            </a:r>
          </a:p>
          <a:p>
            <a:pPr fontAlgn="t"/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We have walk in hours on Monday and Thursday </a:t>
            </a:r>
            <a:endParaRPr lang="en-US" sz="32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fontAlgn="t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 2pm-5pm</a:t>
            </a:r>
          </a:p>
          <a:p>
            <a:pPr marL="342900" indent="-342900" fontAlgn="t">
              <a:buFont typeface="Arial" panose="020B0604020202020204" pitchFamily="34" charset="0"/>
              <a:buChar char="•"/>
            </a:pP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August 10</a:t>
            </a:r>
            <a:r>
              <a:rPr lang="en-US" sz="3200" baseline="30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is 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our Saturday registration </a:t>
            </a: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event drive  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6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pic>
        <p:nvPicPr>
          <p:cNvPr id="8" name="Picture 7" descr="Richland_V_blue_greenspr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1609507"/>
            <a:ext cx="2036324" cy="18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869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Guiding Principles </a:t>
            </a:r>
            <a:endParaRPr lang="en-US" sz="373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966" y="1483785"/>
            <a:ext cx="10338895" cy="452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>
                <a:latin typeface="Helvetica" panose="020B0604020202020204" pitchFamily="34" charset="0"/>
                <a:cs typeface="Helvetica" panose="020B0604020202020204" pitchFamily="34" charset="0"/>
              </a:rPr>
              <a:t>Students are </a:t>
            </a:r>
            <a:r>
              <a:rPr lang="en-US" sz="2667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Central</a:t>
            </a:r>
            <a:r>
              <a:rPr lang="en-US" sz="2667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67" dirty="0">
                <a:latin typeface="Helvetica" panose="020B0604020202020204" pitchFamily="34" charset="0"/>
                <a:cs typeface="Helvetica" panose="020B0604020202020204" pitchFamily="34" charset="0"/>
              </a:rPr>
              <a:t>to the academic enterprise and are the focus of our action</a:t>
            </a:r>
          </a:p>
          <a:p>
            <a:endParaRPr lang="en-US" sz="2667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Collaboration</a:t>
            </a:r>
            <a:r>
              <a:rPr lang="en-US" sz="2667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2667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Cooperation</a:t>
            </a:r>
            <a:r>
              <a:rPr lang="en-US" sz="2667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67" dirty="0">
                <a:latin typeface="Helvetica" panose="020B0604020202020204" pitchFamily="34" charset="0"/>
                <a:cs typeface="Helvetica" panose="020B0604020202020204" pitchFamily="34" charset="0"/>
              </a:rPr>
              <a:t>between and among students, faculty, and staff are critical to meeting College targets</a:t>
            </a:r>
          </a:p>
          <a:p>
            <a:endParaRPr lang="en-US" sz="2667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Connectedness</a:t>
            </a:r>
            <a:r>
              <a:rPr lang="en-US" sz="2667" dirty="0">
                <a:latin typeface="Helvetica" panose="020B0604020202020204" pitchFamily="34" charset="0"/>
                <a:cs typeface="Helvetica" panose="020B0604020202020204" pitchFamily="34" charset="0"/>
              </a:rPr>
              <a:t> to faculty and staff, both within and outside the classroom, is critical to student success; thus we all share the responsibility and success for facilitating these </a:t>
            </a:r>
            <a:r>
              <a:rPr lang="en-US" sz="2667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Connections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09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Who is enrolled at Richland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9" y="1483784"/>
            <a:ext cx="10371550" cy="42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Who is enrolled at Richland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51978"/>
            <a:ext cx="10287000" cy="47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Who is enrolled at Richland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9" y="1117601"/>
            <a:ext cx="9749425" cy="47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Who is enrolled at Richland</a:t>
            </a:r>
            <a:endParaRPr lang="en-US" sz="3733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4" y="1117600"/>
            <a:ext cx="10020822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0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b="1" dirty="0">
                <a:latin typeface="Helvetica" panose="020B0604020202020204" pitchFamily="34" charset="0"/>
                <a:cs typeface="Helvetica" panose="020B0604020202020204" pitchFamily="34" charset="0"/>
              </a:rPr>
              <a:t>Who is enrolled at Richland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1157962"/>
            <a:ext cx="9695146" cy="45692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578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869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Student Voices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1758" y="1117600"/>
            <a:ext cx="1033889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Location and academic programs</a:t>
            </a: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Coaches and faculty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caring and </a:t>
            </a: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supportive</a:t>
            </a: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Low student debt/affordability, small class sizes, </a:t>
            </a: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foundation support </a:t>
            </a:r>
          </a:p>
          <a:p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Student involvement (student clubs, </a:t>
            </a:r>
            <a:r>
              <a:rPr lang="en-US" sz="28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sga</a:t>
            </a: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intramural  sports) </a:t>
            </a:r>
          </a:p>
          <a:p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Ability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to transfer credit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0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CC-ContentSlideWhi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9600" y="366184"/>
            <a:ext cx="9956800" cy="751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Current Student Demographics  </a:t>
            </a:r>
          </a:p>
        </p:txBody>
      </p:sp>
      <p:pic>
        <p:nvPicPr>
          <p:cNvPr id="5" name="Picture 4" descr="cid:e8edca71-042d-4124-aea0-499751b8b3f5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10" y="1117601"/>
            <a:ext cx="8925490" cy="4719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6468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50695</TotalTime>
  <Words>604</Words>
  <Application>Microsoft Office PowerPoint</Application>
  <PresentationFormat>Widescreen</PresentationFormat>
  <Paragraphs>83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Garamond</vt:lpstr>
      <vt:lpstr>Helvetica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Richland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Profile Monitoring Report</dc:title>
  <dc:creator>Marcus Brown</dc:creator>
  <cp:lastModifiedBy>Madonna Brown</cp:lastModifiedBy>
  <cp:revision>89</cp:revision>
  <cp:lastPrinted>2017-06-21T14:44:54Z</cp:lastPrinted>
  <dcterms:created xsi:type="dcterms:W3CDTF">2017-06-05T14:30:43Z</dcterms:created>
  <dcterms:modified xsi:type="dcterms:W3CDTF">2019-07-22T13:17:21Z</dcterms:modified>
</cp:coreProperties>
</file>