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9"/>
  </p:notesMasterIdLst>
  <p:sldIdLst>
    <p:sldId id="256" r:id="rId2"/>
    <p:sldId id="320" r:id="rId3"/>
    <p:sldId id="321" r:id="rId4"/>
    <p:sldId id="310" r:id="rId5"/>
    <p:sldId id="311" r:id="rId6"/>
    <p:sldId id="312" r:id="rId7"/>
    <p:sldId id="318" r:id="rId8"/>
    <p:sldId id="322" r:id="rId9"/>
    <p:sldId id="343" r:id="rId10"/>
    <p:sldId id="344" r:id="rId11"/>
    <p:sldId id="331" r:id="rId12"/>
    <p:sldId id="324" r:id="rId13"/>
    <p:sldId id="330" r:id="rId14"/>
    <p:sldId id="332" r:id="rId15"/>
    <p:sldId id="333" r:id="rId16"/>
    <p:sldId id="325" r:id="rId17"/>
    <p:sldId id="334" r:id="rId18"/>
    <p:sldId id="337" r:id="rId19"/>
    <p:sldId id="326" r:id="rId20"/>
    <p:sldId id="335" r:id="rId21"/>
    <p:sldId id="338" r:id="rId22"/>
    <p:sldId id="339" r:id="rId23"/>
    <p:sldId id="340" r:id="rId24"/>
    <p:sldId id="341" r:id="rId25"/>
    <p:sldId id="316" r:id="rId26"/>
    <p:sldId id="342" r:id="rId27"/>
    <p:sldId id="29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3" autoAdjust="0"/>
    <p:restoredTop sz="94660"/>
  </p:normalViewPr>
  <p:slideViewPr>
    <p:cSldViewPr snapToGrid="0">
      <p:cViewPr varScale="1">
        <p:scale>
          <a:sx n="119" d="100"/>
          <a:sy n="119" d="100"/>
        </p:scale>
        <p:origin x="96" y="2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dirty="0"/>
              <a:t>Academy</a:t>
            </a:r>
            <a:r>
              <a:rPr lang="en-US" sz="3200" baseline="0" dirty="0"/>
              <a:t> Classes- CY2019</a:t>
            </a:r>
            <a:endParaRPr lang="en-US" sz="3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Academies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DD1-47F2-8EAF-25733C143E6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DD1-47F2-8EAF-25733C143E69}"/>
              </c:ext>
            </c:extLst>
          </c:dPt>
          <c:cat>
            <c:strRef>
              <c:f>Sheet1!$A$2:$A$3</c:f>
              <c:strCache>
                <c:ptCount val="2"/>
                <c:pt idx="0">
                  <c:v>BLEA</c:v>
                </c:pt>
                <c:pt idx="1">
                  <c:v>BCA</c:v>
                </c:pt>
              </c:strCache>
            </c:strRef>
          </c:cat>
          <c:val>
            <c:numRef>
              <c:f>Sheet1!$B$2:$B$3</c:f>
              <c:numCache>
                <c:formatCode>General</c:formatCode>
                <c:ptCount val="2"/>
                <c:pt idx="0">
                  <c:v>168</c:v>
                </c:pt>
                <c:pt idx="1">
                  <c:v>98</c:v>
                </c:pt>
              </c:numCache>
            </c:numRef>
          </c:val>
          <c:extLst>
            <c:ext xmlns:c16="http://schemas.microsoft.com/office/drawing/2014/chart" uri="{C3380CC4-5D6E-409C-BE32-E72D297353CC}">
              <c16:uniqueId val="{00000004-ADD1-47F2-8EAF-25733C143E69}"/>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44705222642661568"/>
          <c:y val="0.93718404517617115"/>
          <c:w val="0.1090948160004756"/>
          <c:h val="4.26139346218086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aseline="0" dirty="0"/>
              <a:t>Other Training- CY2019</a:t>
            </a:r>
            <a:endParaRPr lang="en-US" sz="3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Courses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4F5-4C89-934D-BA0DABDB264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4F5-4C89-934D-BA0DABDB264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4F5-4C89-934D-BA0DABDB264C}"/>
              </c:ext>
            </c:extLst>
          </c:dPt>
          <c:cat>
            <c:strRef>
              <c:f>Sheet1!$A$2:$A$4</c:f>
              <c:strCache>
                <c:ptCount val="3"/>
                <c:pt idx="0">
                  <c:v>IROCC</c:v>
                </c:pt>
                <c:pt idx="1">
                  <c:v>IDNR Academy Recruits</c:v>
                </c:pt>
                <c:pt idx="2">
                  <c:v>Other Training/Conferences</c:v>
                </c:pt>
              </c:strCache>
            </c:strRef>
          </c:cat>
          <c:val>
            <c:numRef>
              <c:f>Sheet1!$B$2:$B$4</c:f>
              <c:numCache>
                <c:formatCode>General</c:formatCode>
                <c:ptCount val="3"/>
                <c:pt idx="0">
                  <c:v>84</c:v>
                </c:pt>
                <c:pt idx="1">
                  <c:v>34</c:v>
                </c:pt>
                <c:pt idx="2">
                  <c:v>618</c:v>
                </c:pt>
              </c:numCache>
            </c:numRef>
          </c:val>
          <c:extLst>
            <c:ext xmlns:c16="http://schemas.microsoft.com/office/drawing/2014/chart" uri="{C3380CC4-5D6E-409C-BE32-E72D297353CC}">
              <c16:uniqueId val="{00000006-94F5-4C89-934D-BA0DABDB264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aseline="0" dirty="0"/>
              <a:t>Other Classes, etc.- CY2019</a:t>
            </a:r>
            <a:endParaRPr lang="en-US" sz="3200" dirty="0"/>
          </a:p>
        </c:rich>
      </c:tx>
      <c:layout>
        <c:manualLayout>
          <c:xMode val="edge"/>
          <c:yMode val="edge"/>
          <c:x val="0.19389126216918434"/>
          <c:y val="6.8448495381702766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Classes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119-4993-A7A0-F7D83B5FC87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119-4993-A7A0-F7D83B5FC87F}"/>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119-4993-A7A0-F7D83B5FC87F}"/>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119-4993-A7A0-F7D83B5FC87F}"/>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7119-4993-A7A0-F7D83B5FC87F}"/>
              </c:ext>
            </c:extLst>
          </c:dPt>
          <c:cat>
            <c:strRef>
              <c:f>Sheet1!$A$2:$A$6</c:f>
              <c:strCache>
                <c:ptCount val="5"/>
                <c:pt idx="0">
                  <c:v>Visits/Tours</c:v>
                </c:pt>
                <c:pt idx="1">
                  <c:v>Presentations</c:v>
                </c:pt>
                <c:pt idx="2">
                  <c:v>Media Interviews</c:v>
                </c:pt>
                <c:pt idx="3">
                  <c:v>Meetings</c:v>
                </c:pt>
                <c:pt idx="4">
                  <c:v>Conferences</c:v>
                </c:pt>
              </c:strCache>
            </c:strRef>
          </c:cat>
          <c:val>
            <c:numRef>
              <c:f>Sheet1!$B$2:$B$6</c:f>
              <c:numCache>
                <c:formatCode>General</c:formatCode>
                <c:ptCount val="5"/>
                <c:pt idx="0">
                  <c:v>75</c:v>
                </c:pt>
                <c:pt idx="1">
                  <c:v>5</c:v>
                </c:pt>
                <c:pt idx="2">
                  <c:v>2</c:v>
                </c:pt>
                <c:pt idx="3">
                  <c:v>70</c:v>
                </c:pt>
                <c:pt idx="4">
                  <c:v>5</c:v>
                </c:pt>
              </c:numCache>
            </c:numRef>
          </c:val>
          <c:extLst>
            <c:ext xmlns:c16="http://schemas.microsoft.com/office/drawing/2014/chart" uri="{C3380CC4-5D6E-409C-BE32-E72D297353CC}">
              <c16:uniqueId val="{0000000A-7119-4993-A7A0-F7D83B5FC87F}"/>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Academy</a:t>
            </a:r>
            <a:r>
              <a:rPr lang="en-US" baseline="0" dirty="0"/>
              <a:t> Class Reimbursements- Calendar Year 2019</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19-04</c:v>
                </c:pt>
              </c:strCache>
            </c:strRef>
          </c:tx>
          <c:spPr>
            <a:solidFill>
              <a:schemeClr val="accent1"/>
            </a:solidFill>
            <a:ln>
              <a:noFill/>
            </a:ln>
            <a:effectLst/>
          </c:spPr>
          <c:invertIfNegative val="0"/>
          <c:cat>
            <c:strRef>
              <c:f>Sheet1!$A$2:$A$5</c:f>
              <c:strCache>
                <c:ptCount val="3"/>
                <c:pt idx="0">
                  <c:v>BLEA</c:v>
                </c:pt>
                <c:pt idx="1">
                  <c:v>BCA</c:v>
                </c:pt>
                <c:pt idx="2">
                  <c:v>IDNR Recruits</c:v>
                </c:pt>
              </c:strCache>
            </c:strRef>
          </c:cat>
          <c:val>
            <c:numRef>
              <c:f>Sheet1!$B$2:$B$5</c:f>
              <c:numCache>
                <c:formatCode>General</c:formatCode>
                <c:ptCount val="4"/>
                <c:pt idx="0" formatCode="#,##0.00">
                  <c:v>344330.76</c:v>
                </c:pt>
                <c:pt idx="1">
                  <c:v>81664</c:v>
                </c:pt>
                <c:pt idx="2">
                  <c:v>79071.679999999993</c:v>
                </c:pt>
              </c:numCache>
            </c:numRef>
          </c:val>
          <c:extLst>
            <c:ext xmlns:c16="http://schemas.microsoft.com/office/drawing/2014/chart" uri="{C3380CC4-5D6E-409C-BE32-E72D297353CC}">
              <c16:uniqueId val="{00000000-6DBD-488F-8670-30E743000385}"/>
            </c:ext>
          </c:extLst>
        </c:ser>
        <c:ser>
          <c:idx val="1"/>
          <c:order val="1"/>
          <c:tx>
            <c:strRef>
              <c:f>Sheet1!$C$1</c:f>
              <c:strCache>
                <c:ptCount val="1"/>
                <c:pt idx="0">
                  <c:v>19-05</c:v>
                </c:pt>
              </c:strCache>
            </c:strRef>
          </c:tx>
          <c:spPr>
            <a:solidFill>
              <a:schemeClr val="accent2"/>
            </a:solidFill>
            <a:ln>
              <a:noFill/>
            </a:ln>
            <a:effectLst/>
          </c:spPr>
          <c:invertIfNegative val="0"/>
          <c:cat>
            <c:strRef>
              <c:f>Sheet1!$A$2:$A$5</c:f>
              <c:strCache>
                <c:ptCount val="3"/>
                <c:pt idx="0">
                  <c:v>BLEA</c:v>
                </c:pt>
                <c:pt idx="1">
                  <c:v>BCA</c:v>
                </c:pt>
                <c:pt idx="2">
                  <c:v>IDNR Recruits</c:v>
                </c:pt>
              </c:strCache>
            </c:strRef>
          </c:cat>
          <c:val>
            <c:numRef>
              <c:f>Sheet1!$C$2:$C$5</c:f>
              <c:numCache>
                <c:formatCode>#,##0.00</c:formatCode>
                <c:ptCount val="4"/>
                <c:pt idx="0">
                  <c:v>286202.5</c:v>
                </c:pt>
                <c:pt idx="1">
                  <c:v>76742.399999999994</c:v>
                </c:pt>
              </c:numCache>
            </c:numRef>
          </c:val>
          <c:extLst>
            <c:ext xmlns:c16="http://schemas.microsoft.com/office/drawing/2014/chart" uri="{C3380CC4-5D6E-409C-BE32-E72D297353CC}">
              <c16:uniqueId val="{00000001-6DBD-488F-8670-30E743000385}"/>
            </c:ext>
          </c:extLst>
        </c:ser>
        <c:ser>
          <c:idx val="2"/>
          <c:order val="2"/>
          <c:tx>
            <c:strRef>
              <c:f>Sheet1!$D$1</c:f>
              <c:strCache>
                <c:ptCount val="1"/>
                <c:pt idx="0">
                  <c:v>19-06</c:v>
                </c:pt>
              </c:strCache>
            </c:strRef>
          </c:tx>
          <c:spPr>
            <a:solidFill>
              <a:schemeClr val="accent3"/>
            </a:solidFill>
            <a:ln>
              <a:noFill/>
            </a:ln>
            <a:effectLst/>
          </c:spPr>
          <c:invertIfNegative val="0"/>
          <c:cat>
            <c:strRef>
              <c:f>Sheet1!$A$2:$A$5</c:f>
              <c:strCache>
                <c:ptCount val="3"/>
                <c:pt idx="0">
                  <c:v>BLEA</c:v>
                </c:pt>
                <c:pt idx="1">
                  <c:v>BCA</c:v>
                </c:pt>
                <c:pt idx="2">
                  <c:v>IDNR Recruits</c:v>
                </c:pt>
              </c:strCache>
            </c:strRef>
          </c:cat>
          <c:val>
            <c:numRef>
              <c:f>Sheet1!$D$2:$D$5</c:f>
              <c:numCache>
                <c:formatCode>#,##0.00</c:formatCode>
                <c:ptCount val="4"/>
                <c:pt idx="0">
                  <c:v>199154.68</c:v>
                </c:pt>
                <c:pt idx="1">
                  <c:v>60480</c:v>
                </c:pt>
              </c:numCache>
            </c:numRef>
          </c:val>
          <c:extLst>
            <c:ext xmlns:c16="http://schemas.microsoft.com/office/drawing/2014/chart" uri="{C3380CC4-5D6E-409C-BE32-E72D297353CC}">
              <c16:uniqueId val="{00000003-6DBD-488F-8670-30E743000385}"/>
            </c:ext>
          </c:extLst>
        </c:ser>
        <c:ser>
          <c:idx val="3"/>
          <c:order val="3"/>
          <c:tx>
            <c:strRef>
              <c:f>Sheet1!$E$1</c:f>
              <c:strCache>
                <c:ptCount val="1"/>
                <c:pt idx="0">
                  <c:v>IDNR In-Service Academy</c:v>
                </c:pt>
              </c:strCache>
            </c:strRef>
          </c:tx>
          <c:spPr>
            <a:solidFill>
              <a:schemeClr val="accent4"/>
            </a:solidFill>
            <a:ln>
              <a:noFill/>
            </a:ln>
            <a:effectLst/>
          </c:spPr>
          <c:invertIfNegative val="0"/>
          <c:cat>
            <c:strRef>
              <c:f>Sheet1!$A$2:$A$5</c:f>
              <c:strCache>
                <c:ptCount val="3"/>
                <c:pt idx="0">
                  <c:v>BLEA</c:v>
                </c:pt>
                <c:pt idx="1">
                  <c:v>BCA</c:v>
                </c:pt>
                <c:pt idx="2">
                  <c:v>IDNR Recruits</c:v>
                </c:pt>
              </c:strCache>
            </c:strRef>
          </c:cat>
          <c:val>
            <c:numRef>
              <c:f>Sheet1!$E$2:$E$5</c:f>
              <c:numCache>
                <c:formatCode>General</c:formatCode>
                <c:ptCount val="4"/>
                <c:pt idx="2" formatCode="#,##0.00">
                  <c:v>190719.56</c:v>
                </c:pt>
              </c:numCache>
            </c:numRef>
          </c:val>
          <c:extLst>
            <c:ext xmlns:c16="http://schemas.microsoft.com/office/drawing/2014/chart" uri="{C3380CC4-5D6E-409C-BE32-E72D297353CC}">
              <c16:uniqueId val="{00000005-6DBD-488F-8670-30E743000385}"/>
            </c:ext>
          </c:extLst>
        </c:ser>
        <c:dLbls>
          <c:showLegendKey val="0"/>
          <c:showVal val="0"/>
          <c:showCatName val="0"/>
          <c:showSerName val="0"/>
          <c:showPercent val="0"/>
          <c:showBubbleSize val="0"/>
        </c:dLbls>
        <c:gapWidth val="219"/>
        <c:overlap val="-27"/>
        <c:axId val="1155272303"/>
        <c:axId val="1155257743"/>
      </c:barChart>
      <c:catAx>
        <c:axId val="1155272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257743"/>
        <c:crosses val="autoZero"/>
        <c:auto val="1"/>
        <c:lblAlgn val="ctr"/>
        <c:lblOffset val="100"/>
        <c:noMultiLvlLbl val="0"/>
      </c:catAx>
      <c:valAx>
        <c:axId val="11552577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52723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MCLETC</a:t>
            </a:r>
            <a:r>
              <a:rPr lang="en-US" baseline="0" dirty="0"/>
              <a:t> Fiscal Numbers- Calendar Year 2019</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Revenue</c:v>
                </c:pt>
              </c:strCache>
            </c:strRef>
          </c:tx>
          <c:spPr>
            <a:solidFill>
              <a:schemeClr val="accent1"/>
            </a:solidFill>
            <a:ln>
              <a:noFill/>
            </a:ln>
            <a:effectLst/>
          </c:spPr>
          <c:invertIfNegative val="0"/>
          <c:cat>
            <c:strRef>
              <c:f>Sheet1!$A$2:$A$3</c:f>
              <c:strCache>
                <c:ptCount val="1"/>
                <c:pt idx="0">
                  <c:v>All Classes</c:v>
                </c:pt>
              </c:strCache>
            </c:strRef>
          </c:cat>
          <c:val>
            <c:numRef>
              <c:f>Sheet1!$B$2:$B$3</c:f>
              <c:numCache>
                <c:formatCode>General</c:formatCode>
                <c:ptCount val="2"/>
                <c:pt idx="0" formatCode="#,##0.00">
                  <c:v>1821007.89</c:v>
                </c:pt>
              </c:numCache>
            </c:numRef>
          </c:val>
          <c:extLst>
            <c:ext xmlns:c16="http://schemas.microsoft.com/office/drawing/2014/chart" uri="{C3380CC4-5D6E-409C-BE32-E72D297353CC}">
              <c16:uniqueId val="{00000000-97C2-4A01-BFCB-8E1292BF9811}"/>
            </c:ext>
          </c:extLst>
        </c:ser>
        <c:ser>
          <c:idx val="1"/>
          <c:order val="1"/>
          <c:tx>
            <c:strRef>
              <c:f>Sheet1!$C$1</c:f>
              <c:strCache>
                <c:ptCount val="1"/>
                <c:pt idx="0">
                  <c:v>Total Expenses</c:v>
                </c:pt>
              </c:strCache>
            </c:strRef>
          </c:tx>
          <c:spPr>
            <a:solidFill>
              <a:schemeClr val="accent2"/>
            </a:solidFill>
            <a:ln>
              <a:noFill/>
            </a:ln>
            <a:effectLst/>
          </c:spPr>
          <c:invertIfNegative val="0"/>
          <c:cat>
            <c:strRef>
              <c:f>Sheet1!$A$2:$A$3</c:f>
              <c:strCache>
                <c:ptCount val="1"/>
                <c:pt idx="0">
                  <c:v>All Classes</c:v>
                </c:pt>
              </c:strCache>
            </c:strRef>
          </c:cat>
          <c:val>
            <c:numRef>
              <c:f>Sheet1!$C$2:$C$3</c:f>
              <c:numCache>
                <c:formatCode>General</c:formatCode>
                <c:ptCount val="2"/>
                <c:pt idx="0" formatCode="#,##0.00">
                  <c:v>1484398.68</c:v>
                </c:pt>
              </c:numCache>
            </c:numRef>
          </c:val>
          <c:extLst>
            <c:ext xmlns:c16="http://schemas.microsoft.com/office/drawing/2014/chart" uri="{C3380CC4-5D6E-409C-BE32-E72D297353CC}">
              <c16:uniqueId val="{00000001-97C2-4A01-BFCB-8E1292BF9811}"/>
            </c:ext>
          </c:extLst>
        </c:ser>
        <c:ser>
          <c:idx val="2"/>
          <c:order val="2"/>
          <c:tx>
            <c:strRef>
              <c:f>Sheet1!$D$1</c:f>
              <c:strCache>
                <c:ptCount val="1"/>
                <c:pt idx="0">
                  <c:v>Profit</c:v>
                </c:pt>
              </c:strCache>
            </c:strRef>
          </c:tx>
          <c:spPr>
            <a:solidFill>
              <a:schemeClr val="accent3"/>
            </a:solidFill>
            <a:ln>
              <a:noFill/>
            </a:ln>
            <a:effectLst/>
          </c:spPr>
          <c:invertIfNegative val="0"/>
          <c:cat>
            <c:strRef>
              <c:f>Sheet1!$A$2:$A$3</c:f>
              <c:strCache>
                <c:ptCount val="1"/>
                <c:pt idx="0">
                  <c:v>All Classes</c:v>
                </c:pt>
              </c:strCache>
            </c:strRef>
          </c:cat>
          <c:val>
            <c:numRef>
              <c:f>Sheet1!$D$2:$D$3</c:f>
              <c:numCache>
                <c:formatCode>General</c:formatCode>
                <c:ptCount val="2"/>
                <c:pt idx="0" formatCode="#,##0.00">
                  <c:v>336609.21</c:v>
                </c:pt>
              </c:numCache>
            </c:numRef>
          </c:val>
          <c:extLst>
            <c:ext xmlns:c16="http://schemas.microsoft.com/office/drawing/2014/chart" uri="{C3380CC4-5D6E-409C-BE32-E72D297353CC}">
              <c16:uniqueId val="{00000002-97C2-4A01-BFCB-8E1292BF9811}"/>
            </c:ext>
          </c:extLst>
        </c:ser>
        <c:ser>
          <c:idx val="3"/>
          <c:order val="3"/>
          <c:tx>
            <c:strRef>
              <c:f>Sheet1!$E$1</c:f>
              <c:strCache>
                <c:ptCount val="1"/>
                <c:pt idx="0">
                  <c:v>Pending Payments</c:v>
                </c:pt>
              </c:strCache>
            </c:strRef>
          </c:tx>
          <c:spPr>
            <a:solidFill>
              <a:schemeClr val="accent4"/>
            </a:solidFill>
            <a:ln>
              <a:noFill/>
            </a:ln>
            <a:effectLst/>
          </c:spPr>
          <c:invertIfNegative val="0"/>
          <c:cat>
            <c:strRef>
              <c:f>Sheet1!$A$2:$A$3</c:f>
              <c:strCache>
                <c:ptCount val="1"/>
                <c:pt idx="0">
                  <c:v>All Classes</c:v>
                </c:pt>
              </c:strCache>
            </c:strRef>
          </c:cat>
          <c:val>
            <c:numRef>
              <c:f>Sheet1!$E$2:$E$3</c:f>
              <c:numCache>
                <c:formatCode>General</c:formatCode>
                <c:ptCount val="2"/>
                <c:pt idx="0" formatCode="#,##0.00">
                  <c:v>624477.57999999996</c:v>
                </c:pt>
              </c:numCache>
            </c:numRef>
          </c:val>
          <c:extLst>
            <c:ext xmlns:c16="http://schemas.microsoft.com/office/drawing/2014/chart" uri="{C3380CC4-5D6E-409C-BE32-E72D297353CC}">
              <c16:uniqueId val="{00000003-97C2-4A01-BFCB-8E1292BF9811}"/>
            </c:ext>
          </c:extLst>
        </c:ser>
        <c:dLbls>
          <c:showLegendKey val="0"/>
          <c:showVal val="0"/>
          <c:showCatName val="0"/>
          <c:showSerName val="0"/>
          <c:showPercent val="0"/>
          <c:showBubbleSize val="0"/>
        </c:dLbls>
        <c:gapWidth val="219"/>
        <c:overlap val="-27"/>
        <c:axId val="1333497503"/>
        <c:axId val="1333498335"/>
      </c:barChart>
      <c:catAx>
        <c:axId val="1333497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3498335"/>
        <c:crosses val="autoZero"/>
        <c:auto val="1"/>
        <c:lblAlgn val="ctr"/>
        <c:lblOffset val="100"/>
        <c:noMultiLvlLbl val="0"/>
      </c:catAx>
      <c:valAx>
        <c:axId val="1333498335"/>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33497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0.28702</cdr:x>
      <cdr:y>0.19913</cdr:y>
    </cdr:from>
    <cdr:to>
      <cdr:x>0.48989</cdr:x>
      <cdr:y>0.26551</cdr:y>
    </cdr:to>
    <cdr:sp macro="" textlink="">
      <cdr:nvSpPr>
        <cdr:cNvPr id="2" name="TextBox 1"/>
        <cdr:cNvSpPr txBox="1"/>
      </cdr:nvSpPr>
      <cdr:spPr>
        <a:xfrm xmlns:a="http://schemas.openxmlformats.org/drawingml/2006/main">
          <a:off x="2278741" y="1001465"/>
          <a:ext cx="1610633" cy="3338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 98/91 Cadets</a:t>
          </a:r>
        </a:p>
      </cdr:txBody>
    </cdr:sp>
  </cdr:relSizeAnchor>
  <cdr:relSizeAnchor xmlns:cdr="http://schemas.openxmlformats.org/drawingml/2006/chartDrawing">
    <cdr:from>
      <cdr:x>0.41499</cdr:x>
      <cdr:y>0.5</cdr:y>
    </cdr:from>
    <cdr:to>
      <cdr:x>0.66345</cdr:x>
      <cdr:y>0.59163</cdr:y>
    </cdr:to>
    <cdr:sp macro="" textlink="">
      <cdr:nvSpPr>
        <cdr:cNvPr id="3" name="TextBox 2"/>
        <cdr:cNvSpPr txBox="1"/>
      </cdr:nvSpPr>
      <cdr:spPr>
        <a:xfrm xmlns:a="http://schemas.openxmlformats.org/drawingml/2006/main">
          <a:off x="3294736" y="2514600"/>
          <a:ext cx="1972618" cy="4608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168/150 Recruits</a:t>
          </a:r>
        </a:p>
      </cdr:txBody>
    </cdr:sp>
  </cdr:relSizeAnchor>
</c:userShapes>
</file>

<file path=ppt/drawings/drawing2.xml><?xml version="1.0" encoding="utf-8"?>
<c:userShapes xmlns:c="http://schemas.openxmlformats.org/drawingml/2006/chart">
  <cdr:relSizeAnchor xmlns:cdr="http://schemas.openxmlformats.org/drawingml/2006/chartDrawing">
    <cdr:from>
      <cdr:x>0.5613</cdr:x>
      <cdr:y>0.17316</cdr:y>
    </cdr:from>
    <cdr:to>
      <cdr:x>0.70307</cdr:x>
      <cdr:y>0.23665</cdr:y>
    </cdr:to>
    <cdr:sp macro="" textlink="">
      <cdr:nvSpPr>
        <cdr:cNvPr id="2" name="TextBox 1"/>
        <cdr:cNvSpPr txBox="1"/>
      </cdr:nvSpPr>
      <cdr:spPr>
        <a:xfrm xmlns:a="http://schemas.openxmlformats.org/drawingml/2006/main">
          <a:off x="4252687" y="870857"/>
          <a:ext cx="1074057" cy="31931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84</a:t>
          </a:r>
        </a:p>
      </cdr:txBody>
    </cdr:sp>
  </cdr:relSizeAnchor>
  <cdr:relSizeAnchor xmlns:cdr="http://schemas.openxmlformats.org/drawingml/2006/chartDrawing">
    <cdr:from>
      <cdr:x>0.703</cdr:x>
      <cdr:y>0.21275</cdr:y>
    </cdr:from>
    <cdr:to>
      <cdr:x>0.85626</cdr:x>
      <cdr:y>0.31954</cdr:y>
    </cdr:to>
    <cdr:sp macro="" textlink="">
      <cdr:nvSpPr>
        <cdr:cNvPr id="3" name="TextBox 2"/>
        <cdr:cNvSpPr txBox="1"/>
      </cdr:nvSpPr>
      <cdr:spPr>
        <a:xfrm xmlns:a="http://schemas.openxmlformats.org/drawingml/2006/main">
          <a:off x="5326265" y="1069953"/>
          <a:ext cx="1161168" cy="5370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34</a:t>
          </a:r>
        </a:p>
      </cdr:txBody>
    </cdr:sp>
  </cdr:relSizeAnchor>
  <cdr:relSizeAnchor xmlns:cdr="http://schemas.openxmlformats.org/drawingml/2006/chartDrawing">
    <cdr:from>
      <cdr:x>0.23946</cdr:x>
      <cdr:y>0.40188</cdr:y>
    </cdr:from>
    <cdr:to>
      <cdr:x>0.42912</cdr:x>
      <cdr:y>0.5</cdr:y>
    </cdr:to>
    <cdr:sp macro="" textlink="">
      <cdr:nvSpPr>
        <cdr:cNvPr id="4" name="TextBox 3"/>
        <cdr:cNvSpPr txBox="1"/>
      </cdr:nvSpPr>
      <cdr:spPr>
        <a:xfrm xmlns:a="http://schemas.openxmlformats.org/drawingml/2006/main">
          <a:off x="1814286" y="2021115"/>
          <a:ext cx="1436915" cy="4934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618</a:t>
          </a:r>
        </a:p>
      </cdr:txBody>
    </cdr:sp>
  </cdr:relSizeAnchor>
</c:userShapes>
</file>

<file path=ppt/drawings/drawing3.xml><?xml version="1.0" encoding="utf-8"?>
<c:userShapes xmlns:c="http://schemas.openxmlformats.org/drawingml/2006/chart">
  <cdr:relSizeAnchor xmlns:cdr="http://schemas.openxmlformats.org/drawingml/2006/chartDrawing">
    <cdr:from>
      <cdr:x>0.74993</cdr:x>
      <cdr:y>0.32734</cdr:y>
    </cdr:from>
    <cdr:to>
      <cdr:x>0.80267</cdr:x>
      <cdr:y>0.39733</cdr:y>
    </cdr:to>
    <cdr:sp macro="" textlink="">
      <cdr:nvSpPr>
        <cdr:cNvPr id="2" name="TextBox 1"/>
        <cdr:cNvSpPr txBox="1"/>
      </cdr:nvSpPr>
      <cdr:spPr>
        <a:xfrm xmlns:a="http://schemas.openxmlformats.org/drawingml/2006/main">
          <a:off x="5953946" y="1822034"/>
          <a:ext cx="418734" cy="3895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75 </a:t>
          </a:r>
        </a:p>
      </cdr:txBody>
    </cdr:sp>
  </cdr:relSizeAnchor>
  <cdr:relSizeAnchor xmlns:cdr="http://schemas.openxmlformats.org/drawingml/2006/chartDrawing">
    <cdr:from>
      <cdr:x>0.5</cdr:x>
      <cdr:y>0.64888</cdr:y>
    </cdr:from>
    <cdr:to>
      <cdr:x>0.54353</cdr:x>
      <cdr:y>0.72969</cdr:y>
    </cdr:to>
    <cdr:sp macro="" textlink="">
      <cdr:nvSpPr>
        <cdr:cNvPr id="3" name="TextBox 2"/>
        <cdr:cNvSpPr txBox="1"/>
      </cdr:nvSpPr>
      <cdr:spPr>
        <a:xfrm xmlns:a="http://schemas.openxmlformats.org/drawingml/2006/main">
          <a:off x="3969658" y="3611815"/>
          <a:ext cx="345622" cy="4498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5</a:t>
          </a:r>
        </a:p>
      </cdr:txBody>
    </cdr:sp>
  </cdr:relSizeAnchor>
  <cdr:relSizeAnchor xmlns:cdr="http://schemas.openxmlformats.org/drawingml/2006/chartDrawing">
    <cdr:from>
      <cdr:x>0.5</cdr:x>
      <cdr:y>0.15873</cdr:y>
    </cdr:from>
    <cdr:to>
      <cdr:x>0.7304</cdr:x>
      <cdr:y>0.2822</cdr:y>
    </cdr:to>
    <cdr:sp macro="" textlink="">
      <cdr:nvSpPr>
        <cdr:cNvPr id="4" name="TextBox 3"/>
        <cdr:cNvSpPr txBox="1"/>
      </cdr:nvSpPr>
      <cdr:spPr>
        <a:xfrm xmlns:a="http://schemas.openxmlformats.org/drawingml/2006/main">
          <a:off x="3795485" y="798286"/>
          <a:ext cx="1748973" cy="62096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000" dirty="0"/>
        </a:p>
      </cdr:txBody>
    </cdr:sp>
  </cdr:relSizeAnchor>
  <cdr:relSizeAnchor xmlns:cdr="http://schemas.openxmlformats.org/drawingml/2006/chartDrawing">
    <cdr:from>
      <cdr:x>0.44651</cdr:x>
      <cdr:y>0.13673</cdr:y>
    </cdr:from>
    <cdr:to>
      <cdr:x>0.49314</cdr:x>
      <cdr:y>0.20844</cdr:y>
    </cdr:to>
    <cdr:sp macro="" textlink="">
      <cdr:nvSpPr>
        <cdr:cNvPr id="5" name="TextBox 4"/>
        <cdr:cNvSpPr txBox="1"/>
      </cdr:nvSpPr>
      <cdr:spPr>
        <a:xfrm xmlns:a="http://schemas.openxmlformats.org/drawingml/2006/main">
          <a:off x="3544985" y="761085"/>
          <a:ext cx="370245" cy="3991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a:t>5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BFFF3-1CE0-47F6-A301-DE99342219B3}" type="datetimeFigureOut">
              <a:rPr lang="en-US" smtClean="0"/>
              <a:t>1/23/2020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DCC5A-F4A1-44F0-A3AE-F84F0AB43553}" type="slidenum">
              <a:rPr lang="en-US" smtClean="0"/>
              <a:t>‹#›</a:t>
            </a:fld>
            <a:endParaRPr lang="en-US"/>
          </a:p>
        </p:txBody>
      </p:sp>
    </p:spTree>
    <p:extLst>
      <p:ext uri="{BB962C8B-B14F-4D97-AF65-F5344CB8AC3E}">
        <p14:creationId xmlns:p14="http://schemas.microsoft.com/office/powerpoint/2010/main" val="257174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3" y="1380072"/>
            <a:ext cx="8574623"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9" y="3996267"/>
            <a:ext cx="6987645" cy="1388534"/>
          </a:xfrm>
        </p:spPr>
        <p:txBody>
          <a:bodyPr anchor="t">
            <a:normAutofit/>
          </a:bodyPr>
          <a:lstStyle>
            <a:lvl1pPr marL="0" indent="0" algn="r">
              <a:buNone/>
              <a:defRPr sz="2100">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a:xfrm>
            <a:off x="5332414" y="5883279"/>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40372882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4" y="5299603"/>
            <a:ext cx="10018711" cy="493712"/>
          </a:xfrm>
        </p:spPr>
        <p:txBody>
          <a:bodyPr>
            <a:normAutofit/>
          </a:bodyPr>
          <a:lstStyle>
            <a:lvl1pPr marL="0" indent="0" algn="ctr">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8D686E4-1293-49B3-B3DE-EF3A23F9CDA4}"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149947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5"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4" y="4343400"/>
            <a:ext cx="10018713"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404249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4" y="685801"/>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4" y="3428999"/>
            <a:ext cx="8532815" cy="381000"/>
          </a:xfrm>
        </p:spPr>
        <p:txBody>
          <a:bodyPr anchor="ctr">
            <a:normAutofit/>
          </a:bodyPr>
          <a:lstStyle>
            <a:lvl1pPr marL="0" indent="0">
              <a:buFontTx/>
              <a:buNone/>
              <a:defRPr sz="1800"/>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1484314" y="4343400"/>
            <a:ext cx="10018711" cy="1447800"/>
          </a:xfrm>
        </p:spPr>
        <p:txBody>
          <a:bodyPr anchor="ctr">
            <a:normAutofit/>
          </a:bodyPr>
          <a:lstStyle>
            <a:lvl1pPr marL="0" indent="0" algn="ct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690500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4" y="4777381"/>
            <a:ext cx="10018711"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1525741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4" y="685801"/>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5" y="3886200"/>
            <a:ext cx="1001871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4" y="4775200"/>
            <a:ext cx="10018711" cy="1016000"/>
          </a:xfrm>
        </p:spPr>
        <p:txBody>
          <a:bodyPr anchor="t">
            <a:normAutofit/>
          </a:bodyPr>
          <a:lstStyle>
            <a:lvl1pPr marL="0" indent="0" algn="r">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1929657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4"/>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4"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4" y="4343400"/>
            <a:ext cx="10018713" cy="14478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336545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31921952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8"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4" y="685800"/>
            <a:ext cx="8019743"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15630702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9" y="5867135"/>
            <a:ext cx="551167" cy="365125"/>
          </a:xfrm>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3746815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81"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D686E4-1293-49B3-B3DE-EF3A23F9CDA4}"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3971533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4"/>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5" y="2667003"/>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D686E4-1293-49B3-B3DE-EF3A23F9CDA4}"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3646582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90" y="2667000"/>
            <a:ext cx="4622537" cy="576262"/>
          </a:xfrm>
        </p:spPr>
        <p:txBody>
          <a:bodyPr anchor="b">
            <a:noAutofit/>
          </a:bodyPr>
          <a:lstStyle>
            <a:lvl1pPr marL="0" indent="0">
              <a:buNone/>
              <a:defRPr sz="2800" b="0">
                <a:solidFill>
                  <a:schemeClr val="accent1">
                    <a:lumMod val="7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D686E4-1293-49B3-B3DE-EF3A23F9CDA4}"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4003043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D686E4-1293-49B3-B3DE-EF3A23F9CDA4}"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18157533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D686E4-1293-49B3-B3DE-EF3A23F9CDA4}"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41566648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5" y="685803"/>
            <a:ext cx="6240991"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4" y="2971800"/>
            <a:ext cx="3549121" cy="1828800"/>
          </a:xfrm>
        </p:spPr>
        <p:txBody>
          <a:bodyPr>
            <a:normAutofit/>
          </a:bodyPr>
          <a:lstStyle>
            <a:lvl1pPr marL="0" indent="0" algn="ctr">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8D686E4-1293-49B3-B3DE-EF3A23F9CDA4}"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3054558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6" y="1752599"/>
            <a:ext cx="542615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3"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6" y="3124199"/>
            <a:ext cx="5426159" cy="1828800"/>
          </a:xfrm>
        </p:spPr>
        <p:txBody>
          <a:bodyPr>
            <a:normAutofit/>
          </a:bodyPr>
          <a:lstStyle>
            <a:lvl1pPr marL="0" indent="0" algn="ctr">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8D686E4-1293-49B3-B3DE-EF3A23F9CDA4}"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CA68E5-0B68-4DBB-AF77-6483FD9FE3E7}" type="slidenum">
              <a:rPr lang="en-US" smtClean="0"/>
              <a:t>‹#›</a:t>
            </a:fld>
            <a:endParaRPr lang="en-US"/>
          </a:p>
        </p:txBody>
      </p:sp>
    </p:spTree>
    <p:extLst>
      <p:ext uri="{BB962C8B-B14F-4D97-AF65-F5344CB8AC3E}">
        <p14:creationId xmlns:p14="http://schemas.microsoft.com/office/powerpoint/2010/main" val="5432620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3"/>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4" y="685804"/>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3" y="2667003"/>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9"/>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8D686E4-1293-49B3-B3DE-EF3A23F9CDA4}" type="datetimeFigureOut">
              <a:rPr lang="en-US" smtClean="0"/>
              <a:t>1/23/2020</a:t>
            </a:fld>
            <a:endParaRPr lang="en-US"/>
          </a:p>
        </p:txBody>
      </p:sp>
      <p:sp>
        <p:nvSpPr>
          <p:cNvPr id="5" name="Footer Placeholder 4"/>
          <p:cNvSpPr>
            <a:spLocks noGrp="1"/>
          </p:cNvSpPr>
          <p:nvPr>
            <p:ph type="ftr" sz="quarter" idx="3"/>
          </p:nvPr>
        </p:nvSpPr>
        <p:spPr>
          <a:xfrm>
            <a:off x="2572282" y="5883279"/>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9" y="5883279"/>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CA68E5-0B68-4DBB-AF77-6483FD9FE3E7}" type="slidenum">
              <a:rPr lang="en-US" smtClean="0"/>
              <a:t>‹#›</a:t>
            </a:fld>
            <a:endParaRPr lang="en-US"/>
          </a:p>
        </p:txBody>
      </p:sp>
    </p:spTree>
    <p:extLst>
      <p:ext uri="{BB962C8B-B14F-4D97-AF65-F5344CB8AC3E}">
        <p14:creationId xmlns:p14="http://schemas.microsoft.com/office/powerpoint/2010/main" val="369804988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457189"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32" indent="-285744" algn="l" defTabSz="457189"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21" indent="-285744" algn="l" defTabSz="457189"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12" indent="-171446" algn="l" defTabSz="457189"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01" indent="-171446"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537"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726"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914"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103" indent="-228594" algn="l" defTabSz="45718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policeforum.org/suicidebycop#Scenarios"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mailto:twilliams@richland.edu"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print">
            <a:extLst>
              <a:ext uri="{28A0092B-C50C-407E-A947-70E740481C1C}">
                <a14:useLocalDpi xmlns:a14="http://schemas.microsoft.com/office/drawing/2010/main" val="0"/>
              </a:ext>
            </a:extLst>
          </a:blip>
          <a:srcRect l="16658" t="9455" r="18262" b="7769"/>
          <a:stretch/>
        </p:blipFill>
        <p:spPr bwMode="auto">
          <a:xfrm>
            <a:off x="4525560" y="1976354"/>
            <a:ext cx="3439392" cy="332509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sp>
        <p:nvSpPr>
          <p:cNvPr id="2" name="Title 1">
            <a:extLst>
              <a:ext uri="{FF2B5EF4-FFF2-40B4-BE49-F238E27FC236}">
                <a16:creationId xmlns:a16="http://schemas.microsoft.com/office/drawing/2014/main" id="{ECF31755-EC26-4EA6-9AC0-815E921AAD10}"/>
              </a:ext>
            </a:extLst>
          </p:cNvPr>
          <p:cNvSpPr>
            <a:spLocks noGrp="1"/>
          </p:cNvSpPr>
          <p:nvPr>
            <p:ph type="ctrTitle"/>
          </p:nvPr>
        </p:nvSpPr>
        <p:spPr>
          <a:xfrm>
            <a:off x="874335" y="426715"/>
            <a:ext cx="10474143" cy="1196347"/>
          </a:xfrm>
        </p:spPr>
        <p:txBody>
          <a:bodyPr>
            <a:noAutofit/>
          </a:bodyPr>
          <a:lstStyle/>
          <a:p>
            <a:pPr algn="ctr"/>
            <a:r>
              <a:rPr lang="en-US" sz="4000" dirty="0">
                <a:solidFill>
                  <a:srgbClr val="002060"/>
                </a:solidFill>
                <a:latin typeface="Times New Roman" panose="02020603050405020304" pitchFamily="18" charset="0"/>
                <a:cs typeface="Times New Roman" panose="02020603050405020304" pitchFamily="18" charset="0"/>
              </a:rPr>
              <a:t>M</a:t>
            </a:r>
            <a:r>
              <a:rPr lang="en-US" sz="3200" dirty="0">
                <a:solidFill>
                  <a:srgbClr val="002060"/>
                </a:solidFill>
                <a:latin typeface="Times New Roman" panose="02020603050405020304" pitchFamily="18" charset="0"/>
                <a:cs typeface="Times New Roman" panose="02020603050405020304" pitchFamily="18" charset="0"/>
              </a:rPr>
              <a:t>ACON </a:t>
            </a:r>
            <a:r>
              <a:rPr lang="en-US" sz="4000" dirty="0">
                <a:solidFill>
                  <a:srgbClr val="002060"/>
                </a:solidFill>
                <a:latin typeface="Times New Roman" panose="02020603050405020304" pitchFamily="18" charset="0"/>
                <a:cs typeface="Times New Roman" panose="02020603050405020304" pitchFamily="18" charset="0"/>
              </a:rPr>
              <a:t>C</a:t>
            </a:r>
            <a:r>
              <a:rPr lang="en-US" sz="3200" dirty="0">
                <a:solidFill>
                  <a:srgbClr val="002060"/>
                </a:solidFill>
                <a:latin typeface="Times New Roman" panose="02020603050405020304" pitchFamily="18" charset="0"/>
                <a:cs typeface="Times New Roman" panose="02020603050405020304" pitchFamily="18" charset="0"/>
              </a:rPr>
              <a:t>OUNTY </a:t>
            </a:r>
            <a:r>
              <a:rPr lang="en-US" sz="4000" dirty="0">
                <a:solidFill>
                  <a:srgbClr val="002060"/>
                </a:solidFill>
                <a:latin typeface="Times New Roman" panose="02020603050405020304" pitchFamily="18" charset="0"/>
                <a:cs typeface="Times New Roman" panose="02020603050405020304" pitchFamily="18" charset="0"/>
              </a:rPr>
              <a:t>L</a:t>
            </a:r>
            <a:r>
              <a:rPr lang="en-US" sz="3200" dirty="0">
                <a:solidFill>
                  <a:srgbClr val="002060"/>
                </a:solidFill>
                <a:latin typeface="Times New Roman" panose="02020603050405020304" pitchFamily="18" charset="0"/>
                <a:cs typeface="Times New Roman" panose="02020603050405020304" pitchFamily="18" charset="0"/>
              </a:rPr>
              <a:t>AW </a:t>
            </a:r>
            <a:r>
              <a:rPr lang="en-US" sz="4000" dirty="0">
                <a:solidFill>
                  <a:srgbClr val="002060"/>
                </a:solidFill>
                <a:latin typeface="Times New Roman" panose="02020603050405020304" pitchFamily="18" charset="0"/>
                <a:cs typeface="Times New Roman" panose="02020603050405020304" pitchFamily="18" charset="0"/>
              </a:rPr>
              <a:t>E</a:t>
            </a:r>
            <a:r>
              <a:rPr lang="en-US" sz="3200" dirty="0">
                <a:solidFill>
                  <a:srgbClr val="002060"/>
                </a:solidFill>
                <a:latin typeface="Times New Roman" panose="02020603050405020304" pitchFamily="18" charset="0"/>
                <a:cs typeface="Times New Roman" panose="02020603050405020304" pitchFamily="18" charset="0"/>
              </a:rPr>
              <a:t>NFORCEMENT </a:t>
            </a:r>
            <a:br>
              <a:rPr lang="en-US" sz="3200" dirty="0">
                <a:solidFill>
                  <a:srgbClr val="002060"/>
                </a:solidFill>
                <a:latin typeface="Times New Roman" panose="02020603050405020304" pitchFamily="18" charset="0"/>
                <a:cs typeface="Times New Roman" panose="02020603050405020304" pitchFamily="18" charset="0"/>
              </a:rPr>
            </a:br>
            <a:r>
              <a:rPr lang="en-US" sz="4000" dirty="0">
                <a:solidFill>
                  <a:srgbClr val="002060"/>
                </a:solidFill>
                <a:latin typeface="Times New Roman" panose="02020603050405020304" pitchFamily="18" charset="0"/>
                <a:cs typeface="Times New Roman" panose="02020603050405020304" pitchFamily="18" charset="0"/>
              </a:rPr>
              <a:t>T</a:t>
            </a:r>
            <a:r>
              <a:rPr lang="en-US" sz="3200" dirty="0">
                <a:solidFill>
                  <a:srgbClr val="002060"/>
                </a:solidFill>
                <a:latin typeface="Times New Roman" panose="02020603050405020304" pitchFamily="18" charset="0"/>
                <a:cs typeface="Times New Roman" panose="02020603050405020304" pitchFamily="18" charset="0"/>
              </a:rPr>
              <a:t>RAINING </a:t>
            </a:r>
            <a:r>
              <a:rPr lang="en-US" sz="4000" dirty="0">
                <a:solidFill>
                  <a:srgbClr val="002060"/>
                </a:solidFill>
                <a:latin typeface="Times New Roman" panose="02020603050405020304" pitchFamily="18" charset="0"/>
                <a:cs typeface="Times New Roman" panose="02020603050405020304" pitchFamily="18" charset="0"/>
              </a:rPr>
              <a:t>C</a:t>
            </a:r>
            <a:r>
              <a:rPr lang="en-US" sz="3200" dirty="0">
                <a:solidFill>
                  <a:srgbClr val="002060"/>
                </a:solidFill>
                <a:latin typeface="Times New Roman" panose="02020603050405020304" pitchFamily="18" charset="0"/>
                <a:cs typeface="Times New Roman" panose="02020603050405020304" pitchFamily="18" charset="0"/>
              </a:rPr>
              <a:t>ENTER</a:t>
            </a:r>
          </a:p>
        </p:txBody>
      </p:sp>
      <p:sp>
        <p:nvSpPr>
          <p:cNvPr id="3" name="Subtitle 2">
            <a:extLst>
              <a:ext uri="{FF2B5EF4-FFF2-40B4-BE49-F238E27FC236}">
                <a16:creationId xmlns:a16="http://schemas.microsoft.com/office/drawing/2014/main" id="{85DC53CF-5708-42A6-9DE1-7080838EF0E4}"/>
              </a:ext>
            </a:extLst>
          </p:cNvPr>
          <p:cNvSpPr>
            <a:spLocks noGrp="1"/>
          </p:cNvSpPr>
          <p:nvPr>
            <p:ph type="subTitle" idx="1"/>
          </p:nvPr>
        </p:nvSpPr>
        <p:spPr>
          <a:xfrm>
            <a:off x="1142036" y="5876105"/>
            <a:ext cx="10206440" cy="977621"/>
          </a:xfrm>
        </p:spPr>
        <p:txBody>
          <a:bodyPr>
            <a:noAutofit/>
          </a:bodyPr>
          <a:lstStyle/>
          <a:p>
            <a:pPr algn="ctr">
              <a:spcBef>
                <a:spcPts val="0"/>
              </a:spcBef>
            </a:pPr>
            <a:r>
              <a:rPr lang="en-US" i="1" dirty="0">
                <a:solidFill>
                  <a:srgbClr val="002060"/>
                </a:solidFill>
              </a:rPr>
              <a:t>A partnership between the Illinois Law Enforcement Training &amp; Standards Board </a:t>
            </a:r>
          </a:p>
          <a:p>
            <a:pPr algn="ctr">
              <a:spcBef>
                <a:spcPts val="0"/>
              </a:spcBef>
            </a:pPr>
            <a:r>
              <a:rPr lang="en-US" i="1" dirty="0">
                <a:solidFill>
                  <a:srgbClr val="002060"/>
                </a:solidFill>
              </a:rPr>
              <a:t>and Richland Community College</a:t>
            </a:r>
          </a:p>
        </p:txBody>
      </p:sp>
    </p:spTree>
    <p:extLst>
      <p:ext uri="{BB962C8B-B14F-4D97-AF65-F5344CB8AC3E}">
        <p14:creationId xmlns:p14="http://schemas.microsoft.com/office/powerpoint/2010/main" val="7975109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57525" y="3075771"/>
            <a:ext cx="7981949" cy="954107"/>
          </a:xfrm>
          <a:prstGeom prst="rect">
            <a:avLst/>
          </a:prstGeom>
        </p:spPr>
        <p:txBody>
          <a:bodyPr wrap="square">
            <a:spAutoFit/>
          </a:bodyPr>
          <a:lstStyle/>
          <a:p>
            <a:r>
              <a:rPr lang="en-US" sz="2800" dirty="0"/>
              <a:t>CC20-07		June 7, 2020 – July 10, 2020</a:t>
            </a:r>
          </a:p>
          <a:p>
            <a:r>
              <a:rPr lang="en-US" sz="2800" dirty="0"/>
              <a:t>CC20-08		September 20, 2020 – October 23, 2020</a:t>
            </a:r>
          </a:p>
        </p:txBody>
      </p:sp>
      <p:sp>
        <p:nvSpPr>
          <p:cNvPr id="3" name="TextBox 2"/>
          <p:cNvSpPr txBox="1"/>
          <p:nvPr/>
        </p:nvSpPr>
        <p:spPr>
          <a:xfrm>
            <a:off x="2670628" y="609600"/>
            <a:ext cx="7605485" cy="1323439"/>
          </a:xfrm>
          <a:prstGeom prst="rect">
            <a:avLst/>
          </a:prstGeom>
          <a:noFill/>
        </p:spPr>
        <p:txBody>
          <a:bodyPr wrap="square" rtlCol="0">
            <a:spAutoFit/>
          </a:bodyPr>
          <a:lstStyle/>
          <a:p>
            <a:pPr algn="ctr"/>
            <a:r>
              <a:rPr lang="en-US" sz="4000" dirty="0"/>
              <a:t>Basic Corrections Academies </a:t>
            </a:r>
          </a:p>
          <a:p>
            <a:pPr algn="ctr"/>
            <a:r>
              <a:rPr lang="en-US" sz="4000" dirty="0"/>
              <a:t>Scheduled in Calendar Year 2020</a:t>
            </a:r>
          </a:p>
        </p:txBody>
      </p:sp>
    </p:spTree>
    <p:extLst>
      <p:ext uri="{BB962C8B-B14F-4D97-AF65-F5344CB8AC3E}">
        <p14:creationId xmlns:p14="http://schemas.microsoft.com/office/powerpoint/2010/main" val="39605432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DB375-C1C6-4B27-BD45-08F5367681EB}"/>
              </a:ext>
            </a:extLst>
          </p:cNvPr>
          <p:cNvSpPr>
            <a:spLocks noGrp="1"/>
          </p:cNvSpPr>
          <p:nvPr>
            <p:ph type="title"/>
          </p:nvPr>
        </p:nvSpPr>
        <p:spPr>
          <a:xfrm>
            <a:off x="3541715" y="314330"/>
            <a:ext cx="5259386" cy="990596"/>
          </a:xfrm>
        </p:spPr>
        <p:txBody>
          <a:bodyPr/>
          <a:lstStyle/>
          <a:p>
            <a:r>
              <a:rPr lang="en-US" dirty="0"/>
              <a:t>New Projects/Proposals</a:t>
            </a:r>
          </a:p>
        </p:txBody>
      </p:sp>
      <p:sp>
        <p:nvSpPr>
          <p:cNvPr id="3" name="TextBox 2">
            <a:extLst>
              <a:ext uri="{FF2B5EF4-FFF2-40B4-BE49-F238E27FC236}">
                <a16:creationId xmlns:a16="http://schemas.microsoft.com/office/drawing/2014/main" id="{D85899AD-D5B9-474F-903C-53CBDAC4769B}"/>
              </a:ext>
            </a:extLst>
          </p:cNvPr>
          <p:cNvSpPr txBox="1"/>
          <p:nvPr/>
        </p:nvSpPr>
        <p:spPr>
          <a:xfrm>
            <a:off x="3632995" y="2657475"/>
            <a:ext cx="5076825" cy="2062103"/>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t>Fire Tower</a:t>
            </a:r>
          </a:p>
          <a:p>
            <a:pPr marL="285750" indent="-285750">
              <a:buFont typeface="Wingdings" panose="05000000000000000000" pitchFamily="2" charset="2"/>
              <a:buChar char="Ø"/>
            </a:pPr>
            <a:r>
              <a:rPr lang="en-US" sz="3200" dirty="0"/>
              <a:t>Dive Pond</a:t>
            </a:r>
          </a:p>
          <a:p>
            <a:pPr marL="285750" indent="-285750">
              <a:buFont typeface="Wingdings" panose="05000000000000000000" pitchFamily="2" charset="2"/>
              <a:buChar char="Ø"/>
            </a:pPr>
            <a:r>
              <a:rPr lang="en-US" sz="3200" dirty="0"/>
              <a:t>Veterans in Corrections</a:t>
            </a:r>
          </a:p>
          <a:p>
            <a:pPr marL="285750" indent="-285750">
              <a:buFont typeface="Wingdings" panose="05000000000000000000" pitchFamily="2" charset="2"/>
              <a:buChar char="Ø"/>
            </a:pPr>
            <a:r>
              <a:rPr lang="en-US" sz="3200" dirty="0"/>
              <a:t>Academy Internships</a:t>
            </a:r>
          </a:p>
        </p:txBody>
      </p:sp>
    </p:spTree>
    <p:extLst>
      <p:ext uri="{BB962C8B-B14F-4D97-AF65-F5344CB8AC3E}">
        <p14:creationId xmlns:p14="http://schemas.microsoft.com/office/powerpoint/2010/main" val="5183082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96807" y="130314"/>
            <a:ext cx="2503259" cy="707886"/>
          </a:xfrm>
          <a:prstGeom prst="rect">
            <a:avLst/>
          </a:prstGeom>
          <a:noFill/>
        </p:spPr>
        <p:txBody>
          <a:bodyPr wrap="square" rtlCol="0">
            <a:spAutoFit/>
          </a:bodyPr>
          <a:lstStyle/>
          <a:p>
            <a:r>
              <a:rPr lang="en-US" sz="4000" dirty="0"/>
              <a:t>Fire Tower</a:t>
            </a:r>
          </a:p>
        </p:txBody>
      </p:sp>
      <p:pic>
        <p:nvPicPr>
          <p:cNvPr id="6" name="Picture 5">
            <a:extLst>
              <a:ext uri="{FF2B5EF4-FFF2-40B4-BE49-F238E27FC236}">
                <a16:creationId xmlns:a16="http://schemas.microsoft.com/office/drawing/2014/main" id="{E6A8298A-1245-4356-AEEA-7E35D0A3149E}"/>
              </a:ext>
            </a:extLst>
          </p:cNvPr>
          <p:cNvPicPr>
            <a:picLocks noChangeAspect="1"/>
          </p:cNvPicPr>
          <p:nvPr/>
        </p:nvPicPr>
        <p:blipFill rotWithShape="1">
          <a:blip r:embed="rId2">
            <a:extLst>
              <a:ext uri="{28A0092B-C50C-407E-A947-70E740481C1C}">
                <a14:useLocalDpi xmlns:a14="http://schemas.microsoft.com/office/drawing/2010/main" val="0"/>
              </a:ext>
            </a:extLst>
          </a:blip>
          <a:srcRect l="25938" r="24609" b="16388"/>
          <a:stretch/>
        </p:blipFill>
        <p:spPr>
          <a:xfrm>
            <a:off x="3533775" y="857250"/>
            <a:ext cx="6029325" cy="5734050"/>
          </a:xfrm>
          <a:prstGeom prst="rect">
            <a:avLst/>
          </a:prstGeom>
        </p:spPr>
      </p:pic>
    </p:spTree>
    <p:extLst>
      <p:ext uri="{BB962C8B-B14F-4D97-AF65-F5344CB8AC3E}">
        <p14:creationId xmlns:p14="http://schemas.microsoft.com/office/powerpoint/2010/main" val="321681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E5AC24-8586-4780-B66D-79DFC93E8CCF}"/>
              </a:ext>
            </a:extLst>
          </p:cNvPr>
          <p:cNvPicPr>
            <a:picLocks noChangeAspect="1"/>
          </p:cNvPicPr>
          <p:nvPr/>
        </p:nvPicPr>
        <p:blipFill rotWithShape="1">
          <a:blip r:embed="rId2">
            <a:extLst>
              <a:ext uri="{28A0092B-C50C-407E-A947-70E740481C1C}">
                <a14:useLocalDpi xmlns:a14="http://schemas.microsoft.com/office/drawing/2010/main" val="0"/>
              </a:ext>
            </a:extLst>
          </a:blip>
          <a:srcRect l="23360" t="7298" r="18047" b="19862"/>
          <a:stretch/>
        </p:blipFill>
        <p:spPr>
          <a:xfrm>
            <a:off x="3015754" y="1427837"/>
            <a:ext cx="7143751" cy="4995369"/>
          </a:xfrm>
          <a:prstGeom prst="rect">
            <a:avLst/>
          </a:prstGeom>
        </p:spPr>
      </p:pic>
      <p:sp>
        <p:nvSpPr>
          <p:cNvPr id="5" name="TextBox 4">
            <a:extLst>
              <a:ext uri="{FF2B5EF4-FFF2-40B4-BE49-F238E27FC236}">
                <a16:creationId xmlns:a16="http://schemas.microsoft.com/office/drawing/2014/main" id="{D0D4D7A8-3B24-42CC-A6F4-1D9F4066FC05}"/>
              </a:ext>
            </a:extLst>
          </p:cNvPr>
          <p:cNvSpPr txBox="1"/>
          <p:nvPr/>
        </p:nvSpPr>
        <p:spPr>
          <a:xfrm>
            <a:off x="4301629" y="523875"/>
            <a:ext cx="4572000" cy="584775"/>
          </a:xfrm>
          <a:prstGeom prst="rect">
            <a:avLst/>
          </a:prstGeom>
          <a:noFill/>
        </p:spPr>
        <p:txBody>
          <a:bodyPr wrap="square" rtlCol="0">
            <a:spAutoFit/>
          </a:bodyPr>
          <a:lstStyle/>
          <a:p>
            <a:r>
              <a:rPr lang="en-US" sz="3200" dirty="0"/>
              <a:t>Fire Tower and Dive Pond</a:t>
            </a:r>
          </a:p>
        </p:txBody>
      </p:sp>
    </p:spTree>
    <p:extLst>
      <p:ext uri="{BB962C8B-B14F-4D97-AF65-F5344CB8AC3E}">
        <p14:creationId xmlns:p14="http://schemas.microsoft.com/office/powerpoint/2010/main" val="3351079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5AC59B-39A5-49A1-A670-8B5A73B99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38212864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30DD75-17F4-4EE1-B2E9-3C4EC1284735}"/>
              </a:ext>
            </a:extLst>
          </p:cNvPr>
          <p:cNvSpPr txBox="1"/>
          <p:nvPr/>
        </p:nvSpPr>
        <p:spPr>
          <a:xfrm>
            <a:off x="1009651" y="381000"/>
            <a:ext cx="10944224" cy="6278642"/>
          </a:xfrm>
          <a:prstGeom prst="rect">
            <a:avLst/>
          </a:prstGeom>
          <a:noFill/>
        </p:spPr>
        <p:txBody>
          <a:bodyPr wrap="square" rtlCol="0">
            <a:spAutoFit/>
          </a:bodyPr>
          <a:lstStyle/>
          <a:p>
            <a:pPr algn="just"/>
            <a:r>
              <a:rPr lang="en-US" b="1" dirty="0"/>
              <a:t>I</a:t>
            </a:r>
            <a:r>
              <a:rPr lang="en-US" sz="1200" b="1" dirty="0"/>
              <a:t>NTERNSHIP PROGRAM/PROPOSAL:</a:t>
            </a:r>
            <a:r>
              <a:rPr lang="en-US" sz="1200" dirty="0"/>
              <a:t>	This program has been developed in response to law enforcement administrators seeking highly educated and certified candidates available for service. It is ideal for college students seeking a career in law enforcement and wanting to compete at the highest level in the job market. Combining the education received through Western Illinois University (WIU) and the successful completion of our basic law enforcement training academy, will provide an intern with everything they need to compete in a very competitive job market.  </a:t>
            </a:r>
          </a:p>
          <a:p>
            <a:pPr algn="just"/>
            <a:endParaRPr lang="en-US" sz="1200" dirty="0"/>
          </a:p>
          <a:p>
            <a:pPr algn="just"/>
            <a:r>
              <a:rPr lang="en-US" sz="1200" dirty="0"/>
              <a:t>This unique opportunity has been sanctioned by the Illinois Law Enforcement Training and Standards Board for the MCLETC to test on a trial basis.   The MCLETC was given the opportunity to reach out to two major universities.  We chose WIU due to your nationally recognized and awarded School of Law Enforcement and Justice Administration.  WIU was an easy selection since it is recognized as a leader in Law Enforcement Education in the nation.  </a:t>
            </a:r>
          </a:p>
          <a:p>
            <a:pPr algn="just"/>
            <a:r>
              <a:rPr lang="en-US" sz="1200" dirty="0"/>
              <a:t> </a:t>
            </a:r>
          </a:p>
          <a:p>
            <a:pPr algn="just"/>
            <a:r>
              <a:rPr lang="en-US" sz="1200" dirty="0"/>
              <a:t>We have already built a partnership with you by hosting your students and providing a work-related internship.  This proposal is to expand the program by allowing the internship program to consist of attending our actual certified academy.</a:t>
            </a:r>
          </a:p>
          <a:p>
            <a:pPr algn="just"/>
            <a:r>
              <a:rPr lang="en-US" sz="1200" dirty="0"/>
              <a:t> </a:t>
            </a:r>
          </a:p>
          <a:p>
            <a:pPr algn="just"/>
            <a:r>
              <a:rPr lang="en-US" sz="1200" dirty="0"/>
              <a:t>We foresee this program being offered to university senior students deemed eligible to complete an internship.  Upon a student submitting an application to WIU for an internship in the MCLETC BLEA, we would form a committee to review applications forwarded by WIU for consideration.  Our committee would then select those chosen to participate, as well as an alternate list.  If the selected intern(s) successfully pass a background investigation and medical exam, they would be allowed to participate in the academy.  The MCLETC can set up the background investigation and exam.  The expenses would be added to the base tuition cost.</a:t>
            </a:r>
          </a:p>
          <a:p>
            <a:pPr algn="just"/>
            <a:r>
              <a:rPr lang="en-US" sz="1200" dirty="0"/>
              <a:t> </a:t>
            </a:r>
          </a:p>
          <a:p>
            <a:pPr algn="just"/>
            <a:r>
              <a:rPr lang="en-US" sz="1200" dirty="0"/>
              <a:t>The interns are integrated into the academy with newly hired sworn officers and will receive the same training.  Upon successful completion of the academy they will receive their academy graduation certificate and be certified by the Academy Commander to take the State of Illinois Certification Exam for Law Enforcement Officers.  The exam will remain ungraded until the intern is hired by a certified law enforcement agency within the State of Illinois.  The academy and state certification do not necessarily transfer to outside states.  The MCLETC will assist in marketing the intern to our agency partners.</a:t>
            </a:r>
          </a:p>
          <a:p>
            <a:pPr algn="just"/>
            <a:r>
              <a:rPr lang="en-US" sz="1200" dirty="0"/>
              <a:t> </a:t>
            </a:r>
          </a:p>
          <a:p>
            <a:pPr algn="just"/>
            <a:r>
              <a:rPr lang="en-US" sz="1200" dirty="0"/>
              <a:t>Our tuition for the BLEA is $6274.  We are a direct reimbursement academy, meaning our rates have been reviewed and approved by the ILETSB.  Our tuition for the Academy Internship Program would remain at $6274, plus the additional background investigation, medical exam, and Academy uniforms.  We estimate these additions to cost $800 - $1000.  Each law enforcement agency sending a police recruit to our BLEA conduct their own background investigation and pay for the medical exam.  They also pay us directly for the Academy uniforms.  The tuition for our BLEA includes course instruction and all materials, use of an academy laptop, all required ammunition, on campus residential lodging with all linens and towels supplied, three full meals a day, and 24 hour supervision.</a:t>
            </a:r>
          </a:p>
          <a:p>
            <a:pPr algn="just"/>
            <a:r>
              <a:rPr lang="en-US" sz="1200" dirty="0"/>
              <a:t> </a:t>
            </a:r>
          </a:p>
          <a:p>
            <a:pPr algn="just"/>
            <a:r>
              <a:rPr lang="en-US" sz="1200" dirty="0"/>
              <a:t>As you are aware, if the intern is a military veteran, they may still have benefits available to pay for this training.  The MCLETC is a certified academy through the Veterans Administration.    </a:t>
            </a:r>
          </a:p>
          <a:p>
            <a:pPr algn="just"/>
            <a:r>
              <a:rPr lang="en-US" sz="1200" dirty="0"/>
              <a:t> </a:t>
            </a:r>
          </a:p>
          <a:p>
            <a:pPr algn="just"/>
            <a:r>
              <a:rPr lang="en-US" sz="1200" dirty="0"/>
              <a:t>This proposal is a work in progress and open to discussion regarding the details.  Please feel free to reach out to us with any questions or concerns.  We look forward to hearing from you and hope to make this successful for WIU and the MCLETC!</a:t>
            </a:r>
          </a:p>
        </p:txBody>
      </p:sp>
    </p:spTree>
    <p:extLst>
      <p:ext uri="{BB962C8B-B14F-4D97-AF65-F5344CB8AC3E}">
        <p14:creationId xmlns:p14="http://schemas.microsoft.com/office/powerpoint/2010/main" val="2375095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736" y="162384"/>
            <a:ext cx="4413363" cy="913942"/>
          </a:xfrm>
        </p:spPr>
        <p:txBody>
          <a:bodyPr>
            <a:normAutofit fontScale="90000"/>
          </a:bodyPr>
          <a:lstStyle/>
          <a:p>
            <a:r>
              <a:rPr lang="en-US" sz="3200" dirty="0"/>
              <a:t>Special Projects- RC19-04</a:t>
            </a:r>
          </a:p>
        </p:txBody>
      </p:sp>
      <p:pic>
        <p:nvPicPr>
          <p:cNvPr id="6" name="Picture 5">
            <a:extLst>
              <a:ext uri="{FF2B5EF4-FFF2-40B4-BE49-F238E27FC236}">
                <a16:creationId xmlns:a16="http://schemas.microsoft.com/office/drawing/2014/main" id="{C7F83F33-BEEF-42F2-830A-491A32176C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0125" y="1028701"/>
            <a:ext cx="5495925" cy="4121944"/>
          </a:xfrm>
          <a:prstGeom prst="rect">
            <a:avLst/>
          </a:prstGeom>
        </p:spPr>
      </p:pic>
      <p:pic>
        <p:nvPicPr>
          <p:cNvPr id="8" name="Picture 7">
            <a:extLst>
              <a:ext uri="{FF2B5EF4-FFF2-40B4-BE49-F238E27FC236}">
                <a16:creationId xmlns:a16="http://schemas.microsoft.com/office/drawing/2014/main" id="{25DF5CAC-3F8A-44D7-9DFF-DE68E712F0B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96050" y="2124075"/>
            <a:ext cx="5562599" cy="4171949"/>
          </a:xfrm>
          <a:prstGeom prst="rect">
            <a:avLst/>
          </a:prstGeom>
        </p:spPr>
      </p:pic>
    </p:spTree>
    <p:extLst>
      <p:ext uri="{BB962C8B-B14F-4D97-AF65-F5344CB8AC3E}">
        <p14:creationId xmlns:p14="http://schemas.microsoft.com/office/powerpoint/2010/main" val="2943333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4917-4743-4C6D-BC83-60E7A532F736}"/>
              </a:ext>
            </a:extLst>
          </p:cNvPr>
          <p:cNvSpPr>
            <a:spLocks noGrp="1"/>
          </p:cNvSpPr>
          <p:nvPr>
            <p:ph type="title"/>
          </p:nvPr>
        </p:nvSpPr>
        <p:spPr>
          <a:xfrm>
            <a:off x="4094165" y="333379"/>
            <a:ext cx="4611686" cy="942971"/>
          </a:xfrm>
        </p:spPr>
        <p:txBody>
          <a:bodyPr>
            <a:normAutofit/>
          </a:bodyPr>
          <a:lstStyle/>
          <a:p>
            <a:r>
              <a:rPr lang="en-US" sz="3200" dirty="0"/>
              <a:t>Special Projects- RC19-05</a:t>
            </a:r>
          </a:p>
        </p:txBody>
      </p:sp>
      <p:pic>
        <p:nvPicPr>
          <p:cNvPr id="4" name="Picture 3">
            <a:extLst>
              <a:ext uri="{FF2B5EF4-FFF2-40B4-BE49-F238E27FC236}">
                <a16:creationId xmlns:a16="http://schemas.microsoft.com/office/drawing/2014/main" id="{66B82AFC-B9B9-4AA2-AFDA-B421A319B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62086" y="1957387"/>
            <a:ext cx="5448300" cy="4086225"/>
          </a:xfrm>
          <a:prstGeom prst="rect">
            <a:avLst/>
          </a:prstGeom>
        </p:spPr>
      </p:pic>
      <p:pic>
        <p:nvPicPr>
          <p:cNvPr id="6" name="Picture 5">
            <a:extLst>
              <a:ext uri="{FF2B5EF4-FFF2-40B4-BE49-F238E27FC236}">
                <a16:creationId xmlns:a16="http://schemas.microsoft.com/office/drawing/2014/main" id="{65D2A968-FF12-4D9C-90CC-6E0381417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23005" y="1957387"/>
            <a:ext cx="5448301" cy="4086226"/>
          </a:xfrm>
          <a:prstGeom prst="rect">
            <a:avLst/>
          </a:prstGeom>
        </p:spPr>
      </p:pic>
    </p:spTree>
    <p:extLst>
      <p:ext uri="{BB962C8B-B14F-4D97-AF65-F5344CB8AC3E}">
        <p14:creationId xmlns:p14="http://schemas.microsoft.com/office/powerpoint/2010/main" val="3603357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7D358-9849-4D43-8784-4FFBD1AA6C30}"/>
              </a:ext>
            </a:extLst>
          </p:cNvPr>
          <p:cNvSpPr>
            <a:spLocks noGrp="1"/>
          </p:cNvSpPr>
          <p:nvPr>
            <p:ph type="title"/>
          </p:nvPr>
        </p:nvSpPr>
        <p:spPr>
          <a:xfrm>
            <a:off x="594520" y="1156743"/>
            <a:ext cx="2878136" cy="847721"/>
          </a:xfrm>
        </p:spPr>
        <p:txBody>
          <a:bodyPr>
            <a:normAutofit fontScale="90000"/>
          </a:bodyPr>
          <a:lstStyle/>
          <a:p>
            <a:pPr algn="l"/>
            <a:r>
              <a:rPr lang="en-US" sz="3200" dirty="0"/>
              <a:t>Special Projects- </a:t>
            </a:r>
            <a:br>
              <a:rPr lang="en-US" sz="3200" dirty="0"/>
            </a:br>
            <a:r>
              <a:rPr lang="en-US" sz="3200" dirty="0"/>
              <a:t>RC19-06</a:t>
            </a:r>
          </a:p>
        </p:txBody>
      </p:sp>
      <p:pic>
        <p:nvPicPr>
          <p:cNvPr id="4" name="Picture 3">
            <a:extLst>
              <a:ext uri="{FF2B5EF4-FFF2-40B4-BE49-F238E27FC236}">
                <a16:creationId xmlns:a16="http://schemas.microsoft.com/office/drawing/2014/main" id="{8F920A03-D94B-4556-93E7-F4970B5986D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9722" t="10741" r="12778" b="20925"/>
          <a:stretch/>
        </p:blipFill>
        <p:spPr>
          <a:xfrm rot="5400000">
            <a:off x="3205162" y="907260"/>
            <a:ext cx="4629153" cy="3514725"/>
          </a:xfrm>
          <a:prstGeom prst="rect">
            <a:avLst/>
          </a:prstGeom>
        </p:spPr>
      </p:pic>
      <p:pic>
        <p:nvPicPr>
          <p:cNvPr id="6" name="Picture 5">
            <a:extLst>
              <a:ext uri="{FF2B5EF4-FFF2-40B4-BE49-F238E27FC236}">
                <a16:creationId xmlns:a16="http://schemas.microsoft.com/office/drawing/2014/main" id="{6B67B819-AB9E-4FD0-A129-AB690604C8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77101" y="0"/>
            <a:ext cx="4695825" cy="3521869"/>
          </a:xfrm>
          <a:prstGeom prst="rect">
            <a:avLst/>
          </a:prstGeom>
        </p:spPr>
      </p:pic>
      <p:pic>
        <p:nvPicPr>
          <p:cNvPr id="8" name="Picture 7">
            <a:extLst>
              <a:ext uri="{FF2B5EF4-FFF2-40B4-BE49-F238E27FC236}">
                <a16:creationId xmlns:a16="http://schemas.microsoft.com/office/drawing/2014/main" id="{63B8D0FD-99DE-4704-B96C-ED550ECA873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3437" t="12778" r="9584" b="7222"/>
          <a:stretch/>
        </p:blipFill>
        <p:spPr>
          <a:xfrm>
            <a:off x="7277101" y="3166969"/>
            <a:ext cx="4695825" cy="3660074"/>
          </a:xfrm>
          <a:prstGeom prst="rect">
            <a:avLst/>
          </a:prstGeom>
        </p:spPr>
      </p:pic>
      <p:pic>
        <p:nvPicPr>
          <p:cNvPr id="10" name="Picture 9">
            <a:extLst>
              <a:ext uri="{FF2B5EF4-FFF2-40B4-BE49-F238E27FC236}">
                <a16:creationId xmlns:a16="http://schemas.microsoft.com/office/drawing/2014/main" id="{14980A54-0238-4FC5-ABB6-9FB12EB1219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04799" y="3658882"/>
            <a:ext cx="4105272" cy="3078954"/>
          </a:xfrm>
          <a:prstGeom prst="rect">
            <a:avLst/>
          </a:prstGeom>
        </p:spPr>
      </p:pic>
    </p:spTree>
    <p:extLst>
      <p:ext uri="{BB962C8B-B14F-4D97-AF65-F5344CB8AC3E}">
        <p14:creationId xmlns:p14="http://schemas.microsoft.com/office/powerpoint/2010/main" val="1019939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0D908A-F091-4F59-94B1-58F14D70B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0"/>
            <a:ext cx="5143500" cy="6858000"/>
          </a:xfrm>
          <a:prstGeom prst="rect">
            <a:avLst/>
          </a:prstGeom>
        </p:spPr>
      </p:pic>
    </p:spTree>
    <p:extLst>
      <p:ext uri="{BB962C8B-B14F-4D97-AF65-F5344CB8AC3E}">
        <p14:creationId xmlns:p14="http://schemas.microsoft.com/office/powerpoint/2010/main" val="24525545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5" y="2696979"/>
            <a:ext cx="10159999" cy="2246769"/>
          </a:xfrm>
          <a:prstGeom prst="rect">
            <a:avLst/>
          </a:prstGeom>
        </p:spPr>
        <p:txBody>
          <a:bodyPr wrap="square">
            <a:spAutoFit/>
          </a:bodyPr>
          <a:lstStyle/>
          <a:p>
            <a:pPr>
              <a:spcBef>
                <a:spcPts val="0"/>
              </a:spcBef>
              <a:spcAft>
                <a:spcPts val="0"/>
              </a:spcAft>
              <a:buFont typeface="Arial" panose="020B0604020202020204" pitchFamily="34" charset="0"/>
              <a:buChar char="•"/>
            </a:pPr>
            <a:r>
              <a:rPr lang="en-US" sz="2800" dirty="0"/>
              <a:t>IDNR Academy	Sunday, January 20, 2019 – Friday, April 26, 2019</a:t>
            </a:r>
          </a:p>
          <a:p>
            <a:pPr>
              <a:spcBef>
                <a:spcPts val="0"/>
              </a:spcBef>
              <a:spcAft>
                <a:spcPts val="0"/>
              </a:spcAft>
              <a:buFont typeface="Arial" panose="020B0604020202020204" pitchFamily="34" charset="0"/>
              <a:buChar char="•"/>
            </a:pPr>
            <a:r>
              <a:rPr lang="en-US" sz="2800" dirty="0"/>
              <a:t>RC19-04	Sunday, February 3, 2019 – Friday, May 10, 2019</a:t>
            </a:r>
          </a:p>
          <a:p>
            <a:pPr>
              <a:spcBef>
                <a:spcPts val="0"/>
              </a:spcBef>
              <a:spcAft>
                <a:spcPts val="0"/>
              </a:spcAft>
              <a:buFont typeface="Arial" panose="020B0604020202020204" pitchFamily="34" charset="0"/>
              <a:buChar char="•"/>
            </a:pPr>
            <a:r>
              <a:rPr lang="en-US" sz="2800" dirty="0"/>
              <a:t>RC19-05		Sunday, June 2, 2019 – Friday, September 6, 2019</a:t>
            </a:r>
          </a:p>
          <a:p>
            <a:pPr>
              <a:spcBef>
                <a:spcPts val="0"/>
              </a:spcBef>
              <a:spcAft>
                <a:spcPts val="0"/>
              </a:spcAft>
              <a:buFont typeface="Arial" panose="020B0604020202020204" pitchFamily="34" charset="0"/>
              <a:buChar char="•"/>
            </a:pPr>
            <a:r>
              <a:rPr lang="en-US" sz="2800" dirty="0"/>
              <a:t>RC19-06	Sunday, August 18, 2019 – Friday, November 22, 2019</a:t>
            </a:r>
          </a:p>
          <a:p>
            <a:pPr>
              <a:spcBef>
                <a:spcPts val="0"/>
              </a:spcBef>
              <a:spcAft>
                <a:spcPts val="0"/>
              </a:spcAft>
              <a:buFont typeface="Arial" panose="020B0604020202020204" pitchFamily="34" charset="0"/>
              <a:buChar char="•"/>
            </a:pPr>
            <a:r>
              <a:rPr lang="en-US" sz="2800" dirty="0">
                <a:effectLst/>
              </a:rPr>
              <a:t>IDNR Academy	Tuesday, May 28, 2019 – Friday, August 30, 2019</a:t>
            </a:r>
          </a:p>
        </p:txBody>
      </p:sp>
      <p:sp>
        <p:nvSpPr>
          <p:cNvPr id="3" name="TextBox 2"/>
          <p:cNvSpPr txBox="1"/>
          <p:nvPr/>
        </p:nvSpPr>
        <p:spPr>
          <a:xfrm>
            <a:off x="2670628" y="609600"/>
            <a:ext cx="7605485" cy="1323439"/>
          </a:xfrm>
          <a:prstGeom prst="rect">
            <a:avLst/>
          </a:prstGeom>
          <a:noFill/>
        </p:spPr>
        <p:txBody>
          <a:bodyPr wrap="square" rtlCol="0">
            <a:spAutoFit/>
          </a:bodyPr>
          <a:lstStyle/>
          <a:p>
            <a:pPr algn="ctr"/>
            <a:r>
              <a:rPr lang="en-US" sz="4000" dirty="0"/>
              <a:t>Basic Law Enforcement Academies </a:t>
            </a:r>
          </a:p>
          <a:p>
            <a:pPr algn="ctr"/>
            <a:r>
              <a:rPr lang="en-US" sz="4000" dirty="0"/>
              <a:t>Scheduled in Calendar Year 2019</a:t>
            </a:r>
          </a:p>
        </p:txBody>
      </p:sp>
    </p:spTree>
    <p:extLst>
      <p:ext uri="{BB962C8B-B14F-4D97-AF65-F5344CB8AC3E}">
        <p14:creationId xmlns:p14="http://schemas.microsoft.com/office/powerpoint/2010/main" val="1328469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F6961C-102E-425F-8EF9-E14ECA22C04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11400" y="380999"/>
            <a:ext cx="7937500" cy="5953125"/>
          </a:xfrm>
          <a:prstGeom prst="rect">
            <a:avLst/>
          </a:prstGeom>
        </p:spPr>
      </p:pic>
    </p:spTree>
    <p:extLst>
      <p:ext uri="{BB962C8B-B14F-4D97-AF65-F5344CB8AC3E}">
        <p14:creationId xmlns:p14="http://schemas.microsoft.com/office/powerpoint/2010/main" val="1324275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8CDC8-EC65-401A-BC44-7836A56A2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22624" y="1095375"/>
            <a:ext cx="6222999" cy="4667249"/>
          </a:xfrm>
          <a:prstGeom prst="rect">
            <a:avLst/>
          </a:prstGeom>
        </p:spPr>
      </p:pic>
    </p:spTree>
    <p:extLst>
      <p:ext uri="{BB962C8B-B14F-4D97-AF65-F5344CB8AC3E}">
        <p14:creationId xmlns:p14="http://schemas.microsoft.com/office/powerpoint/2010/main" val="37311687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5A73B-5087-4AB6-B974-21644AC96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98017" y="1092994"/>
            <a:ext cx="6229350" cy="4672013"/>
          </a:xfrm>
          <a:prstGeom prst="rect">
            <a:avLst/>
          </a:prstGeom>
        </p:spPr>
      </p:pic>
    </p:spTree>
    <p:extLst>
      <p:ext uri="{BB962C8B-B14F-4D97-AF65-F5344CB8AC3E}">
        <p14:creationId xmlns:p14="http://schemas.microsoft.com/office/powerpoint/2010/main" val="6420357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96497-9E86-42FC-9143-53A833933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412" y="0"/>
            <a:ext cx="4686725" cy="6858000"/>
          </a:xfrm>
          <a:prstGeom prst="rect">
            <a:avLst/>
          </a:prstGeom>
        </p:spPr>
      </p:pic>
      <p:pic>
        <p:nvPicPr>
          <p:cNvPr id="9" name="Picture 8">
            <a:extLst>
              <a:ext uri="{FF2B5EF4-FFF2-40B4-BE49-F238E27FC236}">
                <a16:creationId xmlns:a16="http://schemas.microsoft.com/office/drawing/2014/main" id="{086F3DD8-F2FB-430A-B2B6-E2C9488C8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275" y="0"/>
            <a:ext cx="5143500" cy="6858000"/>
          </a:xfrm>
          <a:prstGeom prst="rect">
            <a:avLst/>
          </a:prstGeom>
        </p:spPr>
      </p:pic>
    </p:spTree>
    <p:extLst>
      <p:ext uri="{BB962C8B-B14F-4D97-AF65-F5344CB8AC3E}">
        <p14:creationId xmlns:p14="http://schemas.microsoft.com/office/powerpoint/2010/main" val="3089076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32DC7-30EF-4E5B-96C0-E31F550CC172}"/>
              </a:ext>
            </a:extLst>
          </p:cNvPr>
          <p:cNvSpPr>
            <a:spLocks noGrp="1"/>
          </p:cNvSpPr>
          <p:nvPr>
            <p:ph type="title"/>
          </p:nvPr>
        </p:nvSpPr>
        <p:spPr>
          <a:xfrm>
            <a:off x="1436689" y="142879"/>
            <a:ext cx="10018713" cy="1190621"/>
          </a:xfrm>
        </p:spPr>
        <p:txBody>
          <a:bodyPr/>
          <a:lstStyle/>
          <a:p>
            <a:r>
              <a:rPr lang="en-US" dirty="0"/>
              <a:t>Police Executive Research Forum</a:t>
            </a:r>
          </a:p>
        </p:txBody>
      </p:sp>
      <p:sp>
        <p:nvSpPr>
          <p:cNvPr id="3" name="TextBox 2">
            <a:extLst>
              <a:ext uri="{FF2B5EF4-FFF2-40B4-BE49-F238E27FC236}">
                <a16:creationId xmlns:a16="http://schemas.microsoft.com/office/drawing/2014/main" id="{595A22DB-D47A-4311-BD12-5DA2BF06158A}"/>
              </a:ext>
            </a:extLst>
          </p:cNvPr>
          <p:cNvSpPr txBox="1"/>
          <p:nvPr/>
        </p:nvSpPr>
        <p:spPr>
          <a:xfrm>
            <a:off x="3626645" y="2152650"/>
            <a:ext cx="5638800" cy="369332"/>
          </a:xfrm>
          <a:prstGeom prst="rect">
            <a:avLst/>
          </a:prstGeom>
          <a:noFill/>
        </p:spPr>
        <p:txBody>
          <a:bodyPr wrap="square" rtlCol="0">
            <a:spAutoFit/>
          </a:bodyPr>
          <a:lstStyle/>
          <a:p>
            <a:r>
              <a:rPr lang="en-US">
                <a:hlinkClick r:id="rId2"/>
              </a:rPr>
              <a:t>https://www.policeforum.org/suicidebycop#Scenarios</a:t>
            </a:r>
            <a:endParaRPr lang="en-US" dirty="0"/>
          </a:p>
        </p:txBody>
      </p:sp>
    </p:spTree>
    <p:extLst>
      <p:ext uri="{BB962C8B-B14F-4D97-AF65-F5344CB8AC3E}">
        <p14:creationId xmlns:p14="http://schemas.microsoft.com/office/powerpoint/2010/main" val="939188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9360" y="429532"/>
            <a:ext cx="7141029" cy="2400657"/>
          </a:xfrm>
          <a:prstGeom prst="rect">
            <a:avLst/>
          </a:prstGeom>
          <a:noFill/>
        </p:spPr>
        <p:txBody>
          <a:bodyPr wrap="square" rtlCol="0">
            <a:spAutoFit/>
          </a:bodyPr>
          <a:lstStyle/>
          <a:p>
            <a:r>
              <a:rPr lang="en-US" sz="4000" u="sng" dirty="0"/>
              <a:t>Heartland Technical Academy</a:t>
            </a:r>
          </a:p>
          <a:p>
            <a:endParaRPr lang="en-US" dirty="0"/>
          </a:p>
          <a:p>
            <a:endParaRPr lang="en-US" dirty="0"/>
          </a:p>
          <a:p>
            <a:pPr marL="285750" indent="-285750">
              <a:buFont typeface="Wingdings" panose="05000000000000000000" pitchFamily="2" charset="2"/>
              <a:buChar char="ü"/>
            </a:pPr>
            <a:r>
              <a:rPr lang="en-US" sz="2800" dirty="0"/>
              <a:t>80 Criminal Justice students visited and toured the MCLETC on October 11, 2019</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342" y="3778987"/>
            <a:ext cx="5626133" cy="2025408"/>
          </a:xfrm>
          <a:prstGeom prst="rect">
            <a:avLst/>
          </a:prstGeom>
        </p:spPr>
      </p:pic>
      <p:pic>
        <p:nvPicPr>
          <p:cNvPr id="5" name="Picture 4">
            <a:extLst>
              <a:ext uri="{FF2B5EF4-FFF2-40B4-BE49-F238E27FC236}">
                <a16:creationId xmlns:a16="http://schemas.microsoft.com/office/drawing/2014/main" id="{F6EEDD9F-3AC5-4D45-807D-75E954639939}"/>
              </a:ext>
            </a:extLst>
          </p:cNvPr>
          <p:cNvPicPr>
            <a:picLocks noChangeAspect="1"/>
          </p:cNvPicPr>
          <p:nvPr/>
        </p:nvPicPr>
        <p:blipFill rotWithShape="1">
          <a:blip r:embed="rId3">
            <a:extLst>
              <a:ext uri="{28A0092B-C50C-407E-A947-70E740481C1C}">
                <a14:useLocalDpi xmlns:a14="http://schemas.microsoft.com/office/drawing/2010/main" val="0"/>
              </a:ext>
            </a:extLst>
          </a:blip>
          <a:srcRect r="26794" b="60048"/>
          <a:stretch/>
        </p:blipFill>
        <p:spPr>
          <a:xfrm>
            <a:off x="1905000" y="3081142"/>
            <a:ext cx="2514600" cy="1372347"/>
          </a:xfrm>
          <a:prstGeom prst="rect">
            <a:avLst/>
          </a:prstGeom>
        </p:spPr>
      </p:pic>
    </p:spTree>
    <p:extLst>
      <p:ext uri="{BB962C8B-B14F-4D97-AF65-F5344CB8AC3E}">
        <p14:creationId xmlns:p14="http://schemas.microsoft.com/office/powerpoint/2010/main" val="35701874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8DF9BF-1861-417B-AA24-E60ABCE7202C}"/>
              </a:ext>
            </a:extLst>
          </p:cNvPr>
          <p:cNvSpPr txBox="1"/>
          <p:nvPr/>
        </p:nvSpPr>
        <p:spPr>
          <a:xfrm>
            <a:off x="2143126" y="1857643"/>
            <a:ext cx="8743950" cy="4647426"/>
          </a:xfrm>
          <a:prstGeom prst="rect">
            <a:avLst/>
          </a:prstGeom>
          <a:noFill/>
        </p:spPr>
        <p:txBody>
          <a:bodyPr wrap="square" rtlCol="0">
            <a:spAutoFit/>
          </a:bodyPr>
          <a:lstStyle/>
          <a:p>
            <a:pPr algn="just"/>
            <a:r>
              <a:rPr lang="en-US" sz="2000" i="1" u="sng" dirty="0"/>
              <a:t>NEW INFORMATION:</a:t>
            </a:r>
            <a:r>
              <a:rPr lang="en-US" sz="2000" dirty="0"/>
              <a:t>  </a:t>
            </a:r>
            <a:r>
              <a:rPr lang="en-US" sz="2000" i="1" dirty="0">
                <a:solidFill>
                  <a:srgbClr val="FF0000"/>
                </a:solidFill>
              </a:rPr>
              <a:t>Unfortunately, Direct Reimbursement from ILETSB is temporarily suspended due to fiscal concerns regarding the ILETSB budget.  Effective immediately Agencies must pay the Academy directly and request reimbursement from the ILETSB before the end of the appropriate fiscal year.</a:t>
            </a:r>
            <a:r>
              <a:rPr lang="en-US" sz="2000" i="1" dirty="0"/>
              <a:t>  The MCLETC will invoice your agency for the tuition, wearables and any electives, if applicable.  We will send one invoice after we receive each complete Recruit(s) packet for an agency (to secure your spots, packets are due by COB 02/17/20, unless other arrangements have been made).  In order to complete one invoice, we need the *Wearables Form with the packet or sooner(preferably sooner, by COB 02/07/20) AND the **Elective Courses Form as well.  The total payment will not be due until the Friday of week 3 of the Academy, March 20, 2020 (if you need an extension, please contact me directly).  Refunds are prorated weekly if your Recruit does not complete the Academy and can be sent in the form of a check OR credited for future Recruit tuition.</a:t>
            </a:r>
            <a:endParaRPr lang="en-US" sz="2000" dirty="0"/>
          </a:p>
          <a:p>
            <a:pPr algn="just"/>
            <a:r>
              <a:rPr lang="en-US" sz="1600" i="1" dirty="0"/>
              <a:t> </a:t>
            </a:r>
            <a:endParaRPr lang="en-US" sz="1600" dirty="0"/>
          </a:p>
        </p:txBody>
      </p:sp>
      <p:sp>
        <p:nvSpPr>
          <p:cNvPr id="3" name="TextBox 2">
            <a:extLst>
              <a:ext uri="{FF2B5EF4-FFF2-40B4-BE49-F238E27FC236}">
                <a16:creationId xmlns:a16="http://schemas.microsoft.com/office/drawing/2014/main" id="{59D43E11-B526-40DE-84A0-EB0C772B7303}"/>
              </a:ext>
            </a:extLst>
          </p:cNvPr>
          <p:cNvSpPr txBox="1"/>
          <p:nvPr/>
        </p:nvSpPr>
        <p:spPr>
          <a:xfrm>
            <a:off x="2624138" y="638175"/>
            <a:ext cx="7781925" cy="584775"/>
          </a:xfrm>
          <a:prstGeom prst="rect">
            <a:avLst/>
          </a:prstGeom>
          <a:noFill/>
        </p:spPr>
        <p:txBody>
          <a:bodyPr wrap="square" rtlCol="0">
            <a:spAutoFit/>
          </a:bodyPr>
          <a:lstStyle/>
          <a:p>
            <a:pPr algn="ctr"/>
            <a:r>
              <a:rPr lang="en-US" sz="3200" dirty="0"/>
              <a:t>Updated Tuition Reimbursement Information</a:t>
            </a:r>
          </a:p>
        </p:txBody>
      </p:sp>
    </p:spTree>
    <p:extLst>
      <p:ext uri="{BB962C8B-B14F-4D97-AF65-F5344CB8AC3E}">
        <p14:creationId xmlns:p14="http://schemas.microsoft.com/office/powerpoint/2010/main" val="531408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B6B62-8066-4942-827B-872511A04FC4}"/>
              </a:ext>
            </a:extLst>
          </p:cNvPr>
          <p:cNvSpPr txBox="1"/>
          <p:nvPr/>
        </p:nvSpPr>
        <p:spPr>
          <a:xfrm>
            <a:off x="4147307" y="920477"/>
            <a:ext cx="7909612" cy="5355312"/>
          </a:xfrm>
          <a:prstGeom prst="rect">
            <a:avLst/>
          </a:prstGeom>
          <a:noFill/>
        </p:spPr>
        <p:txBody>
          <a:bodyPr wrap="square" rtlCol="0">
            <a:spAutoFit/>
          </a:bodyPr>
          <a:lstStyle/>
          <a:p>
            <a:pPr algn="ctr"/>
            <a:r>
              <a:rPr lang="en-US" sz="3600" dirty="0"/>
              <a:t>Tad A. Williams</a:t>
            </a:r>
          </a:p>
          <a:p>
            <a:pPr algn="ctr"/>
            <a:r>
              <a:rPr lang="en-US" sz="3600" dirty="0"/>
              <a:t>Commander</a:t>
            </a:r>
          </a:p>
          <a:p>
            <a:pPr algn="ctr"/>
            <a:r>
              <a:rPr lang="en-US" sz="3600" b="1" i="1" dirty="0">
                <a:solidFill>
                  <a:srgbClr val="0070C0"/>
                </a:solidFill>
              </a:rPr>
              <a:t>Macon County Law Enforcement </a:t>
            </a:r>
          </a:p>
          <a:p>
            <a:pPr algn="ctr"/>
            <a:r>
              <a:rPr lang="en-US" sz="3600" b="1" i="1" dirty="0">
                <a:solidFill>
                  <a:srgbClr val="0070C0"/>
                </a:solidFill>
              </a:rPr>
              <a:t>Training Center</a:t>
            </a:r>
          </a:p>
          <a:p>
            <a:pPr algn="ctr"/>
            <a:r>
              <a:rPr lang="en-US" sz="3600" dirty="0"/>
              <a:t>1095 Rotary Way</a:t>
            </a:r>
          </a:p>
          <a:p>
            <a:pPr algn="ctr"/>
            <a:r>
              <a:rPr lang="en-US" sz="3600" dirty="0"/>
              <a:t>Decatur, IL 62521</a:t>
            </a:r>
          </a:p>
          <a:p>
            <a:pPr algn="ctr"/>
            <a:r>
              <a:rPr lang="en-US" sz="3600" dirty="0"/>
              <a:t>217-875-7211, ext. 1603</a:t>
            </a:r>
          </a:p>
          <a:p>
            <a:pPr algn="ctr"/>
            <a:r>
              <a:rPr lang="en-US" sz="3600" dirty="0"/>
              <a:t>217-855-4738 mobile</a:t>
            </a:r>
          </a:p>
          <a:p>
            <a:pPr algn="ctr"/>
            <a:r>
              <a:rPr lang="en-US" sz="3600" dirty="0">
                <a:solidFill>
                  <a:srgbClr val="00B0F0"/>
                </a:solidFill>
                <a:hlinkClick r:id="rId2"/>
              </a:rPr>
              <a:t>twilliams@richland.edu</a:t>
            </a:r>
            <a:endParaRPr lang="en-US" sz="3600" dirty="0">
              <a:solidFill>
                <a:srgbClr val="00B0F0"/>
              </a:solidFill>
            </a:endParaRPr>
          </a:p>
          <a:p>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l="16658" t="9455" r="18262" b="7769"/>
          <a:stretch/>
        </p:blipFill>
        <p:spPr bwMode="auto">
          <a:xfrm>
            <a:off x="1712024" y="920477"/>
            <a:ext cx="3439392" cy="332509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p:spPr>
      </p:pic>
    </p:spTree>
    <p:extLst>
      <p:ext uri="{BB962C8B-B14F-4D97-AF65-F5344CB8AC3E}">
        <p14:creationId xmlns:p14="http://schemas.microsoft.com/office/powerpoint/2010/main" val="2742883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0800" y="2696979"/>
            <a:ext cx="10871199" cy="1384995"/>
          </a:xfrm>
          <a:prstGeom prst="rect">
            <a:avLst/>
          </a:prstGeom>
        </p:spPr>
        <p:txBody>
          <a:bodyPr wrap="square">
            <a:spAutoFit/>
          </a:bodyPr>
          <a:lstStyle/>
          <a:p>
            <a:r>
              <a:rPr lang="en-US" sz="2800" dirty="0"/>
              <a:t>CC19-04     Sunday, May 19, 2019 – Friday, June 21, 2019</a:t>
            </a:r>
          </a:p>
          <a:p>
            <a:r>
              <a:rPr lang="en-US" sz="2800" dirty="0"/>
              <a:t>CC19-05     Sunday, October 6, 2019 – Friday, November 8, 2019</a:t>
            </a:r>
          </a:p>
          <a:p>
            <a:r>
              <a:rPr lang="en-US" sz="2800" dirty="0"/>
              <a:t>CC19-06     Wednesday, November 13, 2019 – Friday, December 20, 2019</a:t>
            </a:r>
          </a:p>
        </p:txBody>
      </p:sp>
      <p:sp>
        <p:nvSpPr>
          <p:cNvPr id="3" name="TextBox 2"/>
          <p:cNvSpPr txBox="1"/>
          <p:nvPr/>
        </p:nvSpPr>
        <p:spPr>
          <a:xfrm>
            <a:off x="2670628" y="609600"/>
            <a:ext cx="7605485" cy="1323439"/>
          </a:xfrm>
          <a:prstGeom prst="rect">
            <a:avLst/>
          </a:prstGeom>
          <a:noFill/>
        </p:spPr>
        <p:txBody>
          <a:bodyPr wrap="square" rtlCol="0">
            <a:spAutoFit/>
          </a:bodyPr>
          <a:lstStyle/>
          <a:p>
            <a:pPr algn="ctr"/>
            <a:r>
              <a:rPr lang="en-US" sz="4000" dirty="0"/>
              <a:t>Basic Corrections Academies </a:t>
            </a:r>
          </a:p>
          <a:p>
            <a:pPr algn="ctr"/>
            <a:r>
              <a:rPr lang="en-US" sz="4000" dirty="0"/>
              <a:t>Scheduled in Calendar Year 2019</a:t>
            </a:r>
          </a:p>
        </p:txBody>
      </p:sp>
    </p:spTree>
    <p:extLst>
      <p:ext uri="{BB962C8B-B14F-4D97-AF65-F5344CB8AC3E}">
        <p14:creationId xmlns:p14="http://schemas.microsoft.com/office/powerpoint/2010/main" val="1977639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3428110692"/>
              </p:ext>
            </p:extLst>
          </p:nvPr>
        </p:nvGraphicFramePr>
        <p:xfrm>
          <a:off x="2768600" y="1087664"/>
          <a:ext cx="7939314"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805066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125010374"/>
              </p:ext>
            </p:extLst>
          </p:nvPr>
        </p:nvGraphicFramePr>
        <p:xfrm>
          <a:off x="2714171" y="914400"/>
          <a:ext cx="7576457"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0189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149839824"/>
              </p:ext>
            </p:extLst>
          </p:nvPr>
        </p:nvGraphicFramePr>
        <p:xfrm>
          <a:off x="2707368" y="736375"/>
          <a:ext cx="7939316" cy="556622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172653" y="4375573"/>
            <a:ext cx="380548" cy="400110"/>
          </a:xfrm>
          <a:prstGeom prst="rect">
            <a:avLst/>
          </a:prstGeom>
          <a:noFill/>
        </p:spPr>
        <p:txBody>
          <a:bodyPr wrap="square" rtlCol="0">
            <a:spAutoFit/>
          </a:bodyPr>
          <a:lstStyle/>
          <a:p>
            <a:r>
              <a:rPr lang="en-US" sz="2000" dirty="0"/>
              <a:t>2</a:t>
            </a:r>
          </a:p>
        </p:txBody>
      </p:sp>
      <p:sp>
        <p:nvSpPr>
          <p:cNvPr id="4" name="TextBox 3"/>
          <p:cNvSpPr txBox="1"/>
          <p:nvPr/>
        </p:nvSpPr>
        <p:spPr>
          <a:xfrm>
            <a:off x="3990975" y="2548164"/>
            <a:ext cx="444047" cy="400110"/>
          </a:xfrm>
          <a:prstGeom prst="rect">
            <a:avLst/>
          </a:prstGeom>
          <a:noFill/>
        </p:spPr>
        <p:txBody>
          <a:bodyPr wrap="square" rtlCol="0">
            <a:spAutoFit/>
          </a:bodyPr>
          <a:lstStyle/>
          <a:p>
            <a:r>
              <a:rPr lang="en-US" sz="2000" dirty="0"/>
              <a:t>70</a:t>
            </a:r>
          </a:p>
        </p:txBody>
      </p:sp>
    </p:spTree>
    <p:extLst>
      <p:ext uri="{BB962C8B-B14F-4D97-AF65-F5344CB8AC3E}">
        <p14:creationId xmlns:p14="http://schemas.microsoft.com/office/powerpoint/2010/main" val="3551393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414321381"/>
              </p:ext>
            </p:extLst>
          </p:nvPr>
        </p:nvGraphicFramePr>
        <p:xfrm>
          <a:off x="2032000" y="435429"/>
          <a:ext cx="9332686" cy="59931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280559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7356030"/>
              </p:ext>
            </p:extLst>
          </p:nvPr>
        </p:nvGraphicFramePr>
        <p:xfrm>
          <a:off x="2177141" y="449944"/>
          <a:ext cx="8505371" cy="6007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47668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1715" y="2696979"/>
            <a:ext cx="10159999" cy="2246769"/>
          </a:xfrm>
          <a:prstGeom prst="rect">
            <a:avLst/>
          </a:prstGeom>
        </p:spPr>
        <p:txBody>
          <a:bodyPr wrap="square">
            <a:spAutoFit/>
          </a:bodyPr>
          <a:lstStyle/>
          <a:p>
            <a:pPr>
              <a:spcBef>
                <a:spcPts val="0"/>
              </a:spcBef>
              <a:spcAft>
                <a:spcPts val="0"/>
              </a:spcAft>
            </a:pPr>
            <a:endParaRPr lang="en-US" sz="2800" dirty="0"/>
          </a:p>
          <a:p>
            <a:pPr>
              <a:spcBef>
                <a:spcPts val="0"/>
              </a:spcBef>
              <a:spcAft>
                <a:spcPts val="0"/>
              </a:spcAft>
              <a:buFont typeface="Arial" panose="020B0604020202020204" pitchFamily="34" charset="0"/>
              <a:buChar char="•"/>
            </a:pPr>
            <a:r>
              <a:rPr lang="en-US" sz="2800" dirty="0"/>
              <a:t>RC20-07		January 20, 2020 – April 17, 2020</a:t>
            </a:r>
          </a:p>
          <a:p>
            <a:pPr>
              <a:spcBef>
                <a:spcPts val="0"/>
              </a:spcBef>
              <a:spcAft>
                <a:spcPts val="0"/>
              </a:spcAft>
              <a:buFont typeface="Arial" panose="020B0604020202020204" pitchFamily="34" charset="0"/>
              <a:buChar char="•"/>
            </a:pPr>
            <a:r>
              <a:rPr lang="en-US" sz="2800" dirty="0"/>
              <a:t>RC20-08	March 1, 2020 – June 5, 2020</a:t>
            </a:r>
          </a:p>
          <a:p>
            <a:pPr>
              <a:spcBef>
                <a:spcPts val="0"/>
              </a:spcBef>
              <a:spcAft>
                <a:spcPts val="0"/>
              </a:spcAft>
              <a:buFont typeface="Arial" panose="020B0604020202020204" pitchFamily="34" charset="0"/>
              <a:buChar char="•"/>
            </a:pPr>
            <a:r>
              <a:rPr lang="en-US" sz="2800" dirty="0"/>
              <a:t>RC20-09	May 10, 2020 – August 14, 2020</a:t>
            </a:r>
          </a:p>
          <a:p>
            <a:pPr>
              <a:spcBef>
                <a:spcPts val="0"/>
              </a:spcBef>
              <a:spcAft>
                <a:spcPts val="0"/>
              </a:spcAft>
              <a:buFont typeface="Arial" panose="020B0604020202020204" pitchFamily="34" charset="0"/>
              <a:buChar char="•"/>
            </a:pPr>
            <a:r>
              <a:rPr lang="en-US" sz="2800" dirty="0"/>
              <a:t>RC20-10	</a:t>
            </a:r>
            <a:r>
              <a:rPr lang="en-US" sz="2800" dirty="0">
                <a:effectLst/>
              </a:rPr>
              <a:t>	</a:t>
            </a:r>
            <a:r>
              <a:rPr lang="en-US" sz="2800" dirty="0"/>
              <a:t>August 18</a:t>
            </a:r>
            <a:r>
              <a:rPr lang="en-US" sz="2800" dirty="0">
                <a:effectLst/>
              </a:rPr>
              <a:t>, 2020 – </a:t>
            </a:r>
            <a:r>
              <a:rPr lang="en-US" sz="2800" dirty="0"/>
              <a:t>November 24</a:t>
            </a:r>
            <a:r>
              <a:rPr lang="en-US" sz="2800" dirty="0">
                <a:effectLst/>
              </a:rPr>
              <a:t>, 2020</a:t>
            </a:r>
          </a:p>
        </p:txBody>
      </p:sp>
      <p:sp>
        <p:nvSpPr>
          <p:cNvPr id="3" name="TextBox 2"/>
          <p:cNvSpPr txBox="1"/>
          <p:nvPr/>
        </p:nvSpPr>
        <p:spPr>
          <a:xfrm>
            <a:off x="2670628" y="609600"/>
            <a:ext cx="7605485" cy="1323439"/>
          </a:xfrm>
          <a:prstGeom prst="rect">
            <a:avLst/>
          </a:prstGeom>
          <a:noFill/>
        </p:spPr>
        <p:txBody>
          <a:bodyPr wrap="square" rtlCol="0">
            <a:spAutoFit/>
          </a:bodyPr>
          <a:lstStyle/>
          <a:p>
            <a:pPr algn="ctr"/>
            <a:r>
              <a:rPr lang="en-US" sz="4000" dirty="0"/>
              <a:t>Basic Law Enforcement Academies </a:t>
            </a:r>
          </a:p>
          <a:p>
            <a:pPr algn="ctr"/>
            <a:r>
              <a:rPr lang="en-US" sz="4000" dirty="0"/>
              <a:t>Scheduled in Calendar Year 2020</a:t>
            </a:r>
          </a:p>
        </p:txBody>
      </p:sp>
    </p:spTree>
    <p:extLst>
      <p:ext uri="{BB962C8B-B14F-4D97-AF65-F5344CB8AC3E}">
        <p14:creationId xmlns:p14="http://schemas.microsoft.com/office/powerpoint/2010/main" val="10142688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2140</TotalTime>
  <Words>181</Words>
  <Application>Microsoft Office PowerPoint</Application>
  <PresentationFormat>Widescreen</PresentationFormat>
  <Paragraphs>84</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Corbel</vt:lpstr>
      <vt:lpstr>Times New Roman</vt:lpstr>
      <vt:lpstr>Wingdings</vt:lpstr>
      <vt:lpstr>Parallax</vt:lpstr>
      <vt:lpstr>MACON COUNTY LAW ENFORCEMENT  TRAINING CENTER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Projects/Proposals</vt:lpstr>
      <vt:lpstr>PowerPoint Presentation</vt:lpstr>
      <vt:lpstr>PowerPoint Presentation</vt:lpstr>
      <vt:lpstr>PowerPoint Presentation</vt:lpstr>
      <vt:lpstr>PowerPoint Presentation</vt:lpstr>
      <vt:lpstr>Special Projects- RC19-04</vt:lpstr>
      <vt:lpstr>Special Projects- RC19-05</vt:lpstr>
      <vt:lpstr>Special Projects-  RC19-06</vt:lpstr>
      <vt:lpstr>PowerPoint Presentation</vt:lpstr>
      <vt:lpstr>PowerPoint Presentation</vt:lpstr>
      <vt:lpstr>PowerPoint Presentation</vt:lpstr>
      <vt:lpstr>PowerPoint Presentation</vt:lpstr>
      <vt:lpstr>PowerPoint Presentation</vt:lpstr>
      <vt:lpstr>Police Executive Research Forum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Macon County law enforcement training center</dc:title>
  <dc:creator>t w</dc:creator>
  <cp:lastModifiedBy>Madonna Brown</cp:lastModifiedBy>
  <cp:revision>92</cp:revision>
  <dcterms:created xsi:type="dcterms:W3CDTF">2017-09-20T15:10:49Z</dcterms:created>
  <dcterms:modified xsi:type="dcterms:W3CDTF">2020-01-23T20:37:52Z</dcterms:modified>
</cp:coreProperties>
</file>