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70" r:id="rId2"/>
    <p:sldId id="267" r:id="rId3"/>
    <p:sldId id="265" r:id="rId4"/>
    <p:sldId id="274" r:id="rId5"/>
    <p:sldId id="275" r:id="rId6"/>
    <p:sldId id="276" r:id="rId7"/>
    <p:sldId id="282" r:id="rId8"/>
    <p:sldId id="278" r:id="rId9"/>
    <p:sldId id="283" r:id="rId10"/>
    <p:sldId id="280" r:id="rId11"/>
  </p:sldIdLst>
  <p:sldSz cx="9144000" cy="5143500" type="screen16x9"/>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D6FA866-2BBA-420E-A57E-CA1D429E7C9F}">
          <p14:sldIdLst>
            <p14:sldId id="270"/>
            <p14:sldId id="267"/>
            <p14:sldId id="265"/>
            <p14:sldId id="274"/>
            <p14:sldId id="275"/>
            <p14:sldId id="276"/>
            <p14:sldId id="282"/>
            <p14:sldId id="278"/>
            <p14:sldId id="283"/>
            <p14:sldId id="280"/>
          </p14:sldIdLst>
        </p14:section>
        <p14:section name="Untitled Section" id="{AB8C1BD5-FEFF-4F52-99DF-6BD48E4EA9B8}">
          <p14:sldIdLst/>
        </p14:section>
      </p14:sectionLst>
    </p:ext>
    <p:ext uri="{EFAFB233-063F-42B5-8137-9DF3F51BA10A}">
      <p15:sldGuideLst xmlns:p15="http://schemas.microsoft.com/office/powerpoint/2012/main">
        <p15:guide id="1" orient="horz" pos="1620">
          <p15:clr>
            <a:srgbClr val="A4A3A4"/>
          </p15:clr>
        </p15:guide>
        <p15:guide id="2" pos="286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158" d="100"/>
          <a:sy n="158" d="100"/>
        </p:scale>
        <p:origin x="264" y="138"/>
      </p:cViewPr>
      <p:guideLst>
        <p:guide orient="horz" pos="1620"/>
        <p:guide pos="2869"/>
      </p:guideLst>
    </p:cSldViewPr>
  </p:slideViewPr>
  <p:notesTextViewPr>
    <p:cViewPr>
      <p:scale>
        <a:sx n="100" d="100"/>
        <a:sy n="100" d="100"/>
      </p:scale>
      <p:origin x="0" y="0"/>
    </p:cViewPr>
  </p:notesTextViewPr>
  <p:notesViewPr>
    <p:cSldViewPr snapToGrid="0" snapToObjects="1">
      <p:cViewPr varScale="1">
        <p:scale>
          <a:sx n="50" d="100"/>
          <a:sy n="50" d="100"/>
        </p:scale>
        <p:origin x="2684"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Total Staffing History</a:t>
            </a:r>
          </a:p>
        </c:rich>
      </c:tx>
      <c:overlay val="0"/>
    </c:title>
    <c:autoTitleDeleted val="0"/>
    <c:plotArea>
      <c:layout/>
      <c:barChart>
        <c:barDir val="col"/>
        <c:grouping val="clustered"/>
        <c:varyColors val="0"/>
        <c:ser>
          <c:idx val="0"/>
          <c:order val="0"/>
          <c:tx>
            <c:v>F-T Total Staff</c:v>
          </c:tx>
          <c:invertIfNegative val="0"/>
          <c:cat>
            <c:strRef>
              <c:f>Staffing!$A$56:$A$64</c:f>
              <c:strCache>
                <c:ptCount val="9"/>
                <c:pt idx="0">
                  <c:v>Fall 2011</c:v>
                </c:pt>
                <c:pt idx="1">
                  <c:v>Fall 2012</c:v>
                </c:pt>
                <c:pt idx="2">
                  <c:v>Fall 2013</c:v>
                </c:pt>
                <c:pt idx="3">
                  <c:v>Fall 2014</c:v>
                </c:pt>
                <c:pt idx="4">
                  <c:v>Fall 2015</c:v>
                </c:pt>
                <c:pt idx="5">
                  <c:v>Fall 2016</c:v>
                </c:pt>
                <c:pt idx="6">
                  <c:v>Fall 2017</c:v>
                </c:pt>
                <c:pt idx="7">
                  <c:v>Fall 2018</c:v>
                </c:pt>
                <c:pt idx="8">
                  <c:v>Fall 2019</c:v>
                </c:pt>
              </c:strCache>
            </c:strRef>
          </c:cat>
          <c:val>
            <c:numRef>
              <c:f>Staffing!$B$56:$B$64</c:f>
              <c:numCache>
                <c:formatCode>General</c:formatCode>
                <c:ptCount val="9"/>
                <c:pt idx="0">
                  <c:v>195</c:v>
                </c:pt>
                <c:pt idx="1">
                  <c:v>185</c:v>
                </c:pt>
                <c:pt idx="2">
                  <c:v>186</c:v>
                </c:pt>
                <c:pt idx="3">
                  <c:v>179</c:v>
                </c:pt>
                <c:pt idx="4">
                  <c:v>182</c:v>
                </c:pt>
                <c:pt idx="5">
                  <c:v>171</c:v>
                </c:pt>
                <c:pt idx="6">
                  <c:v>145</c:v>
                </c:pt>
                <c:pt idx="7">
                  <c:v>159</c:v>
                </c:pt>
                <c:pt idx="8">
                  <c:v>178</c:v>
                </c:pt>
              </c:numCache>
            </c:numRef>
          </c:val>
          <c:extLst>
            <c:ext xmlns:c16="http://schemas.microsoft.com/office/drawing/2014/chart" uri="{C3380CC4-5D6E-409C-BE32-E72D297353CC}">
              <c16:uniqueId val="{00000000-041B-49B4-8CE9-10802FA1B141}"/>
            </c:ext>
          </c:extLst>
        </c:ser>
        <c:ser>
          <c:idx val="1"/>
          <c:order val="1"/>
          <c:tx>
            <c:v>P-T Total Staff</c:v>
          </c:tx>
          <c:invertIfNegative val="0"/>
          <c:cat>
            <c:strRef>
              <c:f>Staffing!$A$56:$A$64</c:f>
              <c:strCache>
                <c:ptCount val="9"/>
                <c:pt idx="0">
                  <c:v>Fall 2011</c:v>
                </c:pt>
                <c:pt idx="1">
                  <c:v>Fall 2012</c:v>
                </c:pt>
                <c:pt idx="2">
                  <c:v>Fall 2013</c:v>
                </c:pt>
                <c:pt idx="3">
                  <c:v>Fall 2014</c:v>
                </c:pt>
                <c:pt idx="4">
                  <c:v>Fall 2015</c:v>
                </c:pt>
                <c:pt idx="5">
                  <c:v>Fall 2016</c:v>
                </c:pt>
                <c:pt idx="6">
                  <c:v>Fall 2017</c:v>
                </c:pt>
                <c:pt idx="7">
                  <c:v>Fall 2018</c:v>
                </c:pt>
                <c:pt idx="8">
                  <c:v>Fall 2019</c:v>
                </c:pt>
              </c:strCache>
            </c:strRef>
          </c:cat>
          <c:val>
            <c:numRef>
              <c:f>Staffing!$C$56:$C$64</c:f>
              <c:numCache>
                <c:formatCode>General</c:formatCode>
                <c:ptCount val="9"/>
                <c:pt idx="0">
                  <c:v>162</c:v>
                </c:pt>
                <c:pt idx="1">
                  <c:v>136</c:v>
                </c:pt>
                <c:pt idx="2">
                  <c:v>173</c:v>
                </c:pt>
                <c:pt idx="3">
                  <c:v>198</c:v>
                </c:pt>
                <c:pt idx="4">
                  <c:v>136</c:v>
                </c:pt>
                <c:pt idx="5">
                  <c:v>145</c:v>
                </c:pt>
                <c:pt idx="6">
                  <c:v>135</c:v>
                </c:pt>
                <c:pt idx="7">
                  <c:v>124</c:v>
                </c:pt>
                <c:pt idx="8">
                  <c:v>111</c:v>
                </c:pt>
              </c:numCache>
            </c:numRef>
          </c:val>
          <c:extLst>
            <c:ext xmlns:c16="http://schemas.microsoft.com/office/drawing/2014/chart" uri="{C3380CC4-5D6E-409C-BE32-E72D297353CC}">
              <c16:uniqueId val="{00000001-041B-49B4-8CE9-10802FA1B141}"/>
            </c:ext>
          </c:extLst>
        </c:ser>
        <c:ser>
          <c:idx val="2"/>
          <c:order val="2"/>
          <c:tx>
            <c:v>FTE Total Staffing</c:v>
          </c:tx>
          <c:invertIfNegative val="0"/>
          <c:cat>
            <c:strRef>
              <c:f>Staffing!$A$56:$A$64</c:f>
              <c:strCache>
                <c:ptCount val="9"/>
                <c:pt idx="0">
                  <c:v>Fall 2011</c:v>
                </c:pt>
                <c:pt idx="1">
                  <c:v>Fall 2012</c:v>
                </c:pt>
                <c:pt idx="2">
                  <c:v>Fall 2013</c:v>
                </c:pt>
                <c:pt idx="3">
                  <c:v>Fall 2014</c:v>
                </c:pt>
                <c:pt idx="4">
                  <c:v>Fall 2015</c:v>
                </c:pt>
                <c:pt idx="5">
                  <c:v>Fall 2016</c:v>
                </c:pt>
                <c:pt idx="6">
                  <c:v>Fall 2017</c:v>
                </c:pt>
                <c:pt idx="7">
                  <c:v>Fall 2018</c:v>
                </c:pt>
                <c:pt idx="8">
                  <c:v>Fall 2019</c:v>
                </c:pt>
              </c:strCache>
            </c:strRef>
          </c:cat>
          <c:val>
            <c:numRef>
              <c:f>Staffing!$D$56:$D$64</c:f>
              <c:numCache>
                <c:formatCode>General</c:formatCode>
                <c:ptCount val="9"/>
                <c:pt idx="0">
                  <c:v>260</c:v>
                </c:pt>
                <c:pt idx="1">
                  <c:v>288</c:v>
                </c:pt>
                <c:pt idx="2">
                  <c:v>307</c:v>
                </c:pt>
                <c:pt idx="3">
                  <c:v>289</c:v>
                </c:pt>
                <c:pt idx="4">
                  <c:v>256</c:v>
                </c:pt>
                <c:pt idx="5">
                  <c:v>254</c:v>
                </c:pt>
                <c:pt idx="6">
                  <c:v>214</c:v>
                </c:pt>
                <c:pt idx="7">
                  <c:v>221</c:v>
                </c:pt>
                <c:pt idx="8" formatCode="0">
                  <c:v>233.5</c:v>
                </c:pt>
              </c:numCache>
            </c:numRef>
          </c:val>
          <c:extLst>
            <c:ext xmlns:c16="http://schemas.microsoft.com/office/drawing/2014/chart" uri="{C3380CC4-5D6E-409C-BE32-E72D297353CC}">
              <c16:uniqueId val="{00000002-041B-49B4-8CE9-10802FA1B141}"/>
            </c:ext>
          </c:extLst>
        </c:ser>
        <c:dLbls>
          <c:showLegendKey val="0"/>
          <c:showVal val="0"/>
          <c:showCatName val="0"/>
          <c:showSerName val="0"/>
          <c:showPercent val="0"/>
          <c:showBubbleSize val="0"/>
        </c:dLbls>
        <c:gapWidth val="150"/>
        <c:axId val="110269952"/>
        <c:axId val="110271488"/>
      </c:barChart>
      <c:catAx>
        <c:axId val="110269952"/>
        <c:scaling>
          <c:orientation val="minMax"/>
        </c:scaling>
        <c:delete val="0"/>
        <c:axPos val="b"/>
        <c:numFmt formatCode="General" sourceLinked="0"/>
        <c:majorTickMark val="out"/>
        <c:minorTickMark val="none"/>
        <c:tickLblPos val="nextTo"/>
        <c:crossAx val="110271488"/>
        <c:crosses val="autoZero"/>
        <c:auto val="1"/>
        <c:lblAlgn val="ctr"/>
        <c:lblOffset val="100"/>
        <c:noMultiLvlLbl val="0"/>
      </c:catAx>
      <c:valAx>
        <c:axId val="110271488"/>
        <c:scaling>
          <c:orientation val="minMax"/>
        </c:scaling>
        <c:delete val="0"/>
        <c:axPos val="l"/>
        <c:majorGridlines/>
        <c:numFmt formatCode="General" sourceLinked="1"/>
        <c:majorTickMark val="out"/>
        <c:minorTickMark val="none"/>
        <c:tickLblPos val="nextTo"/>
        <c:crossAx val="110269952"/>
        <c:crosses val="autoZero"/>
        <c:crossBetween val="between"/>
      </c:valAx>
    </c:plotArea>
    <c:legend>
      <c:legendPos val="r"/>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dirty="0"/>
              <a:t>Comparison F-T and P-T Faculty</a:t>
            </a:r>
          </a:p>
        </c:rich>
      </c:tx>
      <c:overlay val="0"/>
    </c:title>
    <c:autoTitleDeleted val="0"/>
    <c:plotArea>
      <c:layout/>
      <c:barChart>
        <c:barDir val="col"/>
        <c:grouping val="clustered"/>
        <c:varyColors val="0"/>
        <c:ser>
          <c:idx val="0"/>
          <c:order val="0"/>
          <c:tx>
            <c:v>F-T Faculty</c:v>
          </c:tx>
          <c:invertIfNegative val="0"/>
          <c:cat>
            <c:strRef>
              <c:f>'Faculty Ratios'!$A$5:$A$13</c:f>
              <c:strCache>
                <c:ptCount val="9"/>
                <c:pt idx="0">
                  <c:v>Fall 2011</c:v>
                </c:pt>
                <c:pt idx="1">
                  <c:v>Fall 2012</c:v>
                </c:pt>
                <c:pt idx="2">
                  <c:v>Fall 2013</c:v>
                </c:pt>
                <c:pt idx="3">
                  <c:v>Fall 2014</c:v>
                </c:pt>
                <c:pt idx="4">
                  <c:v>Fall 2015</c:v>
                </c:pt>
                <c:pt idx="5">
                  <c:v>Fall 2016</c:v>
                </c:pt>
                <c:pt idx="6">
                  <c:v>Fall 2017</c:v>
                </c:pt>
                <c:pt idx="7">
                  <c:v>Fall 2018</c:v>
                </c:pt>
                <c:pt idx="8">
                  <c:v>Fall 2019</c:v>
                </c:pt>
              </c:strCache>
            </c:strRef>
          </c:cat>
          <c:val>
            <c:numRef>
              <c:f>'Faculty Ratios'!$B$5:$B$13</c:f>
              <c:numCache>
                <c:formatCode>General</c:formatCode>
                <c:ptCount val="9"/>
                <c:pt idx="0">
                  <c:v>70</c:v>
                </c:pt>
                <c:pt idx="1">
                  <c:v>69</c:v>
                </c:pt>
                <c:pt idx="2">
                  <c:v>67</c:v>
                </c:pt>
                <c:pt idx="3">
                  <c:v>66</c:v>
                </c:pt>
                <c:pt idx="4">
                  <c:v>67</c:v>
                </c:pt>
                <c:pt idx="5">
                  <c:v>65</c:v>
                </c:pt>
                <c:pt idx="6">
                  <c:v>61</c:v>
                </c:pt>
                <c:pt idx="7">
                  <c:v>59</c:v>
                </c:pt>
                <c:pt idx="8">
                  <c:v>63</c:v>
                </c:pt>
              </c:numCache>
            </c:numRef>
          </c:val>
          <c:extLst>
            <c:ext xmlns:c16="http://schemas.microsoft.com/office/drawing/2014/chart" uri="{C3380CC4-5D6E-409C-BE32-E72D297353CC}">
              <c16:uniqueId val="{00000000-21BA-4C87-93C5-FD62361B5DC2}"/>
            </c:ext>
          </c:extLst>
        </c:ser>
        <c:ser>
          <c:idx val="1"/>
          <c:order val="1"/>
          <c:tx>
            <c:v>P-T Faculty</c:v>
          </c:tx>
          <c:invertIfNegative val="0"/>
          <c:cat>
            <c:strRef>
              <c:f>'Faculty Ratios'!$A$5:$A$13</c:f>
              <c:strCache>
                <c:ptCount val="9"/>
                <c:pt idx="0">
                  <c:v>Fall 2011</c:v>
                </c:pt>
                <c:pt idx="1">
                  <c:v>Fall 2012</c:v>
                </c:pt>
                <c:pt idx="2">
                  <c:v>Fall 2013</c:v>
                </c:pt>
                <c:pt idx="3">
                  <c:v>Fall 2014</c:v>
                </c:pt>
                <c:pt idx="4">
                  <c:v>Fall 2015</c:v>
                </c:pt>
                <c:pt idx="5">
                  <c:v>Fall 2016</c:v>
                </c:pt>
                <c:pt idx="6">
                  <c:v>Fall 2017</c:v>
                </c:pt>
                <c:pt idx="7">
                  <c:v>Fall 2018</c:v>
                </c:pt>
                <c:pt idx="8">
                  <c:v>Fall 2019</c:v>
                </c:pt>
              </c:strCache>
            </c:strRef>
          </c:cat>
          <c:val>
            <c:numRef>
              <c:f>'Faculty Ratios'!$C$5:$C$13</c:f>
              <c:numCache>
                <c:formatCode>General</c:formatCode>
                <c:ptCount val="9"/>
                <c:pt idx="0">
                  <c:v>141</c:v>
                </c:pt>
                <c:pt idx="1">
                  <c:v>110</c:v>
                </c:pt>
                <c:pt idx="2">
                  <c:v>132</c:v>
                </c:pt>
                <c:pt idx="3">
                  <c:v>130</c:v>
                </c:pt>
                <c:pt idx="4">
                  <c:v>92</c:v>
                </c:pt>
                <c:pt idx="5">
                  <c:v>99</c:v>
                </c:pt>
                <c:pt idx="6">
                  <c:v>96</c:v>
                </c:pt>
                <c:pt idx="7">
                  <c:v>86</c:v>
                </c:pt>
                <c:pt idx="8">
                  <c:v>74</c:v>
                </c:pt>
              </c:numCache>
            </c:numRef>
          </c:val>
          <c:extLst>
            <c:ext xmlns:c16="http://schemas.microsoft.com/office/drawing/2014/chart" uri="{C3380CC4-5D6E-409C-BE32-E72D297353CC}">
              <c16:uniqueId val="{00000001-21BA-4C87-93C5-FD62361B5DC2}"/>
            </c:ext>
          </c:extLst>
        </c:ser>
        <c:dLbls>
          <c:showLegendKey val="0"/>
          <c:showVal val="0"/>
          <c:showCatName val="0"/>
          <c:showSerName val="0"/>
          <c:showPercent val="0"/>
          <c:showBubbleSize val="0"/>
        </c:dLbls>
        <c:gapWidth val="150"/>
        <c:axId val="128515456"/>
        <c:axId val="152896640"/>
      </c:barChart>
      <c:catAx>
        <c:axId val="128515456"/>
        <c:scaling>
          <c:orientation val="minMax"/>
        </c:scaling>
        <c:delete val="0"/>
        <c:axPos val="b"/>
        <c:numFmt formatCode="General" sourceLinked="0"/>
        <c:majorTickMark val="out"/>
        <c:minorTickMark val="none"/>
        <c:tickLblPos val="nextTo"/>
        <c:crossAx val="152896640"/>
        <c:crosses val="autoZero"/>
        <c:auto val="1"/>
        <c:lblAlgn val="ctr"/>
        <c:lblOffset val="100"/>
        <c:noMultiLvlLbl val="0"/>
      </c:catAx>
      <c:valAx>
        <c:axId val="152896640"/>
        <c:scaling>
          <c:orientation val="minMax"/>
        </c:scaling>
        <c:delete val="0"/>
        <c:axPos val="l"/>
        <c:majorGridlines/>
        <c:numFmt formatCode="General" sourceLinked="1"/>
        <c:majorTickMark val="out"/>
        <c:minorTickMark val="none"/>
        <c:tickLblPos val="nextTo"/>
        <c:crossAx val="128515456"/>
        <c:crosses val="autoZero"/>
        <c:crossBetween val="between"/>
      </c:valAx>
    </c:plotArea>
    <c:legend>
      <c:legendPos val="r"/>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History of Benefit Costs</a:t>
            </a:r>
          </a:p>
          <a:p>
            <a:pPr>
              <a:defRPr/>
            </a:pPr>
            <a:endParaRPr lang="en-US" dirty="0"/>
          </a:p>
        </c:rich>
      </c:tx>
      <c:layout>
        <c:manualLayout>
          <c:xMode val="edge"/>
          <c:yMode val="edge"/>
          <c:x val="0.22945108909944678"/>
          <c:y val="2.5003609444932996E-2"/>
        </c:manualLayout>
      </c:layout>
      <c:overlay val="0"/>
    </c:title>
    <c:autoTitleDeleted val="0"/>
    <c:plotArea>
      <c:layout/>
      <c:barChart>
        <c:barDir val="col"/>
        <c:grouping val="clustered"/>
        <c:varyColors val="0"/>
        <c:ser>
          <c:idx val="0"/>
          <c:order val="0"/>
          <c:tx>
            <c:v>Health Insurance</c:v>
          </c:tx>
          <c:invertIfNegative val="0"/>
          <c:cat>
            <c:strRef>
              <c:f>'Benefit Costs'!$A$6:$A$14</c:f>
              <c:strCache>
                <c:ptCount val="9"/>
                <c:pt idx="0">
                  <c:v>FY 2012</c:v>
                </c:pt>
                <c:pt idx="1">
                  <c:v>FY 2013</c:v>
                </c:pt>
                <c:pt idx="2">
                  <c:v>FY 2014</c:v>
                </c:pt>
                <c:pt idx="3">
                  <c:v>FY 2015</c:v>
                </c:pt>
                <c:pt idx="4">
                  <c:v>FY 2016</c:v>
                </c:pt>
                <c:pt idx="5">
                  <c:v>FY 2017</c:v>
                </c:pt>
                <c:pt idx="6">
                  <c:v>FY 2018</c:v>
                </c:pt>
                <c:pt idx="7">
                  <c:v>FY 2019</c:v>
                </c:pt>
                <c:pt idx="8">
                  <c:v>FY 2020</c:v>
                </c:pt>
              </c:strCache>
            </c:strRef>
          </c:cat>
          <c:val>
            <c:numRef>
              <c:f>'Benefit Costs'!$B$6:$B$14</c:f>
              <c:numCache>
                <c:formatCode>_(* #,##0_);_(* \(#,##0\);_(* "-"??_);_(@_)</c:formatCode>
                <c:ptCount val="9"/>
                <c:pt idx="0">
                  <c:v>2252982</c:v>
                </c:pt>
                <c:pt idx="1">
                  <c:v>2433367</c:v>
                </c:pt>
                <c:pt idx="2">
                  <c:v>2348064</c:v>
                </c:pt>
                <c:pt idx="3">
                  <c:v>2467198</c:v>
                </c:pt>
                <c:pt idx="4">
                  <c:v>2310390</c:v>
                </c:pt>
                <c:pt idx="5">
                  <c:v>2346383</c:v>
                </c:pt>
                <c:pt idx="6">
                  <c:v>2064491</c:v>
                </c:pt>
                <c:pt idx="7">
                  <c:v>1980202</c:v>
                </c:pt>
                <c:pt idx="8">
                  <c:v>2155887</c:v>
                </c:pt>
              </c:numCache>
            </c:numRef>
          </c:val>
          <c:extLst>
            <c:ext xmlns:c16="http://schemas.microsoft.com/office/drawing/2014/chart" uri="{C3380CC4-5D6E-409C-BE32-E72D297353CC}">
              <c16:uniqueId val="{00000000-FCA1-454C-92EA-FEF6B9E0AD79}"/>
            </c:ext>
          </c:extLst>
        </c:ser>
        <c:ser>
          <c:idx val="1"/>
          <c:order val="1"/>
          <c:tx>
            <c:v>Dental Insurance</c:v>
          </c:tx>
          <c:invertIfNegative val="0"/>
          <c:cat>
            <c:strRef>
              <c:f>'Benefit Costs'!$A$6:$A$14</c:f>
              <c:strCache>
                <c:ptCount val="9"/>
                <c:pt idx="0">
                  <c:v>FY 2012</c:v>
                </c:pt>
                <c:pt idx="1">
                  <c:v>FY 2013</c:v>
                </c:pt>
                <c:pt idx="2">
                  <c:v>FY 2014</c:v>
                </c:pt>
                <c:pt idx="3">
                  <c:v>FY 2015</c:v>
                </c:pt>
                <c:pt idx="4">
                  <c:v>FY 2016</c:v>
                </c:pt>
                <c:pt idx="5">
                  <c:v>FY 2017</c:v>
                </c:pt>
                <c:pt idx="6">
                  <c:v>FY 2018</c:v>
                </c:pt>
                <c:pt idx="7">
                  <c:v>FY 2019</c:v>
                </c:pt>
                <c:pt idx="8">
                  <c:v>FY 2020</c:v>
                </c:pt>
              </c:strCache>
            </c:strRef>
          </c:cat>
          <c:val>
            <c:numRef>
              <c:f>'Benefit Costs'!$C$6:$C$14</c:f>
              <c:numCache>
                <c:formatCode>_(* #,##0_);_(* \(#,##0\);_(* "-"??_);_(@_)</c:formatCode>
                <c:ptCount val="9"/>
                <c:pt idx="0">
                  <c:v>91684</c:v>
                </c:pt>
                <c:pt idx="1">
                  <c:v>89373</c:v>
                </c:pt>
                <c:pt idx="2">
                  <c:v>87924</c:v>
                </c:pt>
                <c:pt idx="3">
                  <c:v>89029</c:v>
                </c:pt>
                <c:pt idx="4">
                  <c:v>82731</c:v>
                </c:pt>
                <c:pt idx="5">
                  <c:v>73500</c:v>
                </c:pt>
                <c:pt idx="6">
                  <c:v>58920</c:v>
                </c:pt>
                <c:pt idx="7">
                  <c:v>62921</c:v>
                </c:pt>
                <c:pt idx="8">
                  <c:v>70560</c:v>
                </c:pt>
              </c:numCache>
            </c:numRef>
          </c:val>
          <c:extLst>
            <c:ext xmlns:c16="http://schemas.microsoft.com/office/drawing/2014/chart" uri="{C3380CC4-5D6E-409C-BE32-E72D297353CC}">
              <c16:uniqueId val="{00000001-FCA1-454C-92EA-FEF6B9E0AD79}"/>
            </c:ext>
          </c:extLst>
        </c:ser>
        <c:ser>
          <c:idx val="2"/>
          <c:order val="2"/>
          <c:tx>
            <c:v>Life Insurance/LTD</c:v>
          </c:tx>
          <c:invertIfNegative val="0"/>
          <c:cat>
            <c:strRef>
              <c:f>'Benefit Costs'!$A$6:$A$14</c:f>
              <c:strCache>
                <c:ptCount val="9"/>
                <c:pt idx="0">
                  <c:v>FY 2012</c:v>
                </c:pt>
                <c:pt idx="1">
                  <c:v>FY 2013</c:v>
                </c:pt>
                <c:pt idx="2">
                  <c:v>FY 2014</c:v>
                </c:pt>
                <c:pt idx="3">
                  <c:v>FY 2015</c:v>
                </c:pt>
                <c:pt idx="4">
                  <c:v>FY 2016</c:v>
                </c:pt>
                <c:pt idx="5">
                  <c:v>FY 2017</c:v>
                </c:pt>
                <c:pt idx="6">
                  <c:v>FY 2018</c:v>
                </c:pt>
                <c:pt idx="7">
                  <c:v>FY 2019</c:v>
                </c:pt>
                <c:pt idx="8">
                  <c:v>FY 2020</c:v>
                </c:pt>
              </c:strCache>
            </c:strRef>
          </c:cat>
          <c:val>
            <c:numRef>
              <c:f>'Benefit Costs'!$D$6:$D$14</c:f>
              <c:numCache>
                <c:formatCode>_(* #,##0_);_(* \(#,##0\);_(* "-"??_);_(@_)</c:formatCode>
                <c:ptCount val="9"/>
                <c:pt idx="0">
                  <c:v>68108</c:v>
                </c:pt>
                <c:pt idx="1">
                  <c:v>68738</c:v>
                </c:pt>
                <c:pt idx="2">
                  <c:v>70378</c:v>
                </c:pt>
                <c:pt idx="3">
                  <c:v>70559</c:v>
                </c:pt>
                <c:pt idx="4">
                  <c:v>67779</c:v>
                </c:pt>
                <c:pt idx="5">
                  <c:v>60208</c:v>
                </c:pt>
                <c:pt idx="6">
                  <c:v>48654</c:v>
                </c:pt>
                <c:pt idx="7">
                  <c:v>48195</c:v>
                </c:pt>
                <c:pt idx="8">
                  <c:v>55298</c:v>
                </c:pt>
              </c:numCache>
            </c:numRef>
          </c:val>
          <c:extLst>
            <c:ext xmlns:c16="http://schemas.microsoft.com/office/drawing/2014/chart" uri="{C3380CC4-5D6E-409C-BE32-E72D297353CC}">
              <c16:uniqueId val="{00000002-FCA1-454C-92EA-FEF6B9E0AD79}"/>
            </c:ext>
          </c:extLst>
        </c:ser>
        <c:dLbls>
          <c:showLegendKey val="0"/>
          <c:showVal val="0"/>
          <c:showCatName val="0"/>
          <c:showSerName val="0"/>
          <c:showPercent val="0"/>
          <c:showBubbleSize val="0"/>
        </c:dLbls>
        <c:gapWidth val="150"/>
        <c:axId val="152393984"/>
        <c:axId val="152399872"/>
      </c:barChart>
      <c:catAx>
        <c:axId val="152393984"/>
        <c:scaling>
          <c:orientation val="minMax"/>
        </c:scaling>
        <c:delete val="0"/>
        <c:axPos val="b"/>
        <c:numFmt formatCode="General" sourceLinked="0"/>
        <c:majorTickMark val="out"/>
        <c:minorTickMark val="none"/>
        <c:tickLblPos val="nextTo"/>
        <c:crossAx val="152399872"/>
        <c:crosses val="autoZero"/>
        <c:auto val="1"/>
        <c:lblAlgn val="ctr"/>
        <c:lblOffset val="100"/>
        <c:noMultiLvlLbl val="0"/>
      </c:catAx>
      <c:valAx>
        <c:axId val="152399872"/>
        <c:scaling>
          <c:orientation val="minMax"/>
        </c:scaling>
        <c:delete val="0"/>
        <c:axPos val="l"/>
        <c:majorGridlines/>
        <c:numFmt formatCode="_(* #,##0_);_(* \(#,##0\);_(* &quot;-&quot;??_);_(@_)" sourceLinked="1"/>
        <c:majorTickMark val="out"/>
        <c:minorTickMark val="none"/>
        <c:tickLblPos val="nextTo"/>
        <c:crossAx val="152393984"/>
        <c:crosses val="autoZero"/>
        <c:crossBetween val="between"/>
      </c:valAx>
    </c:plotArea>
    <c:legend>
      <c:legendPos val="r"/>
      <c:overlay val="0"/>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5A93ECC-5B66-4538-A0A3-8F73B997928F}" type="datetimeFigureOut">
              <a:rPr lang="en-US" smtClean="0"/>
              <a:t>3/10/2020</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C68A527-2E0D-49F9-B1E8-521A6A81DA49}" type="slidenum">
              <a:rPr lang="en-US" smtClean="0"/>
              <a:t>‹#›</a:t>
            </a:fld>
            <a:endParaRPr lang="en-US"/>
          </a:p>
        </p:txBody>
      </p:sp>
    </p:spTree>
    <p:extLst>
      <p:ext uri="{BB962C8B-B14F-4D97-AF65-F5344CB8AC3E}">
        <p14:creationId xmlns:p14="http://schemas.microsoft.com/office/powerpoint/2010/main" val="1698796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1</a:t>
            </a:fld>
            <a:endParaRPr lang="en-US"/>
          </a:p>
        </p:txBody>
      </p:sp>
    </p:spTree>
    <p:extLst>
      <p:ext uri="{BB962C8B-B14F-4D97-AF65-F5344CB8AC3E}">
        <p14:creationId xmlns:p14="http://schemas.microsoft.com/office/powerpoint/2010/main" val="2557889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10</a:t>
            </a:fld>
            <a:endParaRPr lang="en-US"/>
          </a:p>
        </p:txBody>
      </p:sp>
    </p:spTree>
    <p:extLst>
      <p:ext uri="{BB962C8B-B14F-4D97-AF65-F5344CB8AC3E}">
        <p14:creationId xmlns:p14="http://schemas.microsoft.com/office/powerpoint/2010/main" val="3964087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This screen represents total staffing as reported to the ICCB during</a:t>
            </a:r>
            <a:r>
              <a:rPr lang="en-US" baseline="0" dirty="0"/>
              <a:t> the fall semester.  The total staffing, which includes faculty has increased by 13 FTE or 5.9%.  The primary increases in full-time are Police Officers (2), Café and MCLETC Food Supervisors (2), Faculty in Culinary Arts and English (2), Director of Cyber Security, Institutional Researcher, Additional Maintenance Position, Cashier, Essential Skills Teacher, Library Position moving from part-time to full-time, Administrative Assistant in Workforce Development, and 2 Temporary Full-Time Faculty in English and Math.  We are down 73 FTE’s from our high of 307 in Fall 2013.  This represents a 23.8% drop in FTE.</a:t>
            </a: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2</a:t>
            </a:fld>
            <a:endParaRPr lang="en-US"/>
          </a:p>
        </p:txBody>
      </p:sp>
    </p:spTree>
    <p:extLst>
      <p:ext uri="{BB962C8B-B14F-4D97-AF65-F5344CB8AC3E}">
        <p14:creationId xmlns:p14="http://schemas.microsoft.com/office/powerpoint/2010/main" val="1714332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graphically shows the historic staffing levels between the Fall of 2011 and the Fall of 2019.  Fall of 2013 was the peak year for FTE’s and steadily</a:t>
            </a:r>
            <a:r>
              <a:rPr lang="en-US" baseline="0" dirty="0"/>
              <a:t> declined until the Fall of 2018.  We have increased our FTE staffing by 9.3% from the Fall of 2017.</a:t>
            </a: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3</a:t>
            </a:fld>
            <a:endParaRPr lang="en-US"/>
          </a:p>
        </p:txBody>
      </p:sp>
    </p:spTree>
    <p:extLst>
      <p:ext uri="{BB962C8B-B14F-4D97-AF65-F5344CB8AC3E}">
        <p14:creationId xmlns:p14="http://schemas.microsoft.com/office/powerpoint/2010/main" val="1616865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graph classifies the staff between</a:t>
            </a:r>
            <a:r>
              <a:rPr lang="en-US" baseline="0" dirty="0"/>
              <a:t> full-time faculty and adjunct faculty (including Workforce and Adult Ed).  In the Fall of 2011 the College employed 70 full-time faculty.  In the Fall of 2019 that number had dropped to 63 full-time faculty (2 of which were temporary).  Adjunct faculty have decreased from 141 in the Fall of 2011 to 74 in the Fall of 2019.  </a:t>
            </a: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4</a:t>
            </a:fld>
            <a:endParaRPr lang="en-US"/>
          </a:p>
        </p:txBody>
      </p:sp>
    </p:spTree>
    <p:extLst>
      <p:ext uri="{BB962C8B-B14F-4D97-AF65-F5344CB8AC3E}">
        <p14:creationId xmlns:p14="http://schemas.microsoft.com/office/powerpoint/2010/main" val="594085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Benefit</a:t>
            </a:r>
            <a:r>
              <a:rPr lang="en-US" baseline="0" dirty="0"/>
              <a:t> costs which include health insurance, dental, life insurance and LTD insurance are represented in this graph.  The largest cost by far is Health Insurance.  We have seen an increase in costs for FY20, due to the increases in full-time staff and an increase in premiums of 4%.  In January of 2018 we switched to a fully-insured health plan with Blue Cross Blue Shield.  We offer a traditional health plan as well as a high-deductible option for our employees.  As of January 2020 we 19 represents the first full year of coverage by Blue Cross Blue Shield.  Our total health costs for FY20 are estimated to be $2.16 million as compared to $1.98 million in FY19.  We currently have 166 employees enrolled in our health insurance plans.  At this time last year we had 153 employees.  Dental costs are up slightly and Life/LTD are roughly the same.  In addition, the College offers a vision plan which the employees cover the costs of.  </a:t>
            </a: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5</a:t>
            </a:fld>
            <a:endParaRPr lang="en-US"/>
          </a:p>
        </p:txBody>
      </p:sp>
    </p:spTree>
    <p:extLst>
      <p:ext uri="{BB962C8B-B14F-4D97-AF65-F5344CB8AC3E}">
        <p14:creationId xmlns:p14="http://schemas.microsoft.com/office/powerpoint/2010/main" val="29904017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6</a:t>
            </a:fld>
            <a:endParaRPr lang="en-US"/>
          </a:p>
        </p:txBody>
      </p:sp>
    </p:spTree>
    <p:extLst>
      <p:ext uri="{BB962C8B-B14F-4D97-AF65-F5344CB8AC3E}">
        <p14:creationId xmlns:p14="http://schemas.microsoft.com/office/powerpoint/2010/main" val="3799490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7</a:t>
            </a:fld>
            <a:endParaRPr lang="en-US"/>
          </a:p>
        </p:txBody>
      </p:sp>
    </p:spTree>
    <p:extLst>
      <p:ext uri="{BB962C8B-B14F-4D97-AF65-F5344CB8AC3E}">
        <p14:creationId xmlns:p14="http://schemas.microsoft.com/office/powerpoint/2010/main" val="34041152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8</a:t>
            </a:fld>
            <a:endParaRPr lang="en-US"/>
          </a:p>
        </p:txBody>
      </p:sp>
    </p:spTree>
    <p:extLst>
      <p:ext uri="{BB962C8B-B14F-4D97-AF65-F5344CB8AC3E}">
        <p14:creationId xmlns:p14="http://schemas.microsoft.com/office/powerpoint/2010/main" val="19051445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9</a:t>
            </a:fld>
            <a:endParaRPr lang="en-US"/>
          </a:p>
        </p:txBody>
      </p:sp>
    </p:spTree>
    <p:extLst>
      <p:ext uri="{BB962C8B-B14F-4D97-AF65-F5344CB8AC3E}">
        <p14:creationId xmlns:p14="http://schemas.microsoft.com/office/powerpoint/2010/main" val="3181268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3439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293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9590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42477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7122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package" Target="../embeddings/Microsoft_Excel_Worksheet.xlsx"/><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emf"/><Relationship Id="rId5" Type="http://schemas.openxmlformats.org/officeDocument/2006/relationships/package" Target="../embeddings/Microsoft_Excel_Worksheet1.xlsx"/><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chart" Target="../charts/chart2.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emf"/><Relationship Id="rId5" Type="http://schemas.openxmlformats.org/officeDocument/2006/relationships/package" Target="../embeddings/Microsoft_Excel_Worksheet3.xlsx"/><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chart" Target="../charts/chart3.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package" Target="../embeddings/Microsoft_Excel_Worksheet5.xlsx"/><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TitleSlidewhit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15240"/>
            <a:ext cx="9135879" cy="5143500"/>
          </a:xfrm>
          <a:prstGeom prst="rect">
            <a:avLst/>
          </a:prstGeom>
        </p:spPr>
      </p:pic>
      <p:sp>
        <p:nvSpPr>
          <p:cNvPr id="3" name="TextBox 2"/>
          <p:cNvSpPr txBox="1"/>
          <p:nvPr/>
        </p:nvSpPr>
        <p:spPr>
          <a:xfrm>
            <a:off x="1095723" y="1413101"/>
            <a:ext cx="6947883" cy="1200329"/>
          </a:xfrm>
          <a:prstGeom prst="rect">
            <a:avLst/>
          </a:prstGeom>
          <a:noFill/>
        </p:spPr>
        <p:txBody>
          <a:bodyPr wrap="square" rtlCol="0">
            <a:spAutoFit/>
          </a:bodyPr>
          <a:lstStyle/>
          <a:p>
            <a:pPr algn="ctr"/>
            <a:r>
              <a:rPr lang="en-US" sz="4800" dirty="0">
                <a:solidFill>
                  <a:schemeClr val="tx2">
                    <a:lumMod val="75000"/>
                  </a:schemeClr>
                </a:solidFill>
                <a:latin typeface="Helvetica"/>
                <a:cs typeface="Helvetica"/>
              </a:rPr>
              <a:t>HUMAN RESOURCES</a:t>
            </a:r>
            <a:endParaRPr lang="en-US" sz="4000" dirty="0">
              <a:solidFill>
                <a:schemeClr val="tx2">
                  <a:lumMod val="75000"/>
                </a:schemeClr>
              </a:solidFill>
              <a:latin typeface="Helvetica"/>
              <a:cs typeface="Helvetica"/>
            </a:endParaRPr>
          </a:p>
          <a:p>
            <a:pPr algn="ctr"/>
            <a:r>
              <a:rPr lang="en-US" sz="2400" dirty="0">
                <a:solidFill>
                  <a:schemeClr val="tx2">
                    <a:lumMod val="75000"/>
                  </a:schemeClr>
                </a:solidFill>
                <a:latin typeface="Helvetica"/>
                <a:cs typeface="Helvetica"/>
              </a:rPr>
              <a:t>MONITORING REPORT - 2020</a:t>
            </a:r>
          </a:p>
        </p:txBody>
      </p:sp>
    </p:spTree>
    <p:extLst>
      <p:ext uri="{BB962C8B-B14F-4D97-AF65-F5344CB8AC3E}">
        <p14:creationId xmlns:p14="http://schemas.microsoft.com/office/powerpoint/2010/main" val="217464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35879" cy="5143500"/>
          </a:xfrm>
          <a:prstGeom prst="rect">
            <a:avLst/>
          </a:prstGeom>
        </p:spPr>
      </p:pic>
      <p:sp>
        <p:nvSpPr>
          <p:cNvPr id="3" name="TextBox 2"/>
          <p:cNvSpPr txBox="1"/>
          <p:nvPr/>
        </p:nvSpPr>
        <p:spPr>
          <a:xfrm>
            <a:off x="3249278" y="1787857"/>
            <a:ext cx="2093202" cy="1384995"/>
          </a:xfrm>
          <a:prstGeom prst="rect">
            <a:avLst/>
          </a:prstGeom>
          <a:noFill/>
        </p:spPr>
        <p:txBody>
          <a:bodyPr wrap="none" rtlCol="0">
            <a:spAutoFit/>
          </a:bodyPr>
          <a:lstStyle/>
          <a:p>
            <a:pPr algn="ctr"/>
            <a:r>
              <a:rPr lang="en-US" sz="2800" b="1" dirty="0"/>
              <a:t>THANK-YOU</a:t>
            </a:r>
          </a:p>
          <a:p>
            <a:pPr algn="ctr"/>
            <a:endParaRPr lang="en-US" sz="2800" b="1" dirty="0"/>
          </a:p>
          <a:p>
            <a:pPr algn="ctr"/>
            <a:r>
              <a:rPr lang="en-US" sz="2800" b="1" dirty="0"/>
              <a:t>QUESTIONS?</a:t>
            </a:r>
          </a:p>
        </p:txBody>
      </p:sp>
    </p:spTree>
    <p:extLst>
      <p:ext uri="{BB962C8B-B14F-4D97-AF65-F5344CB8AC3E}">
        <p14:creationId xmlns:p14="http://schemas.microsoft.com/office/powerpoint/2010/main" val="751014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5" name="TextBox 4"/>
          <p:cNvSpPr txBox="1"/>
          <p:nvPr/>
        </p:nvSpPr>
        <p:spPr>
          <a:xfrm>
            <a:off x="2384474" y="274321"/>
            <a:ext cx="4410220" cy="461665"/>
          </a:xfrm>
          <a:prstGeom prst="rect">
            <a:avLst/>
          </a:prstGeom>
          <a:noFill/>
        </p:spPr>
        <p:txBody>
          <a:bodyPr wrap="square" rtlCol="0">
            <a:spAutoFit/>
          </a:bodyPr>
          <a:lstStyle/>
          <a:p>
            <a:r>
              <a:rPr lang="en-US" sz="2400" b="1" dirty="0"/>
              <a:t>STAFFING LEVELS HISTORICALLY</a:t>
            </a:r>
          </a:p>
        </p:txBody>
      </p:sp>
      <p:graphicFrame>
        <p:nvGraphicFramePr>
          <p:cNvPr id="6" name="Object 5"/>
          <p:cNvGraphicFramePr>
            <a:graphicFrameLocks noChangeAspect="1"/>
          </p:cNvGraphicFramePr>
          <p:nvPr>
            <p:extLst>
              <p:ext uri="{D42A27DB-BD31-4B8C-83A1-F6EECF244321}">
                <p14:modId xmlns:p14="http://schemas.microsoft.com/office/powerpoint/2010/main" val="3252740318"/>
              </p:ext>
            </p:extLst>
          </p:nvPr>
        </p:nvGraphicFramePr>
        <p:xfrm>
          <a:off x="3957638" y="2384425"/>
          <a:ext cx="1227137" cy="373063"/>
        </p:xfrm>
        <a:graphic>
          <a:graphicData uri="http://schemas.openxmlformats.org/presentationml/2006/ole">
            <mc:AlternateContent xmlns:mc="http://schemas.openxmlformats.org/markup-compatibility/2006">
              <mc:Choice xmlns:v="urn:schemas-microsoft-com:vml" Requires="v">
                <p:oleObj spid="_x0000_s1054"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957638" y="2384425"/>
                        <a:ext cx="1227137" cy="373063"/>
                      </a:xfrm>
                      <a:prstGeom prst="rect">
                        <a:avLst/>
                      </a:prstGeom>
                    </p:spPr>
                  </p:pic>
                </p:oleObj>
              </mc:Fallback>
            </mc:AlternateContent>
          </a:graphicData>
        </a:graphic>
      </p:graphicFrame>
      <p:graphicFrame>
        <p:nvGraphicFramePr>
          <p:cNvPr id="7" name="Table 6"/>
          <p:cNvGraphicFramePr>
            <a:graphicFrameLocks noGrp="1"/>
          </p:cNvGraphicFramePr>
          <p:nvPr>
            <p:extLst>
              <p:ext uri="{D42A27DB-BD31-4B8C-83A1-F6EECF244321}">
                <p14:modId xmlns:p14="http://schemas.microsoft.com/office/powerpoint/2010/main" val="676423517"/>
              </p:ext>
            </p:extLst>
          </p:nvPr>
        </p:nvGraphicFramePr>
        <p:xfrm>
          <a:off x="1814733" y="1005838"/>
          <a:ext cx="4920436" cy="3291841"/>
        </p:xfrm>
        <a:graphic>
          <a:graphicData uri="http://schemas.openxmlformats.org/drawingml/2006/table">
            <a:tbl>
              <a:tblPr>
                <a:tableStyleId>{5C22544A-7EE6-4342-B048-85BDC9FD1C3A}</a:tableStyleId>
              </a:tblPr>
              <a:tblGrid>
                <a:gridCol w="2116729">
                  <a:extLst>
                    <a:ext uri="{9D8B030D-6E8A-4147-A177-3AD203B41FA5}">
                      <a16:colId xmlns:a16="http://schemas.microsoft.com/office/drawing/2014/main" val="20000"/>
                    </a:ext>
                  </a:extLst>
                </a:gridCol>
                <a:gridCol w="934569">
                  <a:extLst>
                    <a:ext uri="{9D8B030D-6E8A-4147-A177-3AD203B41FA5}">
                      <a16:colId xmlns:a16="http://schemas.microsoft.com/office/drawing/2014/main" val="20001"/>
                    </a:ext>
                  </a:extLst>
                </a:gridCol>
                <a:gridCol w="934569">
                  <a:extLst>
                    <a:ext uri="{9D8B030D-6E8A-4147-A177-3AD203B41FA5}">
                      <a16:colId xmlns:a16="http://schemas.microsoft.com/office/drawing/2014/main" val="20002"/>
                    </a:ext>
                  </a:extLst>
                </a:gridCol>
                <a:gridCol w="934569">
                  <a:extLst>
                    <a:ext uri="{9D8B030D-6E8A-4147-A177-3AD203B41FA5}">
                      <a16:colId xmlns:a16="http://schemas.microsoft.com/office/drawing/2014/main" val="20003"/>
                    </a:ext>
                  </a:extLst>
                </a:gridCol>
              </a:tblGrid>
              <a:tr h="298129">
                <a:tc gridSpan="4">
                  <a:txBody>
                    <a:bodyPr/>
                    <a:lstStyle/>
                    <a:p>
                      <a:pPr algn="ctr" fontAlgn="b"/>
                      <a:r>
                        <a:rPr lang="en-US" sz="1100" b="1" u="none" strike="noStrike" dirty="0">
                          <a:effectLst/>
                        </a:rPr>
                        <a:t>Total Staffing</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10551">
                <a:tc>
                  <a:txBody>
                    <a:bodyPr/>
                    <a:lstStyle/>
                    <a:p>
                      <a:pPr algn="l" fontAlgn="b"/>
                      <a:r>
                        <a:rPr lang="en-US" sz="1100" b="1" u="none" strike="noStrike">
                          <a:effectLst/>
                        </a:rPr>
                        <a:t> </a:t>
                      </a:r>
                      <a:endParaRPr lang="en-US" sz="1100" b="1" i="0" u="none" strike="noStrike">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b="1" u="none" strike="noStrike" dirty="0">
                          <a:effectLst/>
                        </a:rPr>
                        <a:t>F-T</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b="1" u="none" strike="noStrike" dirty="0">
                          <a:effectLst/>
                        </a:rPr>
                        <a:t>P-T</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u="none" strike="noStrike" dirty="0">
                          <a:effectLst/>
                        </a:rPr>
                        <a:t>FTE</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extLst>
                  <a:ext uri="{0D108BD9-81ED-4DB2-BD59-A6C34878D82A}">
                    <a16:rowId xmlns:a16="http://schemas.microsoft.com/office/drawing/2014/main" val="10001"/>
                  </a:ext>
                </a:extLst>
              </a:tr>
              <a:tr h="298129">
                <a:tc>
                  <a:txBody>
                    <a:bodyPr/>
                    <a:lstStyle/>
                    <a:p>
                      <a:pPr algn="l" fontAlgn="b"/>
                      <a:r>
                        <a:rPr lang="en-US" sz="1400" u="none" strike="noStrike" dirty="0">
                          <a:effectLst/>
                        </a:rPr>
                        <a:t>Fall 2011</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a:effectLst/>
                        </a:rPr>
                        <a:t>195</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dirty="0">
                          <a:effectLst/>
                        </a:rPr>
                        <a:t>162</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260</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2"/>
                  </a:ext>
                </a:extLst>
              </a:tr>
              <a:tr h="298129">
                <a:tc>
                  <a:txBody>
                    <a:bodyPr/>
                    <a:lstStyle/>
                    <a:p>
                      <a:pPr algn="l" fontAlgn="b"/>
                      <a:r>
                        <a:rPr lang="en-US" sz="1400" u="none" strike="noStrike" dirty="0">
                          <a:effectLst/>
                        </a:rPr>
                        <a:t>Fall 2012</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185</a:t>
                      </a:r>
                    </a:p>
                  </a:txBody>
                  <a:tcPr marL="7620" marR="7620" marT="7620" marB="0" anchor="b"/>
                </a:tc>
                <a:tc>
                  <a:txBody>
                    <a:bodyPr/>
                    <a:lstStyle/>
                    <a:p>
                      <a:pPr algn="r" fontAlgn="b"/>
                      <a:r>
                        <a:rPr lang="en-US" sz="1400" u="none" strike="noStrike" dirty="0">
                          <a:effectLst/>
                        </a:rPr>
                        <a:t>136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288</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3"/>
                  </a:ext>
                </a:extLst>
              </a:tr>
              <a:tr h="298129">
                <a:tc>
                  <a:txBody>
                    <a:bodyPr/>
                    <a:lstStyle/>
                    <a:p>
                      <a:pPr algn="l" fontAlgn="b"/>
                      <a:r>
                        <a:rPr lang="en-US" sz="1400" u="none" strike="noStrike" dirty="0">
                          <a:effectLst/>
                        </a:rPr>
                        <a:t>Fall 2013</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186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173</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307</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4"/>
                  </a:ext>
                </a:extLst>
              </a:tr>
              <a:tr h="298129">
                <a:tc>
                  <a:txBody>
                    <a:bodyPr/>
                    <a:lstStyle/>
                    <a:p>
                      <a:pPr algn="l" fontAlgn="b"/>
                      <a:r>
                        <a:rPr lang="en-US" sz="1400" u="none" strike="noStrike" dirty="0">
                          <a:effectLst/>
                        </a:rPr>
                        <a:t>Fall 2014</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179</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198</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b="0" i="0" u="none" strike="noStrike" dirty="0">
                          <a:solidFill>
                            <a:srgbClr val="000000"/>
                          </a:solidFill>
                          <a:effectLst/>
                          <a:latin typeface="Calibri"/>
                        </a:rPr>
                        <a:t>289</a:t>
                      </a:r>
                    </a:p>
                  </a:txBody>
                  <a:tcPr marL="7620" marR="7620" marT="7620" marB="0" anchor="b"/>
                </a:tc>
                <a:extLst>
                  <a:ext uri="{0D108BD9-81ED-4DB2-BD59-A6C34878D82A}">
                    <a16:rowId xmlns:a16="http://schemas.microsoft.com/office/drawing/2014/main" val="10005"/>
                  </a:ext>
                </a:extLst>
              </a:tr>
              <a:tr h="298129">
                <a:tc>
                  <a:txBody>
                    <a:bodyPr/>
                    <a:lstStyle/>
                    <a:p>
                      <a:pPr algn="l" fontAlgn="b"/>
                      <a:r>
                        <a:rPr lang="en-US" sz="1400" u="none" strike="noStrike" dirty="0">
                          <a:effectLst/>
                        </a:rPr>
                        <a:t>Fall 2015</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182</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136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256</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6"/>
                  </a:ext>
                </a:extLst>
              </a:tr>
              <a:tr h="298129">
                <a:tc>
                  <a:txBody>
                    <a:bodyPr/>
                    <a:lstStyle/>
                    <a:p>
                      <a:pPr algn="l" fontAlgn="b"/>
                      <a:r>
                        <a:rPr lang="en-US" sz="1400" u="none" strike="noStrike" dirty="0">
                          <a:effectLst/>
                        </a:rPr>
                        <a:t>Fall 2016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171</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145</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254</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7"/>
                  </a:ext>
                </a:extLst>
              </a:tr>
              <a:tr h="298129">
                <a:tc>
                  <a:txBody>
                    <a:bodyPr/>
                    <a:lstStyle/>
                    <a:p>
                      <a:pPr algn="l" fontAlgn="b"/>
                      <a:r>
                        <a:rPr lang="en-US" sz="1400" u="none" strike="noStrike" dirty="0">
                          <a:effectLst/>
                        </a:rPr>
                        <a:t>Fall 2017</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145</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136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214</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8"/>
                  </a:ext>
                </a:extLst>
              </a:tr>
              <a:tr h="298129">
                <a:tc>
                  <a:txBody>
                    <a:bodyPr/>
                    <a:lstStyle/>
                    <a:p>
                      <a:pPr algn="l" fontAlgn="b"/>
                      <a:r>
                        <a:rPr lang="en-US" sz="1400" u="none" strike="noStrike" dirty="0">
                          <a:effectLst/>
                        </a:rPr>
                        <a:t>Fall 2018</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159</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124</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221</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9"/>
                  </a:ext>
                </a:extLst>
              </a:tr>
              <a:tr h="298129">
                <a:tc>
                  <a:txBody>
                    <a:bodyPr/>
                    <a:lstStyle/>
                    <a:p>
                      <a:pPr algn="l" fontAlgn="b"/>
                      <a:r>
                        <a:rPr lang="en-US" sz="1400" u="none" strike="noStrike" dirty="0">
                          <a:effectLst/>
                        </a:rPr>
                        <a:t>Fall 2019</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178</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111</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234</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296177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4.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35879" cy="5143500"/>
          </a:xfrm>
          <a:prstGeom prst="rect">
            <a:avLst/>
          </a:prstGeom>
        </p:spPr>
      </p:pic>
      <p:sp>
        <p:nvSpPr>
          <p:cNvPr id="4" name="TextBox 3"/>
          <p:cNvSpPr txBox="1"/>
          <p:nvPr/>
        </p:nvSpPr>
        <p:spPr>
          <a:xfrm>
            <a:off x="2074985" y="246185"/>
            <a:ext cx="4529798" cy="523220"/>
          </a:xfrm>
          <a:prstGeom prst="rect">
            <a:avLst/>
          </a:prstGeom>
          <a:noFill/>
        </p:spPr>
        <p:txBody>
          <a:bodyPr wrap="square" rtlCol="0">
            <a:spAutoFit/>
          </a:bodyPr>
          <a:lstStyle/>
          <a:p>
            <a:pPr algn="ctr"/>
            <a:r>
              <a:rPr lang="en-US" sz="2800" b="1" dirty="0"/>
              <a:t>STAFFING LEVELS</a:t>
            </a:r>
          </a:p>
        </p:txBody>
      </p:sp>
      <p:graphicFrame>
        <p:nvGraphicFramePr>
          <p:cNvPr id="5" name="Object 4"/>
          <p:cNvGraphicFramePr>
            <a:graphicFrameLocks noChangeAspect="1"/>
          </p:cNvGraphicFramePr>
          <p:nvPr>
            <p:extLst>
              <p:ext uri="{D42A27DB-BD31-4B8C-83A1-F6EECF244321}">
                <p14:modId xmlns:p14="http://schemas.microsoft.com/office/powerpoint/2010/main" val="1288166315"/>
              </p:ext>
            </p:extLst>
          </p:nvPr>
        </p:nvGraphicFramePr>
        <p:xfrm>
          <a:off x="3957638" y="2384425"/>
          <a:ext cx="1227137" cy="373063"/>
        </p:xfrm>
        <a:graphic>
          <a:graphicData uri="http://schemas.openxmlformats.org/presentationml/2006/ole">
            <mc:AlternateContent xmlns:mc="http://schemas.openxmlformats.org/markup-compatibility/2006">
              <mc:Choice xmlns:v="urn:schemas-microsoft-com:vml" Requires="v">
                <p:oleObj spid="_x0000_s2079"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957638" y="2384425"/>
                        <a:ext cx="1227137" cy="373063"/>
                      </a:xfrm>
                      <a:prstGeom prst="rect">
                        <a:avLst/>
                      </a:prstGeom>
                    </p:spPr>
                  </p:pic>
                </p:oleObj>
              </mc:Fallback>
            </mc:AlternateContent>
          </a:graphicData>
        </a:graphic>
      </p:graphicFrame>
      <p:graphicFrame>
        <p:nvGraphicFramePr>
          <p:cNvPr id="6" name="Chart 5"/>
          <p:cNvGraphicFramePr>
            <a:graphicFrameLocks/>
          </p:cNvGraphicFramePr>
          <p:nvPr>
            <p:extLst>
              <p:ext uri="{D42A27DB-BD31-4B8C-83A1-F6EECF244321}">
                <p14:modId xmlns:p14="http://schemas.microsoft.com/office/powerpoint/2010/main" val="1439034703"/>
              </p:ext>
            </p:extLst>
          </p:nvPr>
        </p:nvGraphicFramePr>
        <p:xfrm>
          <a:off x="1934308" y="865163"/>
          <a:ext cx="4923692" cy="317226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883185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91440"/>
            <a:ext cx="9135879" cy="5143500"/>
          </a:xfrm>
          <a:prstGeom prst="rect">
            <a:avLst/>
          </a:prstGeom>
        </p:spPr>
      </p:pic>
      <p:sp>
        <p:nvSpPr>
          <p:cNvPr id="3" name="TextBox 2"/>
          <p:cNvSpPr txBox="1"/>
          <p:nvPr/>
        </p:nvSpPr>
        <p:spPr>
          <a:xfrm>
            <a:off x="2737914" y="386862"/>
            <a:ext cx="2966646" cy="523220"/>
          </a:xfrm>
          <a:prstGeom prst="rect">
            <a:avLst/>
          </a:prstGeom>
          <a:noFill/>
        </p:spPr>
        <p:txBody>
          <a:bodyPr wrap="none" rtlCol="0">
            <a:spAutoFit/>
          </a:bodyPr>
          <a:lstStyle/>
          <a:p>
            <a:pPr algn="ctr"/>
            <a:r>
              <a:rPr lang="en-US" sz="2800" b="1" dirty="0"/>
              <a:t>FACULTY STAFFING</a:t>
            </a:r>
          </a:p>
        </p:txBody>
      </p:sp>
      <p:graphicFrame>
        <p:nvGraphicFramePr>
          <p:cNvPr id="4" name="Object 3"/>
          <p:cNvGraphicFramePr>
            <a:graphicFrameLocks noChangeAspect="1"/>
          </p:cNvGraphicFramePr>
          <p:nvPr>
            <p:extLst>
              <p:ext uri="{D42A27DB-BD31-4B8C-83A1-F6EECF244321}">
                <p14:modId xmlns:p14="http://schemas.microsoft.com/office/powerpoint/2010/main" val="522683185"/>
              </p:ext>
            </p:extLst>
          </p:nvPr>
        </p:nvGraphicFramePr>
        <p:xfrm>
          <a:off x="3556708" y="1885022"/>
          <a:ext cx="1227137" cy="373063"/>
        </p:xfrm>
        <a:graphic>
          <a:graphicData uri="http://schemas.openxmlformats.org/presentationml/2006/ole">
            <mc:AlternateContent xmlns:mc="http://schemas.openxmlformats.org/markup-compatibility/2006">
              <mc:Choice xmlns:v="urn:schemas-microsoft-com:vml" Requires="v">
                <p:oleObj spid="_x0000_s4125"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556708" y="1885022"/>
                        <a:ext cx="1227137" cy="373063"/>
                      </a:xfrm>
                      <a:prstGeom prst="rect">
                        <a:avLst/>
                      </a:prstGeom>
                    </p:spPr>
                  </p:pic>
                </p:oleObj>
              </mc:Fallback>
            </mc:AlternateContent>
          </a:graphicData>
        </a:graphic>
      </p:graphicFrame>
      <p:graphicFrame>
        <p:nvGraphicFramePr>
          <p:cNvPr id="7" name="Chart 6"/>
          <p:cNvGraphicFramePr>
            <a:graphicFrameLocks/>
          </p:cNvGraphicFramePr>
          <p:nvPr>
            <p:extLst>
              <p:ext uri="{D42A27DB-BD31-4B8C-83A1-F6EECF244321}">
                <p14:modId xmlns:p14="http://schemas.microsoft.com/office/powerpoint/2010/main" val="425119787"/>
              </p:ext>
            </p:extLst>
          </p:nvPr>
        </p:nvGraphicFramePr>
        <p:xfrm>
          <a:off x="1484142" y="910082"/>
          <a:ext cx="5212079" cy="3033268"/>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601352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3" name="TextBox 2"/>
          <p:cNvSpPr txBox="1"/>
          <p:nvPr/>
        </p:nvSpPr>
        <p:spPr>
          <a:xfrm>
            <a:off x="3508230" y="344658"/>
            <a:ext cx="1580753" cy="954107"/>
          </a:xfrm>
          <a:prstGeom prst="rect">
            <a:avLst/>
          </a:prstGeom>
          <a:noFill/>
        </p:spPr>
        <p:txBody>
          <a:bodyPr wrap="none" rtlCol="0">
            <a:spAutoFit/>
          </a:bodyPr>
          <a:lstStyle/>
          <a:p>
            <a:pPr algn="ctr"/>
            <a:r>
              <a:rPr lang="en-US" sz="2800" b="1" dirty="0"/>
              <a:t>BENEFITS</a:t>
            </a:r>
          </a:p>
          <a:p>
            <a:pPr algn="ctr"/>
            <a:endParaRPr lang="en-US" sz="2800" b="1" dirty="0"/>
          </a:p>
        </p:txBody>
      </p:sp>
      <p:graphicFrame>
        <p:nvGraphicFramePr>
          <p:cNvPr id="4" name="Object 3"/>
          <p:cNvGraphicFramePr>
            <a:graphicFrameLocks noChangeAspect="1"/>
          </p:cNvGraphicFramePr>
          <p:nvPr>
            <p:extLst>
              <p:ext uri="{D42A27DB-BD31-4B8C-83A1-F6EECF244321}">
                <p14:modId xmlns:p14="http://schemas.microsoft.com/office/powerpoint/2010/main" val="2159260869"/>
              </p:ext>
            </p:extLst>
          </p:nvPr>
        </p:nvGraphicFramePr>
        <p:xfrm>
          <a:off x="3957638" y="2384425"/>
          <a:ext cx="1227137" cy="373063"/>
        </p:xfrm>
        <a:graphic>
          <a:graphicData uri="http://schemas.openxmlformats.org/presentationml/2006/ole">
            <mc:AlternateContent xmlns:mc="http://schemas.openxmlformats.org/markup-compatibility/2006">
              <mc:Choice xmlns:v="urn:schemas-microsoft-com:vml" Requires="v">
                <p:oleObj spid="_x0000_s5149"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957638" y="2384425"/>
                        <a:ext cx="1227137" cy="373063"/>
                      </a:xfrm>
                      <a:prstGeom prst="rect">
                        <a:avLst/>
                      </a:prstGeom>
                    </p:spPr>
                  </p:pic>
                </p:oleObj>
              </mc:Fallback>
            </mc:AlternateContent>
          </a:graphicData>
        </a:graphic>
      </p:graphicFrame>
      <p:graphicFrame>
        <p:nvGraphicFramePr>
          <p:cNvPr id="5" name="Chart 4"/>
          <p:cNvGraphicFramePr>
            <a:graphicFrameLocks/>
          </p:cNvGraphicFramePr>
          <p:nvPr>
            <p:extLst>
              <p:ext uri="{D42A27DB-BD31-4B8C-83A1-F6EECF244321}">
                <p14:modId xmlns:p14="http://schemas.microsoft.com/office/powerpoint/2010/main" val="754118590"/>
              </p:ext>
            </p:extLst>
          </p:nvPr>
        </p:nvGraphicFramePr>
        <p:xfrm>
          <a:off x="1674055" y="893298"/>
          <a:ext cx="5408735" cy="3314847"/>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743324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34" y="-267286"/>
            <a:ext cx="9135879" cy="5143500"/>
          </a:xfrm>
          <a:prstGeom prst="rect">
            <a:avLst/>
          </a:prstGeom>
        </p:spPr>
      </p:pic>
      <p:sp>
        <p:nvSpPr>
          <p:cNvPr id="3" name="TextBox 2"/>
          <p:cNvSpPr txBox="1"/>
          <p:nvPr/>
        </p:nvSpPr>
        <p:spPr>
          <a:xfrm>
            <a:off x="1672329" y="506437"/>
            <a:ext cx="5224444" cy="461665"/>
          </a:xfrm>
          <a:prstGeom prst="rect">
            <a:avLst/>
          </a:prstGeom>
          <a:noFill/>
        </p:spPr>
        <p:txBody>
          <a:bodyPr wrap="none" rtlCol="0">
            <a:spAutoFit/>
          </a:bodyPr>
          <a:lstStyle/>
          <a:p>
            <a:pPr algn="ctr"/>
            <a:r>
              <a:rPr lang="en-US" sz="2400" b="1" dirty="0"/>
              <a:t>WHAT’S AHEAD IN HUMAN RESOURCES</a:t>
            </a:r>
          </a:p>
        </p:txBody>
      </p:sp>
      <p:sp>
        <p:nvSpPr>
          <p:cNvPr id="5" name="TextBox 4"/>
          <p:cNvSpPr txBox="1"/>
          <p:nvPr/>
        </p:nvSpPr>
        <p:spPr>
          <a:xfrm>
            <a:off x="2089052" y="968102"/>
            <a:ext cx="4506499" cy="646331"/>
          </a:xfrm>
          <a:prstGeom prst="rect">
            <a:avLst/>
          </a:prstGeom>
          <a:noFill/>
        </p:spPr>
        <p:txBody>
          <a:bodyPr wrap="square" rtlCol="0">
            <a:spAutoFit/>
          </a:bodyPr>
          <a:lstStyle/>
          <a:p>
            <a:pPr algn="ctr"/>
            <a:r>
              <a:rPr lang="en-US" b="1" dirty="0"/>
              <a:t>Continued Leadership Training for Supervisors and Staff</a:t>
            </a:r>
          </a:p>
        </p:txBody>
      </p:sp>
      <p:sp>
        <p:nvSpPr>
          <p:cNvPr id="6" name="TextBox 5"/>
          <p:cNvSpPr txBox="1"/>
          <p:nvPr/>
        </p:nvSpPr>
        <p:spPr>
          <a:xfrm>
            <a:off x="1546412" y="2178424"/>
            <a:ext cx="184731" cy="369332"/>
          </a:xfrm>
          <a:prstGeom prst="rect">
            <a:avLst/>
          </a:prstGeom>
          <a:noFill/>
        </p:spPr>
        <p:txBody>
          <a:bodyPr wrap="none" rtlCol="0">
            <a:spAutoFit/>
          </a:bodyPr>
          <a:lstStyle/>
          <a:p>
            <a:endParaRPr lang="en-US" dirty="0"/>
          </a:p>
        </p:txBody>
      </p:sp>
      <p:sp>
        <p:nvSpPr>
          <p:cNvPr id="7" name="TextBox 6"/>
          <p:cNvSpPr txBox="1"/>
          <p:nvPr/>
        </p:nvSpPr>
        <p:spPr>
          <a:xfrm>
            <a:off x="963637" y="1519311"/>
            <a:ext cx="7009642" cy="3416320"/>
          </a:xfrm>
          <a:prstGeom prst="rect">
            <a:avLst/>
          </a:prstGeom>
          <a:noFill/>
        </p:spPr>
        <p:txBody>
          <a:bodyPr wrap="square" rtlCol="0">
            <a:spAutoFit/>
          </a:bodyPr>
          <a:lstStyle/>
          <a:p>
            <a:pPr marL="285750" indent="-285750">
              <a:buFont typeface="Arial" panose="020B0604020202020204" pitchFamily="34" charset="0"/>
              <a:buChar char="•"/>
            </a:pPr>
            <a:r>
              <a:rPr lang="en-US" dirty="0"/>
              <a:t>We have a tract for Supervisors and One for Staff</a:t>
            </a:r>
          </a:p>
          <a:p>
            <a:pPr marL="285750" indent="-285750">
              <a:buFont typeface="Arial" panose="020B0604020202020204" pitchFamily="34" charset="0"/>
              <a:buChar char="•"/>
            </a:pPr>
            <a:r>
              <a:rPr lang="en-US" dirty="0"/>
              <a:t>We have used a combination of in-person trainings and online trainings</a:t>
            </a:r>
          </a:p>
          <a:p>
            <a:pPr marL="285750" indent="-285750">
              <a:buFont typeface="Arial" panose="020B0604020202020204" pitchFamily="34" charset="0"/>
              <a:buChar char="•"/>
            </a:pPr>
            <a:r>
              <a:rPr lang="en-US" dirty="0"/>
              <a:t>We offer the in-person trainings throughout the year and assign online trainings to be completed by staff.</a:t>
            </a:r>
          </a:p>
          <a:p>
            <a:pPr marL="285750" indent="-285750">
              <a:buFont typeface="Arial" panose="020B0604020202020204" pitchFamily="34" charset="0"/>
              <a:buChar char="•"/>
            </a:pPr>
            <a:r>
              <a:rPr lang="en-US" dirty="0"/>
              <a:t>Some of the topics covered</a:t>
            </a:r>
          </a:p>
          <a:p>
            <a:pPr marL="742950" lvl="1" indent="-285750">
              <a:buFont typeface="Arial" panose="020B0604020202020204" pitchFamily="34" charset="0"/>
              <a:buChar char="•"/>
            </a:pPr>
            <a:r>
              <a:rPr lang="en-US" dirty="0"/>
              <a:t>Supervisory Skills</a:t>
            </a:r>
          </a:p>
          <a:p>
            <a:pPr marL="742950" lvl="1" indent="-285750">
              <a:buFont typeface="Arial" panose="020B0604020202020204" pitchFamily="34" charset="0"/>
              <a:buChar char="•"/>
            </a:pPr>
            <a:r>
              <a:rPr lang="en-US" dirty="0"/>
              <a:t>Harassment and Title IX – Mandatory Annually</a:t>
            </a:r>
          </a:p>
          <a:p>
            <a:pPr marL="742950" lvl="1" indent="-285750">
              <a:buFont typeface="Arial" panose="020B0604020202020204" pitchFamily="34" charset="0"/>
              <a:buChar char="•"/>
            </a:pPr>
            <a:r>
              <a:rPr lang="en-US" dirty="0"/>
              <a:t>Performance Reviews and Performance Issues</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597496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4" name="TextBox 3"/>
          <p:cNvSpPr txBox="1"/>
          <p:nvPr/>
        </p:nvSpPr>
        <p:spPr>
          <a:xfrm>
            <a:off x="1568548" y="492369"/>
            <a:ext cx="5027003" cy="369332"/>
          </a:xfrm>
          <a:prstGeom prst="rect">
            <a:avLst/>
          </a:prstGeom>
          <a:noFill/>
        </p:spPr>
        <p:txBody>
          <a:bodyPr wrap="square" rtlCol="0">
            <a:spAutoFit/>
          </a:bodyPr>
          <a:lstStyle/>
          <a:p>
            <a:pPr algn="ctr"/>
            <a:r>
              <a:rPr lang="en-US" b="1" dirty="0"/>
              <a:t>Leadership Training for Supervisors and Staff</a:t>
            </a:r>
          </a:p>
        </p:txBody>
      </p:sp>
      <p:sp>
        <p:nvSpPr>
          <p:cNvPr id="6" name="TextBox 5"/>
          <p:cNvSpPr txBox="1"/>
          <p:nvPr/>
        </p:nvSpPr>
        <p:spPr>
          <a:xfrm>
            <a:off x="977979" y="1027946"/>
            <a:ext cx="6246611" cy="3693319"/>
          </a:xfrm>
          <a:prstGeom prst="rect">
            <a:avLst/>
          </a:prstGeom>
          <a:noFill/>
        </p:spPr>
        <p:txBody>
          <a:bodyPr wrap="square" rtlCol="0">
            <a:spAutoFit/>
          </a:bodyPr>
          <a:lstStyle/>
          <a:p>
            <a:pPr marL="285750" indent="-285750">
              <a:buFont typeface="Arial" panose="020B0604020202020204" pitchFamily="34" charset="0"/>
              <a:buChar char="•"/>
            </a:pPr>
            <a:r>
              <a:rPr lang="en-US" sz="2400" dirty="0"/>
              <a:t>Payroll – Wage &amp; Hour Laws, </a:t>
            </a:r>
            <a:r>
              <a:rPr lang="en-US" sz="2400" dirty="0" err="1"/>
              <a:t>Compease</a:t>
            </a:r>
            <a:r>
              <a:rPr lang="en-US" sz="2400" dirty="0"/>
              <a:t>, </a:t>
            </a:r>
          </a:p>
          <a:p>
            <a:pPr marL="285750" indent="-285750">
              <a:buFont typeface="Arial" panose="020B0604020202020204" pitchFamily="34" charset="0"/>
              <a:buChar char="•"/>
            </a:pPr>
            <a:r>
              <a:rPr lang="en-US" sz="2400" dirty="0" err="1"/>
              <a:t>Ferpa</a:t>
            </a:r>
            <a:r>
              <a:rPr lang="en-US" sz="2400" dirty="0"/>
              <a:t>, FMLA, ADA Compliance, </a:t>
            </a:r>
          </a:p>
          <a:p>
            <a:pPr marL="285750" indent="-285750">
              <a:buFont typeface="Arial" panose="020B0604020202020204" pitchFamily="34" charset="0"/>
              <a:buChar char="•"/>
            </a:pPr>
            <a:r>
              <a:rPr lang="en-US" sz="2400" dirty="0"/>
              <a:t>Preparing for the next level of leadership</a:t>
            </a:r>
          </a:p>
          <a:p>
            <a:pPr marL="285750" indent="-285750">
              <a:buFont typeface="Arial" panose="020B0604020202020204" pitchFamily="34" charset="0"/>
              <a:buChar char="•"/>
            </a:pPr>
            <a:r>
              <a:rPr lang="en-US" sz="2400" dirty="0"/>
              <a:t>AIS Training – Outlook, Jenzabar, </a:t>
            </a:r>
            <a:r>
              <a:rPr lang="en-US" sz="2400" dirty="0" err="1"/>
              <a:t>Feith</a:t>
            </a:r>
            <a:r>
              <a:rPr lang="en-US" sz="2400" dirty="0"/>
              <a:t>, Office 365, Website</a:t>
            </a:r>
          </a:p>
          <a:p>
            <a:pPr marL="285750" indent="-285750">
              <a:buFont typeface="Arial" panose="020B0604020202020204" pitchFamily="34" charset="0"/>
              <a:buChar char="•"/>
            </a:pPr>
            <a:r>
              <a:rPr lang="en-US" sz="2400" dirty="0"/>
              <a:t>Budgeting</a:t>
            </a:r>
          </a:p>
          <a:p>
            <a:pPr marL="285750" indent="-285750">
              <a:buFont typeface="Arial" panose="020B0604020202020204" pitchFamily="34" charset="0"/>
              <a:buChar char="•"/>
            </a:pPr>
            <a:r>
              <a:rPr lang="en-US" sz="2400" dirty="0"/>
              <a:t>Foundation </a:t>
            </a:r>
          </a:p>
          <a:p>
            <a:pPr marL="285750" indent="-285750">
              <a:buFont typeface="Arial" panose="020B0604020202020204" pitchFamily="34" charset="0"/>
              <a:buChar char="•"/>
            </a:pPr>
            <a:r>
              <a:rPr lang="en-US" sz="2400" dirty="0"/>
              <a:t>Security – Active Shooter</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670419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3" name="TextBox 2"/>
          <p:cNvSpPr txBox="1"/>
          <p:nvPr/>
        </p:nvSpPr>
        <p:spPr>
          <a:xfrm>
            <a:off x="1836197" y="361666"/>
            <a:ext cx="4673715" cy="461665"/>
          </a:xfrm>
          <a:prstGeom prst="rect">
            <a:avLst/>
          </a:prstGeom>
          <a:noFill/>
        </p:spPr>
        <p:txBody>
          <a:bodyPr wrap="none" rtlCol="0">
            <a:spAutoFit/>
          </a:bodyPr>
          <a:lstStyle/>
          <a:p>
            <a:pPr algn="ctr"/>
            <a:r>
              <a:rPr lang="en-US" sz="2400" b="1" dirty="0"/>
              <a:t>AUTOMATING HUMAN RESOURCES</a:t>
            </a:r>
          </a:p>
        </p:txBody>
      </p:sp>
      <p:sp>
        <p:nvSpPr>
          <p:cNvPr id="4" name="TextBox 3"/>
          <p:cNvSpPr txBox="1"/>
          <p:nvPr/>
        </p:nvSpPr>
        <p:spPr>
          <a:xfrm>
            <a:off x="1037230" y="1487606"/>
            <a:ext cx="7288962" cy="2585323"/>
          </a:xfrm>
          <a:prstGeom prst="rect">
            <a:avLst/>
          </a:prstGeom>
          <a:noFill/>
        </p:spPr>
        <p:txBody>
          <a:bodyPr wrap="square" rtlCol="0">
            <a:spAutoFit/>
          </a:bodyPr>
          <a:lstStyle/>
          <a:p>
            <a:pPr marL="285750" indent="-285750">
              <a:buFont typeface="Arial" panose="020B0604020202020204" pitchFamily="34" charset="0"/>
              <a:buChar char="•"/>
            </a:pPr>
            <a:r>
              <a:rPr lang="en-US" dirty="0"/>
              <a:t>Completed Phase 1 of digitizing personnel files to our </a:t>
            </a:r>
            <a:r>
              <a:rPr lang="en-US" dirty="0" err="1"/>
              <a:t>Feith</a:t>
            </a:r>
            <a:r>
              <a:rPr lang="en-US" dirty="0"/>
              <a:t> </a:t>
            </a:r>
            <a:r>
              <a:rPr lang="en-US" dirty="0" err="1"/>
              <a:t>Docu</a:t>
            </a:r>
            <a:r>
              <a:rPr lang="en-US" dirty="0"/>
              <a:t>-Imaging System</a:t>
            </a:r>
          </a:p>
          <a:p>
            <a:pPr marL="285750" indent="-285750">
              <a:buFont typeface="Arial" panose="020B0604020202020204" pitchFamily="34" charset="0"/>
              <a:buChar char="•"/>
            </a:pPr>
            <a:r>
              <a:rPr lang="en-US" dirty="0"/>
              <a:t>We will continue on to Phase 2 later in the Spring, with the goal of having all current employees files digitized</a:t>
            </a:r>
          </a:p>
          <a:p>
            <a:pPr marL="285750" indent="-285750">
              <a:buFont typeface="Arial" panose="020B0604020202020204" pitchFamily="34" charset="0"/>
              <a:buChar char="•"/>
            </a:pPr>
            <a:r>
              <a:rPr lang="en-US" dirty="0"/>
              <a:t>We will be rolling out within the next month our new online Applicant Tracking System, along with a revamp of our Search Committee criteria</a:t>
            </a:r>
          </a:p>
          <a:p>
            <a:pPr marL="285750" indent="-285750">
              <a:buFont typeface="Arial" panose="020B0604020202020204" pitchFamily="34" charset="0"/>
              <a:buChar char="•"/>
            </a:pPr>
            <a:r>
              <a:rPr lang="en-US" dirty="0"/>
              <a:t>We are currently reviewing a system to provide an online benefits portal for all employees</a:t>
            </a:r>
          </a:p>
          <a:p>
            <a:endParaRPr lang="en-US" dirty="0"/>
          </a:p>
        </p:txBody>
      </p:sp>
    </p:spTree>
    <p:extLst>
      <p:ext uri="{BB962C8B-B14F-4D97-AF65-F5344CB8AC3E}">
        <p14:creationId xmlns:p14="http://schemas.microsoft.com/office/powerpoint/2010/main" val="2995420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3" name="TextBox 2"/>
          <p:cNvSpPr txBox="1"/>
          <p:nvPr/>
        </p:nvSpPr>
        <p:spPr>
          <a:xfrm>
            <a:off x="3274405" y="361666"/>
            <a:ext cx="1797288" cy="830997"/>
          </a:xfrm>
          <a:prstGeom prst="rect">
            <a:avLst/>
          </a:prstGeom>
          <a:noFill/>
        </p:spPr>
        <p:txBody>
          <a:bodyPr wrap="none" rtlCol="0">
            <a:spAutoFit/>
          </a:bodyPr>
          <a:lstStyle/>
          <a:p>
            <a:pPr algn="ctr"/>
            <a:r>
              <a:rPr lang="en-US" sz="2400" b="1" dirty="0"/>
              <a:t>COMPEASE</a:t>
            </a:r>
          </a:p>
          <a:p>
            <a:pPr algn="ctr"/>
            <a:r>
              <a:rPr lang="en-US" sz="2400" b="1" dirty="0"/>
              <a:t> PAY SYSTEM</a:t>
            </a:r>
          </a:p>
        </p:txBody>
      </p:sp>
      <p:sp>
        <p:nvSpPr>
          <p:cNvPr id="4" name="TextBox 3"/>
          <p:cNvSpPr txBox="1"/>
          <p:nvPr/>
        </p:nvSpPr>
        <p:spPr>
          <a:xfrm>
            <a:off x="1037230" y="1487606"/>
            <a:ext cx="7301101" cy="3416320"/>
          </a:xfrm>
          <a:prstGeom prst="rect">
            <a:avLst/>
          </a:prstGeom>
          <a:noFill/>
        </p:spPr>
        <p:txBody>
          <a:bodyPr wrap="none" rtlCol="0">
            <a:spAutoFit/>
          </a:bodyPr>
          <a:lstStyle/>
          <a:p>
            <a:pPr marL="285750" indent="-285750">
              <a:buFont typeface="Arial" panose="020B0604020202020204" pitchFamily="34" charset="0"/>
              <a:buChar char="•"/>
            </a:pPr>
            <a:r>
              <a:rPr lang="en-US" dirty="0"/>
              <a:t>All full-time non-faculty positions were reviewed</a:t>
            </a:r>
          </a:p>
          <a:p>
            <a:pPr marL="742950" lvl="1" indent="-285750">
              <a:buFont typeface="Arial" panose="020B0604020202020204" pitchFamily="34" charset="0"/>
              <a:buChar char="•"/>
            </a:pPr>
            <a:r>
              <a:rPr lang="en-US" dirty="0"/>
              <a:t>Classification</a:t>
            </a:r>
          </a:p>
          <a:p>
            <a:pPr marL="742950" lvl="1" indent="-285750">
              <a:buFont typeface="Arial" panose="020B0604020202020204" pitchFamily="34" charset="0"/>
              <a:buChar char="•"/>
            </a:pPr>
            <a:r>
              <a:rPr lang="en-US" dirty="0"/>
              <a:t>Pay bands and individual placement within the pay band	</a:t>
            </a:r>
          </a:p>
          <a:p>
            <a:pPr marL="742950" lvl="1" indent="-285750">
              <a:buFont typeface="Arial" panose="020B0604020202020204" pitchFamily="34" charset="0"/>
              <a:buChar char="•"/>
            </a:pPr>
            <a:r>
              <a:rPr lang="en-US" dirty="0"/>
              <a:t>Established a 3 year program to provide equity adjustments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Minimum wage increase on July 1</a:t>
            </a:r>
            <a:r>
              <a:rPr lang="en-US" baseline="30000" dirty="0"/>
              <a:t>st</a:t>
            </a:r>
            <a:r>
              <a:rPr lang="en-US" dirty="0"/>
              <a:t> and impact on part-time hourly wage</a:t>
            </a:r>
          </a:p>
          <a:p>
            <a:pPr marL="742950" lvl="1" indent="-285750">
              <a:buFont typeface="Arial" panose="020B0604020202020204" pitchFamily="34" charset="0"/>
              <a:buChar char="•"/>
            </a:pPr>
            <a:r>
              <a:rPr lang="en-US" dirty="0"/>
              <a:t>Student Workers</a:t>
            </a:r>
          </a:p>
          <a:p>
            <a:pPr marL="742950" lvl="1" indent="-285750">
              <a:buFont typeface="Arial" panose="020B0604020202020204" pitchFamily="34" charset="0"/>
              <a:buChar char="•"/>
            </a:pPr>
            <a:r>
              <a:rPr lang="en-US" dirty="0"/>
              <a:t>Culinary Workers</a:t>
            </a:r>
          </a:p>
          <a:p>
            <a:pPr marL="285750" indent="-285750">
              <a:buFont typeface="Arial" panose="020B0604020202020204" pitchFamily="34" charset="0"/>
              <a:buChar char="•"/>
            </a:pPr>
            <a:endParaRPr lang="en-US" dirty="0"/>
          </a:p>
          <a:p>
            <a:endParaRPr lang="en-US" dirty="0"/>
          </a:p>
          <a:p>
            <a:pPr marL="742950" lvl="1" indent="-285750">
              <a:buFont typeface="Arial" panose="020B0604020202020204" pitchFamily="34" charset="0"/>
              <a:buChar char="•"/>
            </a:pPr>
            <a:endParaRPr lang="en-US" dirty="0"/>
          </a:p>
          <a:p>
            <a:pPr lvl="1"/>
            <a:endParaRPr lang="en-US" dirty="0"/>
          </a:p>
        </p:txBody>
      </p:sp>
    </p:spTree>
    <p:extLst>
      <p:ext uri="{BB962C8B-B14F-4D97-AF65-F5344CB8AC3E}">
        <p14:creationId xmlns:p14="http://schemas.microsoft.com/office/powerpoint/2010/main" val="3769830002"/>
      </p:ext>
    </p:extLst>
  </p:cSld>
  <p:clrMapOvr>
    <a:masterClrMapping/>
  </p:clrMapOvr>
</p:sld>
</file>

<file path=ppt/theme/theme1.xml><?xml version="1.0" encoding="utf-8"?>
<a:theme xmlns:a="http://schemas.openxmlformats.org/drawingml/2006/main" name="Richland Community Colleg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1011</TotalTime>
  <Words>754</Words>
  <Application>Microsoft Office PowerPoint</Application>
  <PresentationFormat>On-screen Show (16:9)</PresentationFormat>
  <Paragraphs>102</Paragraphs>
  <Slides>10</Slides>
  <Notes>10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5" baseType="lpstr">
      <vt:lpstr>Arial</vt:lpstr>
      <vt:lpstr>Calibri</vt:lpstr>
      <vt:lpstr>Helvetica</vt:lpstr>
      <vt:lpstr>Richland Community College</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Richland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Tracy Withrow</dc:creator>
  <cp:lastModifiedBy>Madonna Brown</cp:lastModifiedBy>
  <cp:revision>56</cp:revision>
  <cp:lastPrinted>2020-03-10T19:56:43Z</cp:lastPrinted>
  <dcterms:created xsi:type="dcterms:W3CDTF">2018-03-05T18:51:20Z</dcterms:created>
  <dcterms:modified xsi:type="dcterms:W3CDTF">2020-03-10T20:15:47Z</dcterms:modified>
</cp:coreProperties>
</file>