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03" r:id="rId2"/>
    <p:sldId id="313" r:id="rId3"/>
    <p:sldId id="353" r:id="rId4"/>
    <p:sldId id="340" r:id="rId5"/>
    <p:sldId id="371" r:id="rId6"/>
    <p:sldId id="290" r:id="rId7"/>
    <p:sldId id="361" r:id="rId8"/>
    <p:sldId id="362" r:id="rId9"/>
    <p:sldId id="30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/>
  </p:normalViewPr>
  <p:slideViewPr>
    <p:cSldViewPr snapToGrid="0">
      <p:cViewPr varScale="1">
        <p:scale>
          <a:sx n="84" d="100"/>
          <a:sy n="84" d="100"/>
        </p:scale>
        <p:origin x="1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652B9B-0BCD-4FCB-B6B4-663A6CA1FD0F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1F26E2-A4EB-4614-BF6F-078B4D62B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11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A72B-2E19-4117-803E-028C5C775DF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886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A72B-2E19-4117-803E-028C5C775DF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142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A72B-2E19-4117-803E-028C5C775DF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1077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A72B-2E19-4117-803E-028C5C775DF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618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Chart found in Argos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Path:   </a:t>
            </a:r>
            <a:r>
              <a:rPr lang="en-US" dirty="0" err="1"/>
              <a:t>Student.ICCB.Enrollment</a:t>
            </a:r>
            <a:r>
              <a:rPr lang="en-US" dirty="0"/>
              <a:t>-Semester (E1).Dashboard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Charts tab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Select Fiscal Year/Session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A72B-2E19-4117-803E-028C5C775DF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555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4C3F6-6F55-4208-8682-5981B33B27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1441A0-CE9F-47A1-B8DF-DAC092B6A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0292F-63C0-4E40-A824-3A5B87E96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24E1A-E6DE-48AB-9FEA-6AEEFA84EED5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6C9F3E-D68D-4E56-AA10-E8AAD778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18D2D7-96CD-4247-85CA-508BC1583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FDED4-D810-46ED-A23D-67BF7CB52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264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10006-0549-492F-AB26-A94BF30B1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AD218A-23F2-4780-BBEE-82D5E32E8E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1BA04A-2ABF-4078-AFDB-1844634D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24E1A-E6DE-48AB-9FEA-6AEEFA84EED5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3A82FD-0839-4FB0-B536-3B5598061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AA461A-A937-414E-B0E8-4ECA18FB5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FDED4-D810-46ED-A23D-67BF7CB52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6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BB679E-FFCE-411A-8093-504B6860B4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740824-7753-49AA-9E54-822167F4DA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A6330A-C809-4A05-BCC8-09548404C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24E1A-E6DE-48AB-9FEA-6AEEFA84EED5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808FBA-9A30-4EBD-B86A-1A86DD361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0F2657-4209-4EDE-B1C5-F85788D4B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FDED4-D810-46ED-A23D-67BF7CB52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0629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9886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796B2-C5D1-4E5B-ADE8-3C32F5226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65D77-4559-4D29-9CCD-5735D10DB7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79E955-389E-4745-9586-E85B854C8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24E1A-E6DE-48AB-9FEA-6AEEFA84EED5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B24345-BCCD-46D1-ABD2-A13626BD9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DFFFA5-650A-4FD0-9973-F85D2A6FB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FDED4-D810-46ED-A23D-67BF7CB52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282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7A640-AAC3-42B5-9ABA-645DFF36E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99B84A-8EF2-4D82-B7ED-5B2ACC17A5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A7ECD0-379B-4E28-B6FC-5D8C3771B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24E1A-E6DE-48AB-9FEA-6AEEFA84EED5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C4F0AA-8ECD-4BA5-858A-4458178C3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F714FE-2BBF-4D95-825B-3D04B8215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FDED4-D810-46ED-A23D-67BF7CB52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040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CB89C-6AE9-4E76-821B-ED2C092EF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B22749-222A-4655-9E76-150AD3E93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D7CB3D-9F6E-4014-B661-6524635FB1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65243D-C4C6-416E-9C18-561CD94E5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24E1A-E6DE-48AB-9FEA-6AEEFA84EED5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CF74BD-3680-43E0-87B3-F93F0E2A1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C3FDBE-A0ED-4E35-A4F1-FBB05E09D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FDED4-D810-46ED-A23D-67BF7CB52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992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88479-75C1-4D58-8FE9-78F5B765C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1E163C-BC48-48D6-87CA-18FE197CF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58D2D2-0F6F-4694-ABEF-CEED3729D0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088851-2F67-4DAC-B630-9499D44EA1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212332-813D-4080-B3B9-AA4A8FA81D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46374E-90B9-4330-87BA-C5D8A4523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24E1A-E6DE-48AB-9FEA-6AEEFA84EED5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829FCD-B130-4EA3-BA0A-7863FEDE8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663FD3-9BD2-43BE-9B69-B7B20111B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FDED4-D810-46ED-A23D-67BF7CB52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016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11DA3-5442-4AB0-9193-70B1B65F2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16082-BCC2-4789-91B2-37277C600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24E1A-E6DE-48AB-9FEA-6AEEFA84EED5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2C8DC4-EB4D-4905-9237-E13A0C2E0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0FF415-59FA-4C56-A506-8CD142BE9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FDED4-D810-46ED-A23D-67BF7CB52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922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05499E-1D00-45F9-9B76-9FE380145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24E1A-E6DE-48AB-9FEA-6AEEFA84EED5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AA2368-D2C6-4F94-994F-DBC1DE7F9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3E0823-0BE3-42B4-85F2-6487CA19F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FDED4-D810-46ED-A23D-67BF7CB52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909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AF1BF-7718-4F6D-8BFD-5ADF81E84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5BB187-2B59-4766-9BBF-49602E3EA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9D20BC-FF88-4176-A4F9-3DC421529D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EFF9AC-1328-48ED-A23B-CF6EBFB3E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24E1A-E6DE-48AB-9FEA-6AEEFA84EED5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B3B6DA-7ADC-4D63-B45C-B3C1BDCAF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BE0401-A804-418D-9000-8987C8624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FDED4-D810-46ED-A23D-67BF7CB52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846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B7F21-C27C-42B3-BBD3-A022547B9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74CC9A-64AA-4DC4-85B1-CA572153A7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1EAE5E-296C-49DE-ADE9-743336BAFA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CD829D-114B-4234-A79C-D53534EDC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24E1A-E6DE-48AB-9FEA-6AEEFA84EED5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F744E3-54FE-466D-8110-78E5C2921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E8C963-7357-4431-9998-BD85E9C2C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FDED4-D810-46ED-A23D-67BF7CB52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652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0AB22D-ED93-431F-99BE-49CCC6724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489AB2-965A-4FFA-BA4F-E99DFD36C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E8B19-4F03-4E11-B2C7-356CA7E3FC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24E1A-E6DE-48AB-9FEA-6AEEFA84EED5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836ACA-323C-45F4-BA14-25870940D7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233E7-FD24-4185-A46D-45FF040BD3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FDED4-D810-46ED-A23D-67BF7CB52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116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CTitleSlidewhi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" y="0"/>
            <a:ext cx="12181172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01952" y="1397675"/>
            <a:ext cx="764844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atin typeface="Helvetica" panose="020B0604020202020204" pitchFamily="34" charset="0"/>
                <a:cs typeface="Helvetica" panose="020B0604020202020204" pitchFamily="34" charset="0"/>
              </a:rPr>
              <a:t>Fall 2020</a:t>
            </a:r>
          </a:p>
          <a:p>
            <a:pPr algn="ctr"/>
            <a:r>
              <a:rPr lang="en-US" sz="5400" dirty="0">
                <a:latin typeface="Helvetica" panose="020B0604020202020204" pitchFamily="34" charset="0"/>
                <a:cs typeface="Helvetica" panose="020B0604020202020204" pitchFamily="34" charset="0"/>
              </a:rPr>
              <a:t>Student Profile Report </a:t>
            </a:r>
          </a:p>
          <a:p>
            <a:endParaRPr lang="en-US" sz="5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D85A33-AAA4-4310-BECA-CF4FA2CE542B}"/>
              </a:ext>
            </a:extLst>
          </p:cNvPr>
          <p:cNvSpPr/>
          <p:nvPr/>
        </p:nvSpPr>
        <p:spPr>
          <a:xfrm>
            <a:off x="2040128" y="3620386"/>
            <a:ext cx="764844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atin typeface="Helvetica" panose="020B0604020202020204" pitchFamily="34" charset="0"/>
                <a:cs typeface="Helvetica" panose="020B0604020202020204" pitchFamily="34" charset="0"/>
              </a:rPr>
              <a:t>Presented by:</a:t>
            </a:r>
          </a:p>
          <a:p>
            <a:pPr algn="ctr"/>
            <a:r>
              <a:rPr lang="en-US" sz="5400" dirty="0">
                <a:latin typeface="Helvetica" panose="020B0604020202020204" pitchFamily="34" charset="0"/>
                <a:cs typeface="Helvetica" panose="020B0604020202020204" pitchFamily="34" charset="0"/>
              </a:rPr>
              <a:t>Dr. Z</a:t>
            </a:r>
          </a:p>
          <a:p>
            <a:endParaRPr lang="en-US" sz="5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543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16A574-8892-E142-982E-2D1A1CD735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96" y="101371"/>
            <a:ext cx="3975371" cy="3305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8C08D0-3FA4-614C-8309-AD90444D63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952"/>
                    </a14:imgEffect>
                    <a14:imgEffect>
                      <a14:saturation sat="10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96" y="3480962"/>
            <a:ext cx="3975371" cy="3305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ED9482-7C35-CC4B-8645-33DC204339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5076" y="101371"/>
            <a:ext cx="3975371" cy="3305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DED418-63E6-1E43-B39C-5EFCB74E47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5076" y="3480962"/>
            <a:ext cx="3975371" cy="3305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031E9FE-C8AE-3944-B33C-B72C1F75D30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5297" y="101370"/>
            <a:ext cx="3994823" cy="3305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167656-63AB-BE49-9075-84A6D1F1B3D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1237" y="3480961"/>
            <a:ext cx="3975371" cy="330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514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C-ContentSlideWhit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0869"/>
            <a:ext cx="12181172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09600" y="366184"/>
            <a:ext cx="9956800" cy="75141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Helvetica" panose="020B0604020202020204" pitchFamily="34" charset="0"/>
                <a:cs typeface="Helvetica" panose="020B0604020202020204" pitchFamily="34" charset="0"/>
              </a:rPr>
              <a:t>National College Enrollment Trends</a:t>
            </a:r>
          </a:p>
        </p:txBody>
      </p:sp>
      <p:sp>
        <p:nvSpPr>
          <p:cNvPr id="6" name="Rectangle 5"/>
          <p:cNvSpPr/>
          <p:nvPr/>
        </p:nvSpPr>
        <p:spPr>
          <a:xfrm>
            <a:off x="406400" y="1117600"/>
            <a:ext cx="1139952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b="1" u="sng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The COVID-19 challenge is unprecedented; its scale still is not understood</a:t>
            </a:r>
          </a:p>
          <a:p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College enrollment in the U.S. has decreased for the ten consecutive years, according to new data released by the National Student Clearinghouse Research Center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Adult learners aged 25 and older aren’t enrolling in community colleges at the rates they used to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The number of high school graduates is declining</a:t>
            </a:r>
          </a:p>
          <a:p>
            <a:endParaRPr lang="en-US" sz="2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083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C-ContentSlideWhite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117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9899" y="896417"/>
            <a:ext cx="9889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7375E"/>
                </a:solidFill>
                <a:latin typeface="Helvetica"/>
                <a:cs typeface="Helvetica"/>
              </a:rPr>
              <a:t>	</a:t>
            </a:r>
          </a:p>
          <a:p>
            <a:r>
              <a:rPr lang="en-US" sz="2400" dirty="0">
                <a:solidFill>
                  <a:srgbClr val="17375E"/>
                </a:solidFill>
                <a:latin typeface="Helvetica"/>
                <a:cs typeface="Helvetica"/>
              </a:rPr>
              <a:t>	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366184"/>
            <a:ext cx="10160000" cy="64981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latin typeface="Helvetica" panose="020B0604020202020204" pitchFamily="34" charset="0"/>
                <a:cs typeface="Helvetica" panose="020B0604020202020204" pitchFamily="34" charset="0"/>
              </a:rPr>
              <a:t>Why do colleges lose students?</a:t>
            </a:r>
          </a:p>
        </p:txBody>
      </p:sp>
      <p:sp>
        <p:nvSpPr>
          <p:cNvPr id="5" name="Rectangle 4"/>
          <p:cNvSpPr/>
          <p:nvPr/>
        </p:nvSpPr>
        <p:spPr>
          <a:xfrm>
            <a:off x="879899" y="1727414"/>
            <a:ext cx="110440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Helvetica" panose="020B0604020202020204" pitchFamily="34" charset="0"/>
                <a:cs typeface="Helvetica" panose="020B0604020202020204" pitchFamily="34" charset="0"/>
              </a:rPr>
              <a:t>Financial problems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Helvetica" panose="020B0604020202020204" pitchFamily="34" charset="0"/>
                <a:cs typeface="Helvetica" panose="020B0604020202020204" pitchFamily="34" charset="0"/>
              </a:rPr>
              <a:t>Conflict with work and family commitments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Helvetica" panose="020B0604020202020204" pitchFamily="34" charset="0"/>
                <a:cs typeface="Helvetica" panose="020B0604020202020204" pitchFamily="34" charset="0"/>
              </a:rPr>
              <a:t>Increasingly failing courses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Helvetica" panose="020B0604020202020204" pitchFamily="34" charset="0"/>
                <a:cs typeface="Helvetica" panose="020B0604020202020204" pitchFamily="34" charset="0"/>
              </a:rPr>
              <a:t>Lack of student support/technology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Helvetica" panose="020B0604020202020204" pitchFamily="34" charset="0"/>
                <a:cs typeface="Helvetica" panose="020B0604020202020204" pitchFamily="34" charset="0"/>
              </a:rPr>
              <a:t>Mental Illness </a:t>
            </a:r>
          </a:p>
        </p:txBody>
      </p:sp>
    </p:spTree>
    <p:extLst>
      <p:ext uri="{BB962C8B-B14F-4D97-AF65-F5344CB8AC3E}">
        <p14:creationId xmlns:p14="http://schemas.microsoft.com/office/powerpoint/2010/main" val="3393256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C-ContentSlideWhite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221" y="0"/>
            <a:ext cx="1218117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9899" y="896417"/>
            <a:ext cx="9889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7375E"/>
                </a:solidFill>
                <a:latin typeface="Helvetica"/>
                <a:cs typeface="Helvetica"/>
              </a:rPr>
              <a:t>	</a:t>
            </a:r>
          </a:p>
          <a:p>
            <a:r>
              <a:rPr lang="en-US" sz="2400" dirty="0">
                <a:solidFill>
                  <a:srgbClr val="17375E"/>
                </a:solidFill>
                <a:latin typeface="Helvetica"/>
                <a:cs typeface="Helvetica"/>
              </a:rPr>
              <a:t>	</a:t>
            </a:r>
          </a:p>
        </p:txBody>
      </p:sp>
      <p:pic>
        <p:nvPicPr>
          <p:cNvPr id="6" name="META_student-orientation-video-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57220" y="-212650"/>
            <a:ext cx="12449220" cy="716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67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C-ContentSlideWhit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" y="0"/>
            <a:ext cx="12181172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860120" y="330475"/>
            <a:ext cx="9956800" cy="75141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33" b="1" dirty="0">
                <a:latin typeface="Helvetica" panose="020B0604020202020204" pitchFamily="34" charset="0"/>
                <a:cs typeface="Helvetica" panose="020B0604020202020204" pitchFamily="34" charset="0"/>
              </a:rPr>
              <a:t>RCC Typical Student </a:t>
            </a:r>
          </a:p>
        </p:txBody>
      </p:sp>
      <p:sp>
        <p:nvSpPr>
          <p:cNvPr id="4" name="Rectangle 3"/>
          <p:cNvSpPr/>
          <p:nvPr/>
        </p:nvSpPr>
        <p:spPr>
          <a:xfrm>
            <a:off x="1049679" y="1166842"/>
            <a:ext cx="478884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Female in her early 20s, Caucasian, from Macon County. Who is taking part-time classes (some online, some on campus) and receives some financial aid who is pursuing a two year-degree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01B6C1-F0F6-2240-90F1-40F0F649EF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8013" y="-814312"/>
            <a:ext cx="7703987" cy="902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340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C-ContentSlideWhit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" y="0"/>
            <a:ext cx="12181172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09600" y="547995"/>
            <a:ext cx="9956800" cy="75141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latin typeface="Helvetica" panose="020B0604020202020204" pitchFamily="34" charset="0"/>
                <a:cs typeface="Helvetica" panose="020B0604020202020204" pitchFamily="34" charset="0"/>
              </a:rPr>
              <a:t>Current Student Demographics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7117" y="1797199"/>
            <a:ext cx="5465134" cy="39672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38887" y="1685999"/>
            <a:ext cx="962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FA20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77117" y="2832210"/>
            <a:ext cx="12224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30% male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63937" y="3780830"/>
            <a:ext cx="1471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70% female</a:t>
            </a:r>
          </a:p>
        </p:txBody>
      </p:sp>
    </p:spTree>
    <p:extLst>
      <p:ext uri="{BB962C8B-B14F-4D97-AF65-F5344CB8AC3E}">
        <p14:creationId xmlns:p14="http://schemas.microsoft.com/office/powerpoint/2010/main" val="4203328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C-ContentSlideWhit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" y="0"/>
            <a:ext cx="12181172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09600" y="366184"/>
            <a:ext cx="9956800" cy="75141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latin typeface="Helvetica" panose="020B0604020202020204" pitchFamily="34" charset="0"/>
                <a:cs typeface="Helvetica" panose="020B0604020202020204" pitchFamily="34" charset="0"/>
              </a:rPr>
              <a:t>Current Student Demographics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8530" y="1117601"/>
            <a:ext cx="5438943" cy="46619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24445" y="1117601"/>
            <a:ext cx="962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FA20</a:t>
            </a:r>
          </a:p>
        </p:txBody>
      </p:sp>
    </p:spTree>
    <p:extLst>
      <p:ext uri="{BB962C8B-B14F-4D97-AF65-F5344CB8AC3E}">
        <p14:creationId xmlns:p14="http://schemas.microsoft.com/office/powerpoint/2010/main" val="2082841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C-ContentSlideWhite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" y="0"/>
            <a:ext cx="12181172" cy="6858000"/>
          </a:xfrm>
          <a:prstGeom prst="rect">
            <a:avLst/>
          </a:prstGeom>
        </p:spPr>
      </p:pic>
      <p:pic>
        <p:nvPicPr>
          <p:cNvPr id="8" name="Picture 7" descr="Richland_V_blue_greensprou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253" y="1609507"/>
            <a:ext cx="2036324" cy="181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2990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179</Words>
  <Application>Microsoft Office PowerPoint</Application>
  <PresentationFormat>Widescreen</PresentationFormat>
  <Paragraphs>41</Paragraphs>
  <Slides>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Isaac Zuniga</dc:creator>
  <cp:lastModifiedBy>Madonna Brown</cp:lastModifiedBy>
  <cp:revision>1</cp:revision>
  <dcterms:created xsi:type="dcterms:W3CDTF">2020-07-21T23:30:42Z</dcterms:created>
  <dcterms:modified xsi:type="dcterms:W3CDTF">2020-07-22T12:30:34Z</dcterms:modified>
</cp:coreProperties>
</file>