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handoutMasterIdLst>
    <p:handoutMasterId r:id="rId14"/>
  </p:handoutMasterIdLst>
  <p:sldIdLst>
    <p:sldId id="270" r:id="rId2"/>
    <p:sldId id="267" r:id="rId3"/>
    <p:sldId id="265" r:id="rId4"/>
    <p:sldId id="274" r:id="rId5"/>
    <p:sldId id="288" r:id="rId6"/>
    <p:sldId id="289" r:id="rId7"/>
    <p:sldId id="275" r:id="rId8"/>
    <p:sldId id="276" r:id="rId9"/>
    <p:sldId id="282" r:id="rId10"/>
    <p:sldId id="278" r:id="rId11"/>
    <p:sldId id="280" r:id="rId12"/>
  </p:sldIdLst>
  <p:sldSz cx="9144000" cy="5143500" type="screen16x9"/>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D6FA866-2BBA-420E-A57E-CA1D429E7C9F}">
          <p14:sldIdLst>
            <p14:sldId id="270"/>
            <p14:sldId id="267"/>
            <p14:sldId id="265"/>
            <p14:sldId id="274"/>
            <p14:sldId id="288"/>
            <p14:sldId id="289"/>
            <p14:sldId id="275"/>
            <p14:sldId id="276"/>
            <p14:sldId id="282"/>
            <p14:sldId id="278"/>
            <p14:sldId id="280"/>
          </p14:sldIdLst>
        </p14:section>
        <p14:section name="Untitled Section" id="{AB8C1BD5-FEFF-4F52-99DF-6BD48E4EA9B8}">
          <p14:sldIdLst/>
        </p14:section>
      </p14:sectionLst>
    </p:ext>
    <p:ext uri="{EFAFB233-063F-42B5-8137-9DF3F51BA10A}">
      <p15:sldGuideLst xmlns:p15="http://schemas.microsoft.com/office/powerpoint/2012/main">
        <p15:guide id="1" orient="horz" pos="1620">
          <p15:clr>
            <a:srgbClr val="A4A3A4"/>
          </p15:clr>
        </p15:guide>
        <p15:guide id="2" pos="2869">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showGuides="1">
      <p:cViewPr varScale="1">
        <p:scale>
          <a:sx n="106" d="100"/>
          <a:sy n="106" d="100"/>
        </p:scale>
        <p:origin x="366" y="96"/>
      </p:cViewPr>
      <p:guideLst>
        <p:guide orient="horz" pos="1620"/>
        <p:guide pos="2869"/>
      </p:guideLst>
    </p:cSldViewPr>
  </p:slideViewPr>
  <p:notesTextViewPr>
    <p:cViewPr>
      <p:scale>
        <a:sx n="100" d="100"/>
        <a:sy n="100" d="100"/>
      </p:scale>
      <p:origin x="0" y="0"/>
    </p:cViewPr>
  </p:notesTextViewPr>
  <p:notesViewPr>
    <p:cSldViewPr snapToGrid="0" snapToObjects="1">
      <p:cViewPr varScale="1">
        <p:scale>
          <a:sx n="65" d="100"/>
          <a:sy n="65" d="100"/>
        </p:scale>
        <p:origin x="3120" y="3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Total Staffing History</a:t>
            </a:r>
          </a:p>
        </c:rich>
      </c:tx>
      <c:overlay val="0"/>
    </c:title>
    <c:autoTitleDeleted val="0"/>
    <c:plotArea>
      <c:layout/>
      <c:barChart>
        <c:barDir val="col"/>
        <c:grouping val="clustered"/>
        <c:varyColors val="0"/>
        <c:ser>
          <c:idx val="0"/>
          <c:order val="0"/>
          <c:tx>
            <c:v>F-T Total Staff</c:v>
          </c:tx>
          <c:invertIfNegative val="0"/>
          <c:cat>
            <c:strRef>
              <c:f>Staffing!$A$56:$A$64</c:f>
              <c:strCache>
                <c:ptCount val="9"/>
                <c:pt idx="0">
                  <c:v>Fall 2012</c:v>
                </c:pt>
                <c:pt idx="1">
                  <c:v>Fall 2013</c:v>
                </c:pt>
                <c:pt idx="2">
                  <c:v>Fall 2014</c:v>
                </c:pt>
                <c:pt idx="3">
                  <c:v>Fall 2015</c:v>
                </c:pt>
                <c:pt idx="4">
                  <c:v>Fall 2016</c:v>
                </c:pt>
                <c:pt idx="5">
                  <c:v>Fall 2017</c:v>
                </c:pt>
                <c:pt idx="6">
                  <c:v>Fall 2018</c:v>
                </c:pt>
                <c:pt idx="7">
                  <c:v>Fall 2019</c:v>
                </c:pt>
                <c:pt idx="8">
                  <c:v>Fall 2020</c:v>
                </c:pt>
              </c:strCache>
            </c:strRef>
          </c:cat>
          <c:val>
            <c:numRef>
              <c:f>Staffing!$B$56:$B$64</c:f>
              <c:numCache>
                <c:formatCode>General</c:formatCode>
                <c:ptCount val="9"/>
                <c:pt idx="0">
                  <c:v>185</c:v>
                </c:pt>
                <c:pt idx="1">
                  <c:v>186</c:v>
                </c:pt>
                <c:pt idx="2">
                  <c:v>179</c:v>
                </c:pt>
                <c:pt idx="3">
                  <c:v>182</c:v>
                </c:pt>
                <c:pt idx="4">
                  <c:v>171</c:v>
                </c:pt>
                <c:pt idx="5">
                  <c:v>145</c:v>
                </c:pt>
                <c:pt idx="6">
                  <c:v>159</c:v>
                </c:pt>
                <c:pt idx="7">
                  <c:v>178</c:v>
                </c:pt>
                <c:pt idx="8">
                  <c:v>174</c:v>
                </c:pt>
              </c:numCache>
            </c:numRef>
          </c:val>
          <c:extLst>
            <c:ext xmlns:c16="http://schemas.microsoft.com/office/drawing/2014/chart" uri="{C3380CC4-5D6E-409C-BE32-E72D297353CC}">
              <c16:uniqueId val="{00000000-041B-49B4-8CE9-10802FA1B141}"/>
            </c:ext>
          </c:extLst>
        </c:ser>
        <c:ser>
          <c:idx val="1"/>
          <c:order val="1"/>
          <c:tx>
            <c:v>P-T Total Staff</c:v>
          </c:tx>
          <c:invertIfNegative val="0"/>
          <c:cat>
            <c:strRef>
              <c:f>Staffing!$A$56:$A$64</c:f>
              <c:strCache>
                <c:ptCount val="9"/>
                <c:pt idx="0">
                  <c:v>Fall 2012</c:v>
                </c:pt>
                <c:pt idx="1">
                  <c:v>Fall 2013</c:v>
                </c:pt>
                <c:pt idx="2">
                  <c:v>Fall 2014</c:v>
                </c:pt>
                <c:pt idx="3">
                  <c:v>Fall 2015</c:v>
                </c:pt>
                <c:pt idx="4">
                  <c:v>Fall 2016</c:v>
                </c:pt>
                <c:pt idx="5">
                  <c:v>Fall 2017</c:v>
                </c:pt>
                <c:pt idx="6">
                  <c:v>Fall 2018</c:v>
                </c:pt>
                <c:pt idx="7">
                  <c:v>Fall 2019</c:v>
                </c:pt>
                <c:pt idx="8">
                  <c:v>Fall 2020</c:v>
                </c:pt>
              </c:strCache>
            </c:strRef>
          </c:cat>
          <c:val>
            <c:numRef>
              <c:f>Staffing!$C$56:$C$64</c:f>
              <c:numCache>
                <c:formatCode>General</c:formatCode>
                <c:ptCount val="9"/>
                <c:pt idx="0">
                  <c:v>136</c:v>
                </c:pt>
                <c:pt idx="1">
                  <c:v>173</c:v>
                </c:pt>
                <c:pt idx="2">
                  <c:v>198</c:v>
                </c:pt>
                <c:pt idx="3">
                  <c:v>136</c:v>
                </c:pt>
                <c:pt idx="4">
                  <c:v>145</c:v>
                </c:pt>
                <c:pt idx="5">
                  <c:v>135</c:v>
                </c:pt>
                <c:pt idx="6">
                  <c:v>124</c:v>
                </c:pt>
                <c:pt idx="7">
                  <c:v>111</c:v>
                </c:pt>
                <c:pt idx="8">
                  <c:v>76</c:v>
                </c:pt>
              </c:numCache>
            </c:numRef>
          </c:val>
          <c:extLst>
            <c:ext xmlns:c16="http://schemas.microsoft.com/office/drawing/2014/chart" uri="{C3380CC4-5D6E-409C-BE32-E72D297353CC}">
              <c16:uniqueId val="{00000001-041B-49B4-8CE9-10802FA1B141}"/>
            </c:ext>
          </c:extLst>
        </c:ser>
        <c:dLbls>
          <c:showLegendKey val="0"/>
          <c:showVal val="0"/>
          <c:showCatName val="0"/>
          <c:showSerName val="0"/>
          <c:showPercent val="0"/>
          <c:showBubbleSize val="0"/>
        </c:dLbls>
        <c:gapWidth val="150"/>
        <c:axId val="110269952"/>
        <c:axId val="110271488"/>
      </c:barChart>
      <c:catAx>
        <c:axId val="110269952"/>
        <c:scaling>
          <c:orientation val="minMax"/>
        </c:scaling>
        <c:delete val="0"/>
        <c:axPos val="b"/>
        <c:numFmt formatCode="General" sourceLinked="0"/>
        <c:majorTickMark val="out"/>
        <c:minorTickMark val="none"/>
        <c:tickLblPos val="nextTo"/>
        <c:crossAx val="110271488"/>
        <c:crosses val="autoZero"/>
        <c:auto val="1"/>
        <c:lblAlgn val="ctr"/>
        <c:lblOffset val="100"/>
        <c:noMultiLvlLbl val="0"/>
      </c:catAx>
      <c:valAx>
        <c:axId val="110271488"/>
        <c:scaling>
          <c:orientation val="minMax"/>
        </c:scaling>
        <c:delete val="0"/>
        <c:axPos val="l"/>
        <c:majorGridlines/>
        <c:numFmt formatCode="General" sourceLinked="1"/>
        <c:majorTickMark val="out"/>
        <c:minorTickMark val="none"/>
        <c:tickLblPos val="nextTo"/>
        <c:crossAx val="110269952"/>
        <c:crosses val="autoZero"/>
        <c:crossBetween val="between"/>
      </c:valAx>
    </c:plotArea>
    <c:legend>
      <c:legendPos val="r"/>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200" dirty="0"/>
              <a:t>Comparison F-T and P-T Faculty</a:t>
            </a:r>
          </a:p>
        </c:rich>
      </c:tx>
      <c:overlay val="0"/>
    </c:title>
    <c:autoTitleDeleted val="0"/>
    <c:plotArea>
      <c:layout/>
      <c:barChart>
        <c:barDir val="col"/>
        <c:grouping val="clustered"/>
        <c:varyColors val="0"/>
        <c:ser>
          <c:idx val="0"/>
          <c:order val="0"/>
          <c:tx>
            <c:v>F-T Faculty</c:v>
          </c:tx>
          <c:invertIfNegative val="0"/>
          <c:cat>
            <c:strRef>
              <c:f>'Faculty Ratios'!$A$5:$A$13</c:f>
              <c:strCache>
                <c:ptCount val="9"/>
                <c:pt idx="0">
                  <c:v>Fall 2012</c:v>
                </c:pt>
                <c:pt idx="1">
                  <c:v>Fall 2013</c:v>
                </c:pt>
                <c:pt idx="2">
                  <c:v>Fall 2014</c:v>
                </c:pt>
                <c:pt idx="3">
                  <c:v>Fall 2015</c:v>
                </c:pt>
                <c:pt idx="4">
                  <c:v>Fall 2016</c:v>
                </c:pt>
                <c:pt idx="5">
                  <c:v>Fall 2017</c:v>
                </c:pt>
                <c:pt idx="6">
                  <c:v>Fall 2018</c:v>
                </c:pt>
                <c:pt idx="7">
                  <c:v>Fall 2019</c:v>
                </c:pt>
                <c:pt idx="8">
                  <c:v>Fall 2020</c:v>
                </c:pt>
              </c:strCache>
            </c:strRef>
          </c:cat>
          <c:val>
            <c:numRef>
              <c:f>'Faculty Ratios'!$B$5:$B$13</c:f>
              <c:numCache>
                <c:formatCode>General</c:formatCode>
                <c:ptCount val="9"/>
                <c:pt idx="0">
                  <c:v>69</c:v>
                </c:pt>
                <c:pt idx="1">
                  <c:v>67</c:v>
                </c:pt>
                <c:pt idx="2">
                  <c:v>66</c:v>
                </c:pt>
                <c:pt idx="3">
                  <c:v>67</c:v>
                </c:pt>
                <c:pt idx="4">
                  <c:v>65</c:v>
                </c:pt>
                <c:pt idx="5">
                  <c:v>61</c:v>
                </c:pt>
                <c:pt idx="6">
                  <c:v>59</c:v>
                </c:pt>
                <c:pt idx="7">
                  <c:v>63</c:v>
                </c:pt>
                <c:pt idx="8">
                  <c:v>58</c:v>
                </c:pt>
              </c:numCache>
            </c:numRef>
          </c:val>
          <c:extLst>
            <c:ext xmlns:c16="http://schemas.microsoft.com/office/drawing/2014/chart" uri="{C3380CC4-5D6E-409C-BE32-E72D297353CC}">
              <c16:uniqueId val="{00000000-21BA-4C87-93C5-FD62361B5DC2}"/>
            </c:ext>
          </c:extLst>
        </c:ser>
        <c:ser>
          <c:idx val="1"/>
          <c:order val="1"/>
          <c:tx>
            <c:v>P-T Faculty</c:v>
          </c:tx>
          <c:invertIfNegative val="0"/>
          <c:cat>
            <c:strRef>
              <c:f>'Faculty Ratios'!$A$5:$A$13</c:f>
              <c:strCache>
                <c:ptCount val="9"/>
                <c:pt idx="0">
                  <c:v>Fall 2012</c:v>
                </c:pt>
                <c:pt idx="1">
                  <c:v>Fall 2013</c:v>
                </c:pt>
                <c:pt idx="2">
                  <c:v>Fall 2014</c:v>
                </c:pt>
                <c:pt idx="3">
                  <c:v>Fall 2015</c:v>
                </c:pt>
                <c:pt idx="4">
                  <c:v>Fall 2016</c:v>
                </c:pt>
                <c:pt idx="5">
                  <c:v>Fall 2017</c:v>
                </c:pt>
                <c:pt idx="6">
                  <c:v>Fall 2018</c:v>
                </c:pt>
                <c:pt idx="7">
                  <c:v>Fall 2019</c:v>
                </c:pt>
                <c:pt idx="8">
                  <c:v>Fall 2020</c:v>
                </c:pt>
              </c:strCache>
            </c:strRef>
          </c:cat>
          <c:val>
            <c:numRef>
              <c:f>'Faculty Ratios'!$C$5:$C$13</c:f>
              <c:numCache>
                <c:formatCode>General</c:formatCode>
                <c:ptCount val="9"/>
                <c:pt idx="0">
                  <c:v>110</c:v>
                </c:pt>
                <c:pt idx="1">
                  <c:v>132</c:v>
                </c:pt>
                <c:pt idx="2">
                  <c:v>130</c:v>
                </c:pt>
                <c:pt idx="3">
                  <c:v>92</c:v>
                </c:pt>
                <c:pt idx="4">
                  <c:v>99</c:v>
                </c:pt>
                <c:pt idx="5">
                  <c:v>96</c:v>
                </c:pt>
                <c:pt idx="6">
                  <c:v>86</c:v>
                </c:pt>
                <c:pt idx="7">
                  <c:v>74</c:v>
                </c:pt>
                <c:pt idx="8">
                  <c:v>53</c:v>
                </c:pt>
              </c:numCache>
            </c:numRef>
          </c:val>
          <c:extLst>
            <c:ext xmlns:c16="http://schemas.microsoft.com/office/drawing/2014/chart" uri="{C3380CC4-5D6E-409C-BE32-E72D297353CC}">
              <c16:uniqueId val="{00000001-21BA-4C87-93C5-FD62361B5DC2}"/>
            </c:ext>
          </c:extLst>
        </c:ser>
        <c:dLbls>
          <c:showLegendKey val="0"/>
          <c:showVal val="0"/>
          <c:showCatName val="0"/>
          <c:showSerName val="0"/>
          <c:showPercent val="0"/>
          <c:showBubbleSize val="0"/>
        </c:dLbls>
        <c:gapWidth val="150"/>
        <c:axId val="128515456"/>
        <c:axId val="152896640"/>
      </c:barChart>
      <c:catAx>
        <c:axId val="128515456"/>
        <c:scaling>
          <c:orientation val="minMax"/>
        </c:scaling>
        <c:delete val="0"/>
        <c:axPos val="b"/>
        <c:numFmt formatCode="General" sourceLinked="0"/>
        <c:majorTickMark val="out"/>
        <c:minorTickMark val="none"/>
        <c:tickLblPos val="nextTo"/>
        <c:crossAx val="152896640"/>
        <c:crosses val="autoZero"/>
        <c:auto val="1"/>
        <c:lblAlgn val="ctr"/>
        <c:lblOffset val="100"/>
        <c:noMultiLvlLbl val="0"/>
      </c:catAx>
      <c:valAx>
        <c:axId val="152896640"/>
        <c:scaling>
          <c:orientation val="minMax"/>
        </c:scaling>
        <c:delete val="0"/>
        <c:axPos val="l"/>
        <c:majorGridlines/>
        <c:numFmt formatCode="General" sourceLinked="1"/>
        <c:majorTickMark val="out"/>
        <c:minorTickMark val="none"/>
        <c:tickLblPos val="nextTo"/>
        <c:crossAx val="128515456"/>
        <c:crosses val="autoZero"/>
        <c:crossBetween val="between"/>
      </c:valAx>
    </c:plotArea>
    <c:legend>
      <c:legendPos val="r"/>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History of Benefit Costs</a:t>
            </a:r>
          </a:p>
          <a:p>
            <a:pPr>
              <a:defRPr/>
            </a:pPr>
            <a:endParaRPr lang="en-US" dirty="0"/>
          </a:p>
        </c:rich>
      </c:tx>
      <c:layout>
        <c:manualLayout>
          <c:xMode val="edge"/>
          <c:yMode val="edge"/>
          <c:x val="0.22945108909944678"/>
          <c:y val="2.5003609444932996E-2"/>
        </c:manualLayout>
      </c:layout>
      <c:overlay val="0"/>
    </c:title>
    <c:autoTitleDeleted val="0"/>
    <c:plotArea>
      <c:layout/>
      <c:barChart>
        <c:barDir val="col"/>
        <c:grouping val="clustered"/>
        <c:varyColors val="0"/>
        <c:ser>
          <c:idx val="0"/>
          <c:order val="0"/>
          <c:tx>
            <c:v>Health Insurance</c:v>
          </c:tx>
          <c:invertIfNegative val="0"/>
          <c:cat>
            <c:strRef>
              <c:f>'Benefit Costs'!$A$6:$A$14</c:f>
              <c:strCache>
                <c:ptCount val="9"/>
                <c:pt idx="0">
                  <c:v>FY 2012</c:v>
                </c:pt>
                <c:pt idx="1">
                  <c:v>FY 2013</c:v>
                </c:pt>
                <c:pt idx="2">
                  <c:v>FY 2014</c:v>
                </c:pt>
                <c:pt idx="3">
                  <c:v>FY 2015</c:v>
                </c:pt>
                <c:pt idx="4">
                  <c:v>FY 2016</c:v>
                </c:pt>
                <c:pt idx="5">
                  <c:v>FY 2017</c:v>
                </c:pt>
                <c:pt idx="6">
                  <c:v>FY 2018</c:v>
                </c:pt>
                <c:pt idx="7">
                  <c:v>FY 2019</c:v>
                </c:pt>
                <c:pt idx="8">
                  <c:v>FY 2020</c:v>
                </c:pt>
              </c:strCache>
            </c:strRef>
          </c:cat>
          <c:val>
            <c:numRef>
              <c:f>'Benefit Costs'!$B$6:$B$14</c:f>
              <c:numCache>
                <c:formatCode>_(* #,##0_);_(* \(#,##0\);_(* "-"??_);_(@_)</c:formatCode>
                <c:ptCount val="9"/>
                <c:pt idx="0">
                  <c:v>2252982</c:v>
                </c:pt>
                <c:pt idx="1">
                  <c:v>2433367</c:v>
                </c:pt>
                <c:pt idx="2">
                  <c:v>2348064</c:v>
                </c:pt>
                <c:pt idx="3">
                  <c:v>2467198</c:v>
                </c:pt>
                <c:pt idx="4">
                  <c:v>2310390</c:v>
                </c:pt>
                <c:pt idx="5">
                  <c:v>2346383</c:v>
                </c:pt>
                <c:pt idx="6">
                  <c:v>2064491</c:v>
                </c:pt>
                <c:pt idx="7">
                  <c:v>1938388</c:v>
                </c:pt>
                <c:pt idx="8">
                  <c:v>2239385</c:v>
                </c:pt>
              </c:numCache>
            </c:numRef>
          </c:val>
          <c:extLst>
            <c:ext xmlns:c16="http://schemas.microsoft.com/office/drawing/2014/chart" uri="{C3380CC4-5D6E-409C-BE32-E72D297353CC}">
              <c16:uniqueId val="{00000000-FCA1-454C-92EA-FEF6B9E0AD79}"/>
            </c:ext>
          </c:extLst>
        </c:ser>
        <c:ser>
          <c:idx val="1"/>
          <c:order val="1"/>
          <c:tx>
            <c:v>Dental Insurance</c:v>
          </c:tx>
          <c:invertIfNegative val="0"/>
          <c:cat>
            <c:strRef>
              <c:f>'Benefit Costs'!$A$6:$A$14</c:f>
              <c:strCache>
                <c:ptCount val="9"/>
                <c:pt idx="0">
                  <c:v>FY 2012</c:v>
                </c:pt>
                <c:pt idx="1">
                  <c:v>FY 2013</c:v>
                </c:pt>
                <c:pt idx="2">
                  <c:v>FY 2014</c:v>
                </c:pt>
                <c:pt idx="3">
                  <c:v>FY 2015</c:v>
                </c:pt>
                <c:pt idx="4">
                  <c:v>FY 2016</c:v>
                </c:pt>
                <c:pt idx="5">
                  <c:v>FY 2017</c:v>
                </c:pt>
                <c:pt idx="6">
                  <c:v>FY 2018</c:v>
                </c:pt>
                <c:pt idx="7">
                  <c:v>FY 2019</c:v>
                </c:pt>
                <c:pt idx="8">
                  <c:v>FY 2020</c:v>
                </c:pt>
              </c:strCache>
            </c:strRef>
          </c:cat>
          <c:val>
            <c:numRef>
              <c:f>'Benefit Costs'!$C$6:$C$14</c:f>
              <c:numCache>
                <c:formatCode>_(* #,##0_);_(* \(#,##0\);_(* "-"??_);_(@_)</c:formatCode>
                <c:ptCount val="9"/>
                <c:pt idx="0">
                  <c:v>91684</c:v>
                </c:pt>
                <c:pt idx="1">
                  <c:v>89373</c:v>
                </c:pt>
                <c:pt idx="2">
                  <c:v>87924</c:v>
                </c:pt>
                <c:pt idx="3">
                  <c:v>89029</c:v>
                </c:pt>
                <c:pt idx="4">
                  <c:v>82731</c:v>
                </c:pt>
                <c:pt idx="5">
                  <c:v>73500</c:v>
                </c:pt>
                <c:pt idx="6">
                  <c:v>58920</c:v>
                </c:pt>
                <c:pt idx="7">
                  <c:v>62329</c:v>
                </c:pt>
                <c:pt idx="8">
                  <c:v>77957</c:v>
                </c:pt>
              </c:numCache>
            </c:numRef>
          </c:val>
          <c:extLst>
            <c:ext xmlns:c16="http://schemas.microsoft.com/office/drawing/2014/chart" uri="{C3380CC4-5D6E-409C-BE32-E72D297353CC}">
              <c16:uniqueId val="{00000001-FCA1-454C-92EA-FEF6B9E0AD79}"/>
            </c:ext>
          </c:extLst>
        </c:ser>
        <c:ser>
          <c:idx val="2"/>
          <c:order val="2"/>
          <c:tx>
            <c:v>Life Insurance/LTD</c:v>
          </c:tx>
          <c:invertIfNegative val="0"/>
          <c:cat>
            <c:strRef>
              <c:f>'Benefit Costs'!$A$6:$A$14</c:f>
              <c:strCache>
                <c:ptCount val="9"/>
                <c:pt idx="0">
                  <c:v>FY 2012</c:v>
                </c:pt>
                <c:pt idx="1">
                  <c:v>FY 2013</c:v>
                </c:pt>
                <c:pt idx="2">
                  <c:v>FY 2014</c:v>
                </c:pt>
                <c:pt idx="3">
                  <c:v>FY 2015</c:v>
                </c:pt>
                <c:pt idx="4">
                  <c:v>FY 2016</c:v>
                </c:pt>
                <c:pt idx="5">
                  <c:v>FY 2017</c:v>
                </c:pt>
                <c:pt idx="6">
                  <c:v>FY 2018</c:v>
                </c:pt>
                <c:pt idx="7">
                  <c:v>FY 2019</c:v>
                </c:pt>
                <c:pt idx="8">
                  <c:v>FY 2020</c:v>
                </c:pt>
              </c:strCache>
            </c:strRef>
          </c:cat>
          <c:val>
            <c:numRef>
              <c:f>'Benefit Costs'!$D$6:$D$14</c:f>
              <c:numCache>
                <c:formatCode>_(* #,##0_);_(* \(#,##0\);_(* "-"??_);_(@_)</c:formatCode>
                <c:ptCount val="9"/>
                <c:pt idx="0">
                  <c:v>68108</c:v>
                </c:pt>
                <c:pt idx="1">
                  <c:v>68738</c:v>
                </c:pt>
                <c:pt idx="2">
                  <c:v>70378</c:v>
                </c:pt>
                <c:pt idx="3">
                  <c:v>70559</c:v>
                </c:pt>
                <c:pt idx="4">
                  <c:v>67779</c:v>
                </c:pt>
                <c:pt idx="5">
                  <c:v>60208</c:v>
                </c:pt>
                <c:pt idx="6">
                  <c:v>48654</c:v>
                </c:pt>
                <c:pt idx="7">
                  <c:v>47848</c:v>
                </c:pt>
                <c:pt idx="8">
                  <c:v>56855</c:v>
                </c:pt>
              </c:numCache>
            </c:numRef>
          </c:val>
          <c:extLst>
            <c:ext xmlns:c16="http://schemas.microsoft.com/office/drawing/2014/chart" uri="{C3380CC4-5D6E-409C-BE32-E72D297353CC}">
              <c16:uniqueId val="{00000002-FCA1-454C-92EA-FEF6B9E0AD79}"/>
            </c:ext>
          </c:extLst>
        </c:ser>
        <c:dLbls>
          <c:showLegendKey val="0"/>
          <c:showVal val="0"/>
          <c:showCatName val="0"/>
          <c:showSerName val="0"/>
          <c:showPercent val="0"/>
          <c:showBubbleSize val="0"/>
        </c:dLbls>
        <c:gapWidth val="150"/>
        <c:axId val="152393984"/>
        <c:axId val="152399872"/>
      </c:barChart>
      <c:catAx>
        <c:axId val="152393984"/>
        <c:scaling>
          <c:orientation val="minMax"/>
        </c:scaling>
        <c:delete val="0"/>
        <c:axPos val="b"/>
        <c:numFmt formatCode="General" sourceLinked="0"/>
        <c:majorTickMark val="out"/>
        <c:minorTickMark val="none"/>
        <c:tickLblPos val="nextTo"/>
        <c:crossAx val="152399872"/>
        <c:crosses val="autoZero"/>
        <c:auto val="1"/>
        <c:lblAlgn val="ctr"/>
        <c:lblOffset val="100"/>
        <c:noMultiLvlLbl val="0"/>
      </c:catAx>
      <c:valAx>
        <c:axId val="152399872"/>
        <c:scaling>
          <c:orientation val="minMax"/>
        </c:scaling>
        <c:delete val="0"/>
        <c:axPos val="l"/>
        <c:majorGridlines/>
        <c:numFmt formatCode="_(* #,##0_);_(* \(#,##0\);_(* &quot;-&quot;??_);_(@_)" sourceLinked="1"/>
        <c:majorTickMark val="out"/>
        <c:minorTickMark val="none"/>
        <c:tickLblPos val="nextTo"/>
        <c:crossAx val="152393984"/>
        <c:crosses val="autoZero"/>
        <c:crossBetween val="between"/>
      </c:valAx>
    </c:plotArea>
    <c:legend>
      <c:legendPos val="r"/>
      <c:overlay val="0"/>
    </c:legend>
    <c:plotVisOnly val="1"/>
    <c:dispBlanksAs val="gap"/>
    <c:showDLblsOverMax val="0"/>
  </c:chart>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89A8BFA-6F23-48DB-A0B1-EEA8BDBAF7E8}"/>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7E24104-4B28-46B4-9534-781BB8AE93AD}"/>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674823EC-8589-4059-B8EF-0E5DA07508C1}" type="datetimeFigureOut">
              <a:rPr lang="en-US" smtClean="0"/>
              <a:t>3/17/2021</a:t>
            </a:fld>
            <a:endParaRPr lang="en-US"/>
          </a:p>
        </p:txBody>
      </p:sp>
      <p:sp>
        <p:nvSpPr>
          <p:cNvPr id="4" name="Footer Placeholder 3">
            <a:extLst>
              <a:ext uri="{FF2B5EF4-FFF2-40B4-BE49-F238E27FC236}">
                <a16:creationId xmlns:a16="http://schemas.microsoft.com/office/drawing/2014/main" id="{91015FB7-3DD2-4A94-A7FD-6CBD944B258D}"/>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BE94326-F9A6-4133-A25F-82B9C71C39FD}"/>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CF5A69A8-96EA-4739-9666-C4C07DFBAF5F}" type="slidenum">
              <a:rPr lang="en-US" smtClean="0"/>
              <a:t>‹#›</a:t>
            </a:fld>
            <a:endParaRPr lang="en-US"/>
          </a:p>
        </p:txBody>
      </p:sp>
    </p:spTree>
    <p:extLst>
      <p:ext uri="{BB962C8B-B14F-4D97-AF65-F5344CB8AC3E}">
        <p14:creationId xmlns:p14="http://schemas.microsoft.com/office/powerpoint/2010/main" val="18741981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45A93ECC-5B66-4538-A0A3-8F73B997928F}" type="datetimeFigureOut">
              <a:rPr lang="en-US" smtClean="0"/>
              <a:t>3/17/2021</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C68A527-2E0D-49F9-B1E8-521A6A81DA49}" type="slidenum">
              <a:rPr lang="en-US" smtClean="0"/>
              <a:t>‹#›</a:t>
            </a:fld>
            <a:endParaRPr lang="en-US"/>
          </a:p>
        </p:txBody>
      </p:sp>
    </p:spTree>
    <p:extLst>
      <p:ext uri="{BB962C8B-B14F-4D97-AF65-F5344CB8AC3E}">
        <p14:creationId xmlns:p14="http://schemas.microsoft.com/office/powerpoint/2010/main" val="16987960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68A527-2E0D-49F9-B1E8-521A6A81DA49}" type="slidenum">
              <a:rPr lang="en-US" smtClean="0"/>
              <a:t>1</a:t>
            </a:fld>
            <a:endParaRPr lang="en-US"/>
          </a:p>
        </p:txBody>
      </p:sp>
    </p:spTree>
    <p:extLst>
      <p:ext uri="{BB962C8B-B14F-4D97-AF65-F5344CB8AC3E}">
        <p14:creationId xmlns:p14="http://schemas.microsoft.com/office/powerpoint/2010/main" val="25578898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68A527-2E0D-49F9-B1E8-521A6A81DA49}" type="slidenum">
              <a:rPr lang="en-US" smtClean="0"/>
              <a:t>10</a:t>
            </a:fld>
            <a:endParaRPr lang="en-US"/>
          </a:p>
        </p:txBody>
      </p:sp>
    </p:spTree>
    <p:extLst>
      <p:ext uri="{BB962C8B-B14F-4D97-AF65-F5344CB8AC3E}">
        <p14:creationId xmlns:p14="http://schemas.microsoft.com/office/powerpoint/2010/main" val="19051445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68A527-2E0D-49F9-B1E8-521A6A81DA49}" type="slidenum">
              <a:rPr lang="en-US" smtClean="0"/>
              <a:t>11</a:t>
            </a:fld>
            <a:endParaRPr lang="en-US"/>
          </a:p>
        </p:txBody>
      </p:sp>
    </p:spTree>
    <p:extLst>
      <p:ext uri="{BB962C8B-B14F-4D97-AF65-F5344CB8AC3E}">
        <p14:creationId xmlns:p14="http://schemas.microsoft.com/office/powerpoint/2010/main" val="39640872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The screen represents total staffing as reported to the ICCB during the Fall semester.  The total staffing, which includes faculty, decreased in the Fall by 9.4%.  This is primarily a result of the pandemic and the decrease in part-time staff and faculty.  Part-time employees decreased by 31.5%.  Our FTE counts show a drop of 26.4% since the Fall of 2012.  I would expect as we slowly migrate back to staff on campus and open our campus back up we will see the FTE’s increase back towards the Fall of 2019 level.  As things open up I would expect increases in the part-time staffing in particular, such as Café workers, tutors, adjuncts, etc.</a:t>
            </a:r>
          </a:p>
        </p:txBody>
      </p:sp>
      <p:sp>
        <p:nvSpPr>
          <p:cNvPr id="4" name="Slide Number Placeholder 3"/>
          <p:cNvSpPr>
            <a:spLocks noGrp="1"/>
          </p:cNvSpPr>
          <p:nvPr>
            <p:ph type="sldNum" sz="quarter" idx="10"/>
          </p:nvPr>
        </p:nvSpPr>
        <p:spPr/>
        <p:txBody>
          <a:bodyPr/>
          <a:lstStyle/>
          <a:p>
            <a:fld id="{1C68A527-2E0D-49F9-B1E8-521A6A81DA49}" type="slidenum">
              <a:rPr lang="en-US" smtClean="0"/>
              <a:t>2</a:t>
            </a:fld>
            <a:endParaRPr lang="en-US"/>
          </a:p>
        </p:txBody>
      </p:sp>
    </p:spTree>
    <p:extLst>
      <p:ext uri="{BB962C8B-B14F-4D97-AF65-F5344CB8AC3E}">
        <p14:creationId xmlns:p14="http://schemas.microsoft.com/office/powerpoint/2010/main" val="1714332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graphically shows the historic staffing levels between the Fall of 2012 and the Fall of 2020.  Fall of 2013 was the peak year for FTE’s and steadily</a:t>
            </a:r>
            <a:r>
              <a:rPr lang="en-US" baseline="0" dirty="0"/>
              <a:t> declined until the Fall of 2018. FTE’s increased in both the Fall of 2018 and the Fall of 2019.  As previously mentioned, FTE’s decreased last fall by 9.4%.</a:t>
            </a:r>
          </a:p>
          <a:p>
            <a:endParaRPr lang="en-US" baseline="0" dirty="0"/>
          </a:p>
          <a:p>
            <a:r>
              <a:rPr lang="en-US" baseline="0" dirty="0"/>
              <a:t>We have done some hiring this past year.  Some of the new positions, include, an Online Instructional Technology Specialist in Online Learning, a Director of our Minority Mentor Protégé Program in Essential Skills, we now have three full-time Essential Skills Facilitators for that growing program.  We added a Senior Staff Accountant to our Business Department, as well as filling the open position for an Accounts Payable clerk.  We filled two openings for Student Success Coaches and a Solution Specialist in Student Success.  We added a full-time housekeeper at the Law Enforcement Training Center.  </a:t>
            </a:r>
            <a:endParaRPr lang="en-US" dirty="0"/>
          </a:p>
        </p:txBody>
      </p:sp>
      <p:sp>
        <p:nvSpPr>
          <p:cNvPr id="4" name="Slide Number Placeholder 3"/>
          <p:cNvSpPr>
            <a:spLocks noGrp="1"/>
          </p:cNvSpPr>
          <p:nvPr>
            <p:ph type="sldNum" sz="quarter" idx="10"/>
          </p:nvPr>
        </p:nvSpPr>
        <p:spPr/>
        <p:txBody>
          <a:bodyPr/>
          <a:lstStyle/>
          <a:p>
            <a:fld id="{1C68A527-2E0D-49F9-B1E8-521A6A81DA49}" type="slidenum">
              <a:rPr lang="en-US" smtClean="0"/>
              <a:t>3</a:t>
            </a:fld>
            <a:endParaRPr lang="en-US"/>
          </a:p>
        </p:txBody>
      </p:sp>
    </p:spTree>
    <p:extLst>
      <p:ext uri="{BB962C8B-B14F-4D97-AF65-F5344CB8AC3E}">
        <p14:creationId xmlns:p14="http://schemas.microsoft.com/office/powerpoint/2010/main" val="1616865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graph classifies the staff between</a:t>
            </a:r>
            <a:r>
              <a:rPr lang="en-US" baseline="0" dirty="0"/>
              <a:t> full-time faculty and adjunct faculty (including Workforce and Adult Ed).  In the Fall of 2012 the College employed 69 full-time faculty.  In the Fall of 2020 that number had dropped to 58 full-time faculty (2 of which were temporary).  Adjunct faculty have decreased from 110 in the Fall of 2012 to 53 in the Fall of 2020.   Over the past year we have lost 6 full-time faculty.  2 were </a:t>
            </a:r>
            <a:r>
              <a:rPr lang="en-US" baseline="0" dirty="0" err="1"/>
              <a:t>RIF’d</a:t>
            </a:r>
            <a:r>
              <a:rPr lang="en-US" baseline="0" dirty="0"/>
              <a:t> because of program discontinuance, 3 retired and 1 resigned and moved out of state.  In addition, we have a full-time faculty that is retiring in the Spring in Surgical Tech.  In talking to the Deans, a number of adjunct faculty declined to teach this Fall because of the online format.  In addition, because of the decline of enrollments, fewer classes were offered that lessened the need for adjunct.  We would expect as the campus works towards reopening in the Fall that the number of adjuncts will increase.  In addition, as the budget permits we will be filling open faculty positions.  We are in the offer stage for a Psychology Professor and have started the search for a Surgical Tech Instructor.</a:t>
            </a:r>
            <a:endParaRPr lang="en-US" dirty="0"/>
          </a:p>
        </p:txBody>
      </p:sp>
      <p:sp>
        <p:nvSpPr>
          <p:cNvPr id="4" name="Slide Number Placeholder 3"/>
          <p:cNvSpPr>
            <a:spLocks noGrp="1"/>
          </p:cNvSpPr>
          <p:nvPr>
            <p:ph type="sldNum" sz="quarter" idx="10"/>
          </p:nvPr>
        </p:nvSpPr>
        <p:spPr/>
        <p:txBody>
          <a:bodyPr/>
          <a:lstStyle/>
          <a:p>
            <a:fld id="{1C68A527-2E0D-49F9-B1E8-521A6A81DA49}" type="slidenum">
              <a:rPr lang="en-US" smtClean="0"/>
              <a:t>4</a:t>
            </a:fld>
            <a:endParaRPr lang="en-US"/>
          </a:p>
        </p:txBody>
      </p:sp>
    </p:spTree>
    <p:extLst>
      <p:ext uri="{BB962C8B-B14F-4D97-AF65-F5344CB8AC3E}">
        <p14:creationId xmlns:p14="http://schemas.microsoft.com/office/powerpoint/2010/main" val="594085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table represents the diversity of the full and part-time staff of Richland Community College, including faculty.  As you can see, overall we have made some progress in attracting and hiring a more diverse staff.  The percentage of minority employees in the Fall of 2016 was 10.6% and in the Fall of 2019 was 14.4%.  We have continued to increase the diversity of staff with some of our hires in the past year.  We continue to look at ways we can attract a more diverse pool of applicants for all jobs posted and continue to hire a diverse group of employees.</a:t>
            </a:r>
          </a:p>
        </p:txBody>
      </p:sp>
      <p:sp>
        <p:nvSpPr>
          <p:cNvPr id="4" name="Slide Number Placeholder 3"/>
          <p:cNvSpPr>
            <a:spLocks noGrp="1"/>
          </p:cNvSpPr>
          <p:nvPr>
            <p:ph type="sldNum" sz="quarter" idx="10"/>
          </p:nvPr>
        </p:nvSpPr>
        <p:spPr/>
        <p:txBody>
          <a:bodyPr/>
          <a:lstStyle/>
          <a:p>
            <a:fld id="{1C68A527-2E0D-49F9-B1E8-521A6A81DA49}" type="slidenum">
              <a:rPr lang="en-US" smtClean="0"/>
              <a:t>5</a:t>
            </a:fld>
            <a:endParaRPr lang="en-US"/>
          </a:p>
        </p:txBody>
      </p:sp>
    </p:spTree>
    <p:extLst>
      <p:ext uri="{BB962C8B-B14F-4D97-AF65-F5344CB8AC3E}">
        <p14:creationId xmlns:p14="http://schemas.microsoft.com/office/powerpoint/2010/main" val="12564102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you can see from this table we have not been as successful in attracting and hiring diverse faculty members.  As of the Fall of 2020, our Full-Time faculty were 91.4% white, 5.2% black, 1.7% Hispanic and 1.7% Asian.  In the Fall of 2016, our full-time faculty were 92.3% white, 4.6% black, 1.5% Hispanic, and 1.5% Asian.  As I will discuss in a minute, we are looking a number of things to increase diversity in our applicant pools and hires.</a:t>
            </a:r>
          </a:p>
        </p:txBody>
      </p:sp>
      <p:sp>
        <p:nvSpPr>
          <p:cNvPr id="4" name="Slide Number Placeholder 3"/>
          <p:cNvSpPr>
            <a:spLocks noGrp="1"/>
          </p:cNvSpPr>
          <p:nvPr>
            <p:ph type="sldNum" sz="quarter" idx="10"/>
          </p:nvPr>
        </p:nvSpPr>
        <p:spPr/>
        <p:txBody>
          <a:bodyPr/>
          <a:lstStyle/>
          <a:p>
            <a:fld id="{1C68A527-2E0D-49F9-B1E8-521A6A81DA49}" type="slidenum">
              <a:rPr lang="en-US" smtClean="0"/>
              <a:t>6</a:t>
            </a:fld>
            <a:endParaRPr lang="en-US"/>
          </a:p>
        </p:txBody>
      </p:sp>
    </p:spTree>
    <p:extLst>
      <p:ext uri="{BB962C8B-B14F-4D97-AF65-F5344CB8AC3E}">
        <p14:creationId xmlns:p14="http://schemas.microsoft.com/office/powerpoint/2010/main" val="13247123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Benefit</a:t>
            </a:r>
            <a:r>
              <a:rPr lang="en-US" baseline="0" dirty="0"/>
              <a:t> costs which include health insurance, dental, life insurance and LTD insurance are represented in this graph.  The largest cost by far is Health Insurance.  We have seen an increase in costs for FY20, due to the increases in full-time staff and an increase in premiums of 4%.  In January of 2018 we switched to a fully-insured health plan with Blue Cross Blue Shield.  We offer a traditional health plan as well as a high-deductible option for our employees.  We switched in 2019 from a self-insured College consortium for health insurance to a full-funded health plan with Blue Cross Blue Shield.  While premiums increased in 2020, we actually had a decrease in 2021 depending on the type and classification of the insurance selected.  I would expect a slight decrease in our costs for 2021 with the decreased rates,  We currently have 168 employees enrolled in our health insurance plans.  At this time last year we had 166 employees.  Dental costs are up slightly and Life/LTD are roughly the same.  In addition, the College offers a vision plan which the employees cover the costs of.  </a:t>
            </a:r>
            <a:endParaRPr lang="en-US" dirty="0"/>
          </a:p>
        </p:txBody>
      </p:sp>
      <p:sp>
        <p:nvSpPr>
          <p:cNvPr id="4" name="Slide Number Placeholder 3"/>
          <p:cNvSpPr>
            <a:spLocks noGrp="1"/>
          </p:cNvSpPr>
          <p:nvPr>
            <p:ph type="sldNum" sz="quarter" idx="10"/>
          </p:nvPr>
        </p:nvSpPr>
        <p:spPr/>
        <p:txBody>
          <a:bodyPr/>
          <a:lstStyle/>
          <a:p>
            <a:fld id="{1C68A527-2E0D-49F9-B1E8-521A6A81DA49}" type="slidenum">
              <a:rPr lang="en-US" smtClean="0"/>
              <a:t>7</a:t>
            </a:fld>
            <a:endParaRPr lang="en-US"/>
          </a:p>
        </p:txBody>
      </p:sp>
    </p:spTree>
    <p:extLst>
      <p:ext uri="{BB962C8B-B14F-4D97-AF65-F5344CB8AC3E}">
        <p14:creationId xmlns:p14="http://schemas.microsoft.com/office/powerpoint/2010/main" val="29904017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68A527-2E0D-49F9-B1E8-521A6A81DA49}" type="slidenum">
              <a:rPr lang="en-US" smtClean="0"/>
              <a:t>8</a:t>
            </a:fld>
            <a:endParaRPr lang="en-US"/>
          </a:p>
        </p:txBody>
      </p:sp>
    </p:spTree>
    <p:extLst>
      <p:ext uri="{BB962C8B-B14F-4D97-AF65-F5344CB8AC3E}">
        <p14:creationId xmlns:p14="http://schemas.microsoft.com/office/powerpoint/2010/main" val="37994909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68A527-2E0D-49F9-B1E8-521A6A81DA49}" type="slidenum">
              <a:rPr lang="en-US" smtClean="0"/>
              <a:t>9</a:t>
            </a:fld>
            <a:endParaRPr lang="en-US"/>
          </a:p>
        </p:txBody>
      </p:sp>
    </p:spTree>
    <p:extLst>
      <p:ext uri="{BB962C8B-B14F-4D97-AF65-F5344CB8AC3E}">
        <p14:creationId xmlns:p14="http://schemas.microsoft.com/office/powerpoint/2010/main" val="34041152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3439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3293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9590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424774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71223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emf"/><Relationship Id="rId5" Type="http://schemas.openxmlformats.org/officeDocument/2006/relationships/package" Target="../embeddings/Microsoft_Excel_Worksheet.xlsx"/><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chart" Target="../charts/chart1.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2.emf"/><Relationship Id="rId5" Type="http://schemas.openxmlformats.org/officeDocument/2006/relationships/package" Target="../embeddings/Microsoft_Excel_Worksheet1.xlsx"/><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chart" Target="../charts/chart2.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2.emf"/><Relationship Id="rId5" Type="http://schemas.openxmlformats.org/officeDocument/2006/relationships/package" Target="../embeddings/Microsoft_Excel_Worksheet3.xlsx"/><Relationship Id="rId4" Type="http://schemas.openxmlformats.org/officeDocument/2006/relationships/image" Target="../media/image3.jp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emf"/><Relationship Id="rId5" Type="http://schemas.openxmlformats.org/officeDocument/2006/relationships/package" Target="../embeddings/Microsoft_Excel_Worksheet3.xlsx"/><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emf"/><Relationship Id="rId5" Type="http://schemas.openxmlformats.org/officeDocument/2006/relationships/package" Target="../embeddings/Microsoft_Excel_Worksheet3.xlsx"/><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7" Type="http://schemas.openxmlformats.org/officeDocument/2006/relationships/chart" Target="../charts/chart3.xml"/><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emf"/><Relationship Id="rId5" Type="http://schemas.openxmlformats.org/officeDocument/2006/relationships/package" Target="../embeddings/Microsoft_Excel_Worksheet5.xlsx"/><Relationship Id="rId4" Type="http://schemas.openxmlformats.org/officeDocument/2006/relationships/image" Target="../media/image3.jpg"/></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TitleSlidewhite.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21" y="15240"/>
            <a:ext cx="9135879" cy="5143500"/>
          </a:xfrm>
          <a:prstGeom prst="rect">
            <a:avLst/>
          </a:prstGeom>
        </p:spPr>
      </p:pic>
      <p:sp>
        <p:nvSpPr>
          <p:cNvPr id="3" name="TextBox 2"/>
          <p:cNvSpPr txBox="1"/>
          <p:nvPr/>
        </p:nvSpPr>
        <p:spPr>
          <a:xfrm>
            <a:off x="1095723" y="1413101"/>
            <a:ext cx="6947883" cy="1200329"/>
          </a:xfrm>
          <a:prstGeom prst="rect">
            <a:avLst/>
          </a:prstGeom>
          <a:noFill/>
        </p:spPr>
        <p:txBody>
          <a:bodyPr wrap="square" rtlCol="0">
            <a:spAutoFit/>
          </a:bodyPr>
          <a:lstStyle/>
          <a:p>
            <a:pPr algn="ctr"/>
            <a:r>
              <a:rPr lang="en-US" sz="4800" dirty="0">
                <a:solidFill>
                  <a:schemeClr val="tx2">
                    <a:lumMod val="75000"/>
                  </a:schemeClr>
                </a:solidFill>
                <a:latin typeface="Helvetica"/>
                <a:cs typeface="Helvetica"/>
              </a:rPr>
              <a:t>HUMAN RESOURCES</a:t>
            </a:r>
            <a:endParaRPr lang="en-US" sz="4000" dirty="0">
              <a:solidFill>
                <a:schemeClr val="tx2">
                  <a:lumMod val="75000"/>
                </a:schemeClr>
              </a:solidFill>
              <a:latin typeface="Helvetica"/>
              <a:cs typeface="Helvetica"/>
            </a:endParaRPr>
          </a:p>
          <a:p>
            <a:pPr algn="ctr"/>
            <a:r>
              <a:rPr lang="en-US" sz="2400" dirty="0">
                <a:solidFill>
                  <a:schemeClr val="tx2">
                    <a:lumMod val="75000"/>
                  </a:schemeClr>
                </a:solidFill>
                <a:latin typeface="Helvetica"/>
                <a:cs typeface="Helvetica"/>
              </a:rPr>
              <a:t>MONITORING REPORT - 2021</a:t>
            </a:r>
          </a:p>
        </p:txBody>
      </p:sp>
    </p:spTree>
    <p:extLst>
      <p:ext uri="{BB962C8B-B14F-4D97-AF65-F5344CB8AC3E}">
        <p14:creationId xmlns:p14="http://schemas.microsoft.com/office/powerpoint/2010/main" val="217464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21" y="0"/>
            <a:ext cx="9135879" cy="5143500"/>
          </a:xfrm>
          <a:prstGeom prst="rect">
            <a:avLst/>
          </a:prstGeom>
        </p:spPr>
      </p:pic>
      <p:sp>
        <p:nvSpPr>
          <p:cNvPr id="3" name="TextBox 2"/>
          <p:cNvSpPr txBox="1"/>
          <p:nvPr/>
        </p:nvSpPr>
        <p:spPr>
          <a:xfrm>
            <a:off x="1454105" y="361666"/>
            <a:ext cx="5437899" cy="461665"/>
          </a:xfrm>
          <a:prstGeom prst="rect">
            <a:avLst/>
          </a:prstGeom>
          <a:noFill/>
        </p:spPr>
        <p:txBody>
          <a:bodyPr wrap="none" rtlCol="0">
            <a:spAutoFit/>
          </a:bodyPr>
          <a:lstStyle/>
          <a:p>
            <a:pPr algn="ctr"/>
            <a:r>
              <a:rPr lang="en-US" sz="2400" b="1" dirty="0"/>
              <a:t>THE YEAR AHEAD IN HUMAN RESOURCES</a:t>
            </a:r>
          </a:p>
        </p:txBody>
      </p:sp>
      <p:sp>
        <p:nvSpPr>
          <p:cNvPr id="4" name="TextBox 3"/>
          <p:cNvSpPr txBox="1"/>
          <p:nvPr/>
        </p:nvSpPr>
        <p:spPr>
          <a:xfrm>
            <a:off x="1037230" y="1487606"/>
            <a:ext cx="7288962" cy="2862322"/>
          </a:xfrm>
          <a:prstGeom prst="rect">
            <a:avLst/>
          </a:prstGeom>
          <a:noFill/>
        </p:spPr>
        <p:txBody>
          <a:bodyPr wrap="square" rtlCol="0">
            <a:spAutoFit/>
          </a:bodyPr>
          <a:lstStyle/>
          <a:p>
            <a:pPr marL="285750" indent="-285750">
              <a:buFont typeface="Arial" panose="020B0604020202020204" pitchFamily="34" charset="0"/>
              <a:buChar char="•"/>
            </a:pPr>
            <a:r>
              <a:rPr lang="en-US" dirty="0"/>
              <a:t>Revamp the search committee process and explore adding an EEO committee to help in all searches</a:t>
            </a:r>
          </a:p>
          <a:p>
            <a:pPr marL="285750" indent="-285750">
              <a:buFont typeface="Arial" panose="020B0604020202020204" pitchFamily="34" charset="0"/>
              <a:buChar char="•"/>
            </a:pPr>
            <a:r>
              <a:rPr lang="en-US" dirty="0"/>
              <a:t>Continue converting all employee paper files into the FEITH document-imaging system</a:t>
            </a:r>
          </a:p>
          <a:p>
            <a:pPr marL="285750" indent="-285750">
              <a:buFont typeface="Arial" panose="020B0604020202020204" pitchFamily="34" charset="0"/>
              <a:buChar char="•"/>
            </a:pPr>
            <a:r>
              <a:rPr lang="en-US" dirty="0"/>
              <a:t>Automate the Performance Management process into an online system to assist supervisors with more interactive performance management</a:t>
            </a:r>
          </a:p>
          <a:p>
            <a:pPr marL="285750" indent="-285750">
              <a:buFont typeface="Arial" panose="020B0604020202020204" pitchFamily="34" charset="0"/>
              <a:buChar char="•"/>
            </a:pPr>
            <a:r>
              <a:rPr lang="en-US" dirty="0"/>
              <a:t>Continued training of all staff and faculty</a:t>
            </a:r>
          </a:p>
          <a:p>
            <a:pPr marL="285750" indent="-285750">
              <a:buFont typeface="Arial" panose="020B0604020202020204" pitchFamily="34" charset="0"/>
              <a:buChar char="•"/>
            </a:pPr>
            <a:r>
              <a:rPr lang="en-US" dirty="0"/>
              <a:t>Continued monitoring of our COMPEASE pay system, including the minimum wage hike next January 1</a:t>
            </a:r>
            <a:r>
              <a:rPr lang="en-US" baseline="30000" dirty="0"/>
              <a:t>st</a:t>
            </a:r>
            <a:endParaRPr lang="en-US" dirty="0"/>
          </a:p>
          <a:p>
            <a:endParaRPr lang="en-US" dirty="0"/>
          </a:p>
        </p:txBody>
      </p:sp>
    </p:spTree>
    <p:extLst>
      <p:ext uri="{BB962C8B-B14F-4D97-AF65-F5344CB8AC3E}">
        <p14:creationId xmlns:p14="http://schemas.microsoft.com/office/powerpoint/2010/main" val="29954209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35879" cy="5143500"/>
          </a:xfrm>
          <a:prstGeom prst="rect">
            <a:avLst/>
          </a:prstGeom>
        </p:spPr>
      </p:pic>
      <p:sp>
        <p:nvSpPr>
          <p:cNvPr id="3" name="TextBox 2"/>
          <p:cNvSpPr txBox="1"/>
          <p:nvPr/>
        </p:nvSpPr>
        <p:spPr>
          <a:xfrm>
            <a:off x="3249278" y="1787857"/>
            <a:ext cx="2093202" cy="1384995"/>
          </a:xfrm>
          <a:prstGeom prst="rect">
            <a:avLst/>
          </a:prstGeom>
          <a:noFill/>
        </p:spPr>
        <p:txBody>
          <a:bodyPr wrap="none" rtlCol="0">
            <a:spAutoFit/>
          </a:bodyPr>
          <a:lstStyle/>
          <a:p>
            <a:pPr algn="ctr"/>
            <a:r>
              <a:rPr lang="en-US" sz="2800" b="1" dirty="0"/>
              <a:t>THANK-YOU</a:t>
            </a:r>
          </a:p>
          <a:p>
            <a:pPr algn="ctr"/>
            <a:endParaRPr lang="en-US" sz="2800" b="1" dirty="0"/>
          </a:p>
          <a:p>
            <a:pPr algn="ctr"/>
            <a:r>
              <a:rPr lang="en-US" sz="2800" b="1" dirty="0"/>
              <a:t>QUESTIONS?</a:t>
            </a:r>
          </a:p>
        </p:txBody>
      </p:sp>
    </p:spTree>
    <p:extLst>
      <p:ext uri="{BB962C8B-B14F-4D97-AF65-F5344CB8AC3E}">
        <p14:creationId xmlns:p14="http://schemas.microsoft.com/office/powerpoint/2010/main" val="751014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5814" y="274321"/>
            <a:ext cx="9135879" cy="5143500"/>
          </a:xfrm>
          <a:prstGeom prst="rect">
            <a:avLst/>
          </a:prstGeom>
        </p:spPr>
      </p:pic>
      <p:sp>
        <p:nvSpPr>
          <p:cNvPr id="5" name="TextBox 4"/>
          <p:cNvSpPr txBox="1"/>
          <p:nvPr/>
        </p:nvSpPr>
        <p:spPr>
          <a:xfrm>
            <a:off x="2384474" y="274321"/>
            <a:ext cx="4410220" cy="461665"/>
          </a:xfrm>
          <a:prstGeom prst="rect">
            <a:avLst/>
          </a:prstGeom>
          <a:noFill/>
        </p:spPr>
        <p:txBody>
          <a:bodyPr wrap="square" rtlCol="0">
            <a:spAutoFit/>
          </a:bodyPr>
          <a:lstStyle/>
          <a:p>
            <a:r>
              <a:rPr lang="en-US" sz="2400" b="1" dirty="0"/>
              <a:t>STAFFING LEVELS HISTORICALLY</a:t>
            </a:r>
          </a:p>
        </p:txBody>
      </p:sp>
      <p:graphicFrame>
        <p:nvGraphicFramePr>
          <p:cNvPr id="6" name="Object 5"/>
          <p:cNvGraphicFramePr>
            <a:graphicFrameLocks noChangeAspect="1"/>
          </p:cNvGraphicFramePr>
          <p:nvPr>
            <p:extLst>
              <p:ext uri="{D42A27DB-BD31-4B8C-83A1-F6EECF244321}">
                <p14:modId xmlns:p14="http://schemas.microsoft.com/office/powerpoint/2010/main" val="3252740318"/>
              </p:ext>
            </p:extLst>
          </p:nvPr>
        </p:nvGraphicFramePr>
        <p:xfrm>
          <a:off x="3957638" y="2384425"/>
          <a:ext cx="1227137" cy="373063"/>
        </p:xfrm>
        <a:graphic>
          <a:graphicData uri="http://schemas.openxmlformats.org/presentationml/2006/ole">
            <mc:AlternateContent xmlns:mc="http://schemas.openxmlformats.org/markup-compatibility/2006">
              <mc:Choice xmlns:v="urn:schemas-microsoft-com:vml" Requires="v">
                <p:oleObj spid="_x0000_s1070" name="Worksheet" r:id="rId5" imgW="1226838" imgH="373452" progId="Excel.Sheet.12">
                  <p:embed/>
                </p:oleObj>
              </mc:Choice>
              <mc:Fallback>
                <p:oleObj name="Worksheet" r:id="rId5" imgW="1226838" imgH="373452" progId="Excel.Sheet.12">
                  <p:embed/>
                  <p:pic>
                    <p:nvPicPr>
                      <p:cNvPr id="0" name=""/>
                      <p:cNvPicPr/>
                      <p:nvPr/>
                    </p:nvPicPr>
                    <p:blipFill>
                      <a:blip r:embed="rId6"/>
                      <a:stretch>
                        <a:fillRect/>
                      </a:stretch>
                    </p:blipFill>
                    <p:spPr>
                      <a:xfrm>
                        <a:off x="3957638" y="2384425"/>
                        <a:ext cx="1227137" cy="373063"/>
                      </a:xfrm>
                      <a:prstGeom prst="rect">
                        <a:avLst/>
                      </a:prstGeom>
                    </p:spPr>
                  </p:pic>
                </p:oleObj>
              </mc:Fallback>
            </mc:AlternateContent>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79313852"/>
              </p:ext>
            </p:extLst>
          </p:nvPr>
        </p:nvGraphicFramePr>
        <p:xfrm>
          <a:off x="1814733" y="1005838"/>
          <a:ext cx="4920436" cy="3291841"/>
        </p:xfrm>
        <a:graphic>
          <a:graphicData uri="http://schemas.openxmlformats.org/drawingml/2006/table">
            <a:tbl>
              <a:tblPr>
                <a:tableStyleId>{5C22544A-7EE6-4342-B048-85BDC9FD1C3A}</a:tableStyleId>
              </a:tblPr>
              <a:tblGrid>
                <a:gridCol w="2116729">
                  <a:extLst>
                    <a:ext uri="{9D8B030D-6E8A-4147-A177-3AD203B41FA5}">
                      <a16:colId xmlns:a16="http://schemas.microsoft.com/office/drawing/2014/main" val="20000"/>
                    </a:ext>
                  </a:extLst>
                </a:gridCol>
                <a:gridCol w="934569">
                  <a:extLst>
                    <a:ext uri="{9D8B030D-6E8A-4147-A177-3AD203B41FA5}">
                      <a16:colId xmlns:a16="http://schemas.microsoft.com/office/drawing/2014/main" val="20001"/>
                    </a:ext>
                  </a:extLst>
                </a:gridCol>
                <a:gridCol w="934569">
                  <a:extLst>
                    <a:ext uri="{9D8B030D-6E8A-4147-A177-3AD203B41FA5}">
                      <a16:colId xmlns:a16="http://schemas.microsoft.com/office/drawing/2014/main" val="20002"/>
                    </a:ext>
                  </a:extLst>
                </a:gridCol>
                <a:gridCol w="934569">
                  <a:extLst>
                    <a:ext uri="{9D8B030D-6E8A-4147-A177-3AD203B41FA5}">
                      <a16:colId xmlns:a16="http://schemas.microsoft.com/office/drawing/2014/main" val="20003"/>
                    </a:ext>
                  </a:extLst>
                </a:gridCol>
              </a:tblGrid>
              <a:tr h="298129">
                <a:tc gridSpan="4">
                  <a:txBody>
                    <a:bodyPr/>
                    <a:lstStyle/>
                    <a:p>
                      <a:pPr algn="ctr" fontAlgn="b"/>
                      <a:r>
                        <a:rPr lang="en-US" sz="1100" b="1" u="none" strike="noStrike" dirty="0">
                          <a:effectLst/>
                        </a:rPr>
                        <a:t>Total Staffing</a:t>
                      </a:r>
                      <a:endParaRPr lang="en-US" sz="1100" b="1" i="0" u="none" strike="noStrike" dirty="0">
                        <a:solidFill>
                          <a:srgbClr val="000000"/>
                        </a:solidFill>
                        <a:effectLst/>
                        <a:latin typeface="Calibri"/>
                      </a:endParaRPr>
                    </a:p>
                  </a:txBody>
                  <a:tcPr marL="7620" marR="7620" marT="7620" marB="0" anchor="b">
                    <a:solidFill>
                      <a:schemeClr val="tx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10551">
                <a:tc>
                  <a:txBody>
                    <a:bodyPr/>
                    <a:lstStyle/>
                    <a:p>
                      <a:pPr algn="l" fontAlgn="b"/>
                      <a:r>
                        <a:rPr lang="en-US" sz="1100" b="1" u="none" strike="noStrike">
                          <a:effectLst/>
                        </a:rPr>
                        <a:t> </a:t>
                      </a:r>
                      <a:endParaRPr lang="en-US" sz="1100" b="1" i="0" u="none" strike="noStrike">
                        <a:solidFill>
                          <a:srgbClr val="000000"/>
                        </a:solidFill>
                        <a:effectLst/>
                        <a:latin typeface="Calibri"/>
                      </a:endParaRPr>
                    </a:p>
                  </a:txBody>
                  <a:tcPr marL="7620" marR="7620" marT="7620" marB="0" anchor="b">
                    <a:solidFill>
                      <a:schemeClr val="tx2">
                        <a:lumMod val="60000"/>
                        <a:lumOff val="40000"/>
                      </a:schemeClr>
                    </a:solidFill>
                  </a:tcPr>
                </a:tc>
                <a:tc>
                  <a:txBody>
                    <a:bodyPr/>
                    <a:lstStyle/>
                    <a:p>
                      <a:pPr algn="ctr" fontAlgn="b"/>
                      <a:r>
                        <a:rPr lang="en-US" sz="1100" b="1" u="none" strike="noStrike" dirty="0">
                          <a:effectLst/>
                        </a:rPr>
                        <a:t>F-T</a:t>
                      </a:r>
                      <a:endParaRPr lang="en-US" sz="1100" b="1" i="0" u="none" strike="noStrike" dirty="0">
                        <a:solidFill>
                          <a:srgbClr val="000000"/>
                        </a:solidFill>
                        <a:effectLst/>
                        <a:latin typeface="Calibri"/>
                      </a:endParaRPr>
                    </a:p>
                  </a:txBody>
                  <a:tcPr marL="7620" marR="7620" marT="7620" marB="0" anchor="b">
                    <a:solidFill>
                      <a:schemeClr val="tx2">
                        <a:lumMod val="60000"/>
                        <a:lumOff val="40000"/>
                      </a:schemeClr>
                    </a:solidFill>
                  </a:tcPr>
                </a:tc>
                <a:tc>
                  <a:txBody>
                    <a:bodyPr/>
                    <a:lstStyle/>
                    <a:p>
                      <a:pPr algn="ctr" fontAlgn="b"/>
                      <a:r>
                        <a:rPr lang="en-US" sz="1100" b="1" u="none" strike="noStrike" dirty="0">
                          <a:effectLst/>
                        </a:rPr>
                        <a:t>P-T</a:t>
                      </a:r>
                      <a:endParaRPr lang="en-US" sz="1100" b="1" i="0" u="none" strike="noStrike" dirty="0">
                        <a:solidFill>
                          <a:srgbClr val="000000"/>
                        </a:solidFill>
                        <a:effectLst/>
                        <a:latin typeface="Calibri"/>
                      </a:endParaRPr>
                    </a:p>
                  </a:txBody>
                  <a:tcPr marL="7620" marR="7620" marT="7620" marB="0" anchor="b">
                    <a:solidFill>
                      <a:schemeClr val="tx2">
                        <a:lumMod val="60000"/>
                        <a:lumOff val="40000"/>
                      </a:schemeClr>
                    </a:solidFill>
                  </a:tcPr>
                </a:tc>
                <a:tc>
                  <a:txBody>
                    <a:bodyPr/>
                    <a:lstStyle/>
                    <a:p>
                      <a:pPr algn="ctr" fontAlgn="b"/>
                      <a:r>
                        <a:rPr lang="en-US" sz="1100" u="none" strike="noStrike" dirty="0">
                          <a:effectLst/>
                        </a:rPr>
                        <a:t>FTE</a:t>
                      </a:r>
                      <a:endParaRPr lang="en-US" sz="1100" b="1" i="0" u="none" strike="noStrike" dirty="0">
                        <a:solidFill>
                          <a:srgbClr val="000000"/>
                        </a:solidFill>
                        <a:effectLst/>
                        <a:latin typeface="Calibri"/>
                      </a:endParaRPr>
                    </a:p>
                  </a:txBody>
                  <a:tcPr marL="7620" marR="7620" marT="7620" marB="0" anchor="b">
                    <a:solidFill>
                      <a:schemeClr val="tx2">
                        <a:lumMod val="60000"/>
                        <a:lumOff val="40000"/>
                      </a:schemeClr>
                    </a:solidFill>
                  </a:tcPr>
                </a:tc>
                <a:extLst>
                  <a:ext uri="{0D108BD9-81ED-4DB2-BD59-A6C34878D82A}">
                    <a16:rowId xmlns:a16="http://schemas.microsoft.com/office/drawing/2014/main" val="10001"/>
                  </a:ext>
                </a:extLst>
              </a:tr>
              <a:tr h="298129">
                <a:tc>
                  <a:txBody>
                    <a:bodyPr/>
                    <a:lstStyle/>
                    <a:p>
                      <a:pPr algn="l" fontAlgn="b"/>
                      <a:r>
                        <a:rPr lang="en-US" sz="1400" u="none" strike="noStrike" dirty="0">
                          <a:effectLst/>
                        </a:rPr>
                        <a:t>Fall 2012</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185</a:t>
                      </a:r>
                    </a:p>
                  </a:txBody>
                  <a:tcPr marL="7620" marR="7620" marT="7620" marB="0" anchor="b"/>
                </a:tc>
                <a:tc>
                  <a:txBody>
                    <a:bodyPr/>
                    <a:lstStyle/>
                    <a:p>
                      <a:pPr algn="r" fontAlgn="b"/>
                      <a:r>
                        <a:rPr lang="en-US" sz="1400" u="none" strike="noStrike" dirty="0">
                          <a:effectLst/>
                        </a:rPr>
                        <a:t>136</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288</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02"/>
                  </a:ext>
                </a:extLst>
              </a:tr>
              <a:tr h="298129">
                <a:tc>
                  <a:txBody>
                    <a:bodyPr/>
                    <a:lstStyle/>
                    <a:p>
                      <a:pPr algn="l" fontAlgn="b"/>
                      <a:r>
                        <a:rPr lang="en-US" sz="1400" u="none" strike="noStrike" dirty="0">
                          <a:effectLst/>
                        </a:rPr>
                        <a:t>Fall 2013</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186</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173</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307</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03"/>
                  </a:ext>
                </a:extLst>
              </a:tr>
              <a:tr h="298129">
                <a:tc>
                  <a:txBody>
                    <a:bodyPr/>
                    <a:lstStyle/>
                    <a:p>
                      <a:pPr algn="l" fontAlgn="b"/>
                      <a:r>
                        <a:rPr lang="en-US" sz="1400" u="none" strike="noStrike" dirty="0">
                          <a:effectLst/>
                        </a:rPr>
                        <a:t>Fall 2014</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179</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198</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b="0" i="0" u="none" strike="noStrike" dirty="0">
                          <a:solidFill>
                            <a:srgbClr val="000000"/>
                          </a:solidFill>
                          <a:effectLst/>
                          <a:latin typeface="Calibri"/>
                        </a:rPr>
                        <a:t>289</a:t>
                      </a:r>
                    </a:p>
                  </a:txBody>
                  <a:tcPr marL="7620" marR="7620" marT="7620" marB="0" anchor="b"/>
                </a:tc>
                <a:extLst>
                  <a:ext uri="{0D108BD9-81ED-4DB2-BD59-A6C34878D82A}">
                    <a16:rowId xmlns:a16="http://schemas.microsoft.com/office/drawing/2014/main" val="10004"/>
                  </a:ext>
                </a:extLst>
              </a:tr>
              <a:tr h="298129">
                <a:tc>
                  <a:txBody>
                    <a:bodyPr/>
                    <a:lstStyle/>
                    <a:p>
                      <a:pPr algn="l" fontAlgn="b"/>
                      <a:r>
                        <a:rPr lang="en-US" sz="1400" u="none" strike="noStrike" dirty="0">
                          <a:effectLst/>
                        </a:rPr>
                        <a:t>Fall 2015</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182</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136</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256</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05"/>
                  </a:ext>
                </a:extLst>
              </a:tr>
              <a:tr h="298129">
                <a:tc>
                  <a:txBody>
                    <a:bodyPr/>
                    <a:lstStyle/>
                    <a:p>
                      <a:pPr algn="l" fontAlgn="b"/>
                      <a:r>
                        <a:rPr lang="en-US" sz="1400" u="none" strike="noStrike" dirty="0">
                          <a:effectLst/>
                        </a:rPr>
                        <a:t>Fall 2016</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171</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145</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254</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06"/>
                  </a:ext>
                </a:extLst>
              </a:tr>
              <a:tr h="298129">
                <a:tc>
                  <a:txBody>
                    <a:bodyPr/>
                    <a:lstStyle/>
                    <a:p>
                      <a:pPr algn="l" fontAlgn="b"/>
                      <a:r>
                        <a:rPr lang="en-US" sz="1400" u="none" strike="noStrike" dirty="0">
                          <a:effectLst/>
                        </a:rPr>
                        <a:t>Fall 2017</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145</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136</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214</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07"/>
                  </a:ext>
                </a:extLst>
              </a:tr>
              <a:tr h="298129">
                <a:tc>
                  <a:txBody>
                    <a:bodyPr/>
                    <a:lstStyle/>
                    <a:p>
                      <a:pPr algn="l" fontAlgn="b"/>
                      <a:r>
                        <a:rPr lang="en-US" sz="1400" u="none" strike="noStrike" dirty="0">
                          <a:effectLst/>
                        </a:rPr>
                        <a:t>Fall 2018</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159</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124</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221</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08"/>
                  </a:ext>
                </a:extLst>
              </a:tr>
              <a:tr h="298129">
                <a:tc>
                  <a:txBody>
                    <a:bodyPr/>
                    <a:lstStyle/>
                    <a:p>
                      <a:pPr algn="l" fontAlgn="b"/>
                      <a:r>
                        <a:rPr lang="en-US" sz="1400" u="none" strike="noStrike" dirty="0">
                          <a:effectLst/>
                        </a:rPr>
                        <a:t>Fall 2019</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178</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111</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234</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09"/>
                  </a:ext>
                </a:extLst>
              </a:tr>
              <a:tr h="298129">
                <a:tc>
                  <a:txBody>
                    <a:bodyPr/>
                    <a:lstStyle/>
                    <a:p>
                      <a:pPr algn="l" fontAlgn="b"/>
                      <a:r>
                        <a:rPr lang="en-US" sz="1400" u="none" strike="noStrike" dirty="0">
                          <a:effectLst/>
                        </a:rPr>
                        <a:t>Fall 2020</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174</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b="0" i="0" u="none" strike="noStrike" dirty="0">
                          <a:solidFill>
                            <a:srgbClr val="000000"/>
                          </a:solidFill>
                          <a:effectLst/>
                          <a:latin typeface="Calibri"/>
                        </a:rPr>
                        <a:t>76</a:t>
                      </a:r>
                    </a:p>
                  </a:txBody>
                  <a:tcPr marL="7620" marR="7620" marT="7620" marB="0" anchor="b"/>
                </a:tc>
                <a:tc>
                  <a:txBody>
                    <a:bodyPr/>
                    <a:lstStyle/>
                    <a:p>
                      <a:pPr algn="r" fontAlgn="b"/>
                      <a:r>
                        <a:rPr lang="en-US" sz="1400" b="0" i="0" u="none" strike="noStrike" dirty="0">
                          <a:solidFill>
                            <a:srgbClr val="000000"/>
                          </a:solidFill>
                          <a:effectLst/>
                          <a:latin typeface="Calibri"/>
                        </a:rPr>
                        <a:t>212</a:t>
                      </a:r>
                    </a:p>
                  </a:txBody>
                  <a:tcPr marL="7620" marR="7620" marT="7620" marB="0" anchor="b"/>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1296177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4.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35879" cy="5143500"/>
          </a:xfrm>
          <a:prstGeom prst="rect">
            <a:avLst/>
          </a:prstGeom>
        </p:spPr>
      </p:pic>
      <p:sp>
        <p:nvSpPr>
          <p:cNvPr id="4" name="TextBox 3"/>
          <p:cNvSpPr txBox="1"/>
          <p:nvPr/>
        </p:nvSpPr>
        <p:spPr>
          <a:xfrm>
            <a:off x="2074985" y="246185"/>
            <a:ext cx="4529798" cy="523220"/>
          </a:xfrm>
          <a:prstGeom prst="rect">
            <a:avLst/>
          </a:prstGeom>
          <a:noFill/>
        </p:spPr>
        <p:txBody>
          <a:bodyPr wrap="square" rtlCol="0">
            <a:spAutoFit/>
          </a:bodyPr>
          <a:lstStyle/>
          <a:p>
            <a:pPr algn="ctr"/>
            <a:r>
              <a:rPr lang="en-US" sz="2800" b="1" dirty="0"/>
              <a:t>STAFFING LEVELS</a:t>
            </a:r>
          </a:p>
        </p:txBody>
      </p:sp>
      <p:graphicFrame>
        <p:nvGraphicFramePr>
          <p:cNvPr id="5" name="Object 4"/>
          <p:cNvGraphicFramePr>
            <a:graphicFrameLocks noChangeAspect="1"/>
          </p:cNvGraphicFramePr>
          <p:nvPr>
            <p:extLst>
              <p:ext uri="{D42A27DB-BD31-4B8C-83A1-F6EECF244321}">
                <p14:modId xmlns:p14="http://schemas.microsoft.com/office/powerpoint/2010/main" val="1288166315"/>
              </p:ext>
            </p:extLst>
          </p:nvPr>
        </p:nvGraphicFramePr>
        <p:xfrm>
          <a:off x="3957638" y="2384425"/>
          <a:ext cx="1227137" cy="373063"/>
        </p:xfrm>
        <a:graphic>
          <a:graphicData uri="http://schemas.openxmlformats.org/presentationml/2006/ole">
            <mc:AlternateContent xmlns:mc="http://schemas.openxmlformats.org/markup-compatibility/2006">
              <mc:Choice xmlns:v="urn:schemas-microsoft-com:vml" Requires="v">
                <p:oleObj spid="_x0000_s2098" name="Worksheet" r:id="rId5" imgW="1226838" imgH="373452" progId="Excel.Sheet.12">
                  <p:embed/>
                </p:oleObj>
              </mc:Choice>
              <mc:Fallback>
                <p:oleObj name="Worksheet" r:id="rId5" imgW="1226838" imgH="373452" progId="Excel.Sheet.12">
                  <p:embed/>
                  <p:pic>
                    <p:nvPicPr>
                      <p:cNvPr id="0" name=""/>
                      <p:cNvPicPr/>
                      <p:nvPr/>
                    </p:nvPicPr>
                    <p:blipFill>
                      <a:blip r:embed="rId6"/>
                      <a:stretch>
                        <a:fillRect/>
                      </a:stretch>
                    </p:blipFill>
                    <p:spPr>
                      <a:xfrm>
                        <a:off x="3957638" y="2384425"/>
                        <a:ext cx="1227137" cy="373063"/>
                      </a:xfrm>
                      <a:prstGeom prst="rect">
                        <a:avLst/>
                      </a:prstGeom>
                    </p:spPr>
                  </p:pic>
                </p:oleObj>
              </mc:Fallback>
            </mc:AlternateContent>
          </a:graphicData>
        </a:graphic>
      </p:graphicFrame>
      <p:graphicFrame>
        <p:nvGraphicFramePr>
          <p:cNvPr id="6" name="Chart 5"/>
          <p:cNvGraphicFramePr>
            <a:graphicFrameLocks/>
          </p:cNvGraphicFramePr>
          <p:nvPr>
            <p:extLst>
              <p:ext uri="{D42A27DB-BD31-4B8C-83A1-F6EECF244321}">
                <p14:modId xmlns:p14="http://schemas.microsoft.com/office/powerpoint/2010/main" val="2011487865"/>
              </p:ext>
            </p:extLst>
          </p:nvPr>
        </p:nvGraphicFramePr>
        <p:xfrm>
          <a:off x="1934308" y="865163"/>
          <a:ext cx="4923692" cy="3172265"/>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3883185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21" y="91440"/>
            <a:ext cx="9135879" cy="5143500"/>
          </a:xfrm>
          <a:prstGeom prst="rect">
            <a:avLst/>
          </a:prstGeom>
        </p:spPr>
      </p:pic>
      <p:sp>
        <p:nvSpPr>
          <p:cNvPr id="3" name="TextBox 2"/>
          <p:cNvSpPr txBox="1"/>
          <p:nvPr/>
        </p:nvSpPr>
        <p:spPr>
          <a:xfrm>
            <a:off x="2737914" y="386862"/>
            <a:ext cx="2966646" cy="523220"/>
          </a:xfrm>
          <a:prstGeom prst="rect">
            <a:avLst/>
          </a:prstGeom>
          <a:noFill/>
        </p:spPr>
        <p:txBody>
          <a:bodyPr wrap="none" rtlCol="0">
            <a:spAutoFit/>
          </a:bodyPr>
          <a:lstStyle/>
          <a:p>
            <a:pPr algn="ctr"/>
            <a:r>
              <a:rPr lang="en-US" sz="2800" b="1" dirty="0"/>
              <a:t>FACULTY STAFFING</a:t>
            </a:r>
          </a:p>
        </p:txBody>
      </p:sp>
      <p:graphicFrame>
        <p:nvGraphicFramePr>
          <p:cNvPr id="4" name="Object 3"/>
          <p:cNvGraphicFramePr>
            <a:graphicFrameLocks noChangeAspect="1"/>
          </p:cNvGraphicFramePr>
          <p:nvPr>
            <p:extLst>
              <p:ext uri="{D42A27DB-BD31-4B8C-83A1-F6EECF244321}">
                <p14:modId xmlns:p14="http://schemas.microsoft.com/office/powerpoint/2010/main" val="522683185"/>
              </p:ext>
            </p:extLst>
          </p:nvPr>
        </p:nvGraphicFramePr>
        <p:xfrm>
          <a:off x="3556708" y="1885022"/>
          <a:ext cx="1227137" cy="373063"/>
        </p:xfrm>
        <a:graphic>
          <a:graphicData uri="http://schemas.openxmlformats.org/presentationml/2006/ole">
            <mc:AlternateContent xmlns:mc="http://schemas.openxmlformats.org/markup-compatibility/2006">
              <mc:Choice xmlns:v="urn:schemas-microsoft-com:vml" Requires="v">
                <p:oleObj spid="_x0000_s4143" name="Worksheet" r:id="rId5" imgW="1226838" imgH="373452" progId="Excel.Sheet.12">
                  <p:embed/>
                </p:oleObj>
              </mc:Choice>
              <mc:Fallback>
                <p:oleObj name="Worksheet" r:id="rId5" imgW="1226838" imgH="373452" progId="Excel.Sheet.12">
                  <p:embed/>
                  <p:pic>
                    <p:nvPicPr>
                      <p:cNvPr id="0" name=""/>
                      <p:cNvPicPr/>
                      <p:nvPr/>
                    </p:nvPicPr>
                    <p:blipFill>
                      <a:blip r:embed="rId6"/>
                      <a:stretch>
                        <a:fillRect/>
                      </a:stretch>
                    </p:blipFill>
                    <p:spPr>
                      <a:xfrm>
                        <a:off x="3556708" y="1885022"/>
                        <a:ext cx="1227137" cy="373063"/>
                      </a:xfrm>
                      <a:prstGeom prst="rect">
                        <a:avLst/>
                      </a:prstGeom>
                    </p:spPr>
                  </p:pic>
                </p:oleObj>
              </mc:Fallback>
            </mc:AlternateContent>
          </a:graphicData>
        </a:graphic>
      </p:graphicFrame>
      <p:graphicFrame>
        <p:nvGraphicFramePr>
          <p:cNvPr id="7" name="Chart 6"/>
          <p:cNvGraphicFramePr>
            <a:graphicFrameLocks/>
          </p:cNvGraphicFramePr>
          <p:nvPr>
            <p:extLst>
              <p:ext uri="{D42A27DB-BD31-4B8C-83A1-F6EECF244321}">
                <p14:modId xmlns:p14="http://schemas.microsoft.com/office/powerpoint/2010/main" val="3746233867"/>
              </p:ext>
            </p:extLst>
          </p:nvPr>
        </p:nvGraphicFramePr>
        <p:xfrm>
          <a:off x="1484142" y="910082"/>
          <a:ext cx="5212079" cy="3033268"/>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3601352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21" y="91440"/>
            <a:ext cx="9135879" cy="5143500"/>
          </a:xfrm>
          <a:prstGeom prst="rect">
            <a:avLst/>
          </a:prstGeom>
        </p:spPr>
      </p:pic>
      <p:graphicFrame>
        <p:nvGraphicFramePr>
          <p:cNvPr id="4" name="Object 3"/>
          <p:cNvGraphicFramePr>
            <a:graphicFrameLocks noChangeAspect="1"/>
          </p:cNvGraphicFramePr>
          <p:nvPr>
            <p:extLst/>
          </p:nvPr>
        </p:nvGraphicFramePr>
        <p:xfrm>
          <a:off x="3556708" y="1885022"/>
          <a:ext cx="1227137" cy="373063"/>
        </p:xfrm>
        <a:graphic>
          <a:graphicData uri="http://schemas.openxmlformats.org/presentationml/2006/ole">
            <mc:AlternateContent xmlns:mc="http://schemas.openxmlformats.org/markup-compatibility/2006">
              <mc:Choice xmlns:v="urn:schemas-microsoft-com:vml" Requires="v">
                <p:oleObj spid="_x0000_s8202" name="Worksheet" r:id="rId5" imgW="1226838" imgH="373452" progId="Excel.Sheet.12">
                  <p:embed/>
                </p:oleObj>
              </mc:Choice>
              <mc:Fallback>
                <p:oleObj name="Worksheet" r:id="rId5" imgW="1226838" imgH="373452" progId="Excel.Sheet.12">
                  <p:embed/>
                  <p:pic>
                    <p:nvPicPr>
                      <p:cNvPr id="4" name="Object 3"/>
                      <p:cNvPicPr/>
                      <p:nvPr/>
                    </p:nvPicPr>
                    <p:blipFill>
                      <a:blip r:embed="rId6"/>
                      <a:stretch>
                        <a:fillRect/>
                      </a:stretch>
                    </p:blipFill>
                    <p:spPr>
                      <a:xfrm>
                        <a:off x="3556708" y="1885022"/>
                        <a:ext cx="1227137" cy="373063"/>
                      </a:xfrm>
                      <a:prstGeom prst="rect">
                        <a:avLst/>
                      </a:prstGeom>
                    </p:spPr>
                  </p:pic>
                </p:oleObj>
              </mc:Fallback>
            </mc:AlternateContent>
          </a:graphicData>
        </a:graphic>
      </p:graphicFrame>
      <p:sp>
        <p:nvSpPr>
          <p:cNvPr id="8" name="TextBox 7">
            <a:extLst>
              <a:ext uri="{FF2B5EF4-FFF2-40B4-BE49-F238E27FC236}">
                <a16:creationId xmlns:a16="http://schemas.microsoft.com/office/drawing/2014/main" id="{387A29AD-7BAA-4454-83DD-410592EF1007}"/>
              </a:ext>
            </a:extLst>
          </p:cNvPr>
          <p:cNvSpPr txBox="1"/>
          <p:nvPr/>
        </p:nvSpPr>
        <p:spPr>
          <a:xfrm>
            <a:off x="2384474" y="274321"/>
            <a:ext cx="4410220" cy="461665"/>
          </a:xfrm>
          <a:prstGeom prst="rect">
            <a:avLst/>
          </a:prstGeom>
          <a:noFill/>
        </p:spPr>
        <p:txBody>
          <a:bodyPr wrap="square" rtlCol="0">
            <a:spAutoFit/>
          </a:bodyPr>
          <a:lstStyle/>
          <a:p>
            <a:r>
              <a:rPr lang="en-US" sz="2400" b="1" dirty="0"/>
              <a:t>DIVERSITY OF STAFF &amp; FACULTY</a:t>
            </a:r>
          </a:p>
        </p:txBody>
      </p:sp>
      <p:graphicFrame>
        <p:nvGraphicFramePr>
          <p:cNvPr id="6" name="Table 5">
            <a:extLst>
              <a:ext uri="{FF2B5EF4-FFF2-40B4-BE49-F238E27FC236}">
                <a16:creationId xmlns:a16="http://schemas.microsoft.com/office/drawing/2014/main" id="{878600DC-A3A1-4CED-A38C-5E15EB07EBCF}"/>
              </a:ext>
            </a:extLst>
          </p:cNvPr>
          <p:cNvGraphicFramePr>
            <a:graphicFrameLocks noGrp="1"/>
          </p:cNvGraphicFramePr>
          <p:nvPr>
            <p:extLst>
              <p:ext uri="{D42A27DB-BD31-4B8C-83A1-F6EECF244321}">
                <p14:modId xmlns:p14="http://schemas.microsoft.com/office/powerpoint/2010/main" val="3240661663"/>
              </p:ext>
            </p:extLst>
          </p:nvPr>
        </p:nvGraphicFramePr>
        <p:xfrm>
          <a:off x="1526721" y="918867"/>
          <a:ext cx="6000750" cy="3187770"/>
        </p:xfrm>
        <a:graphic>
          <a:graphicData uri="http://schemas.openxmlformats.org/drawingml/2006/table">
            <a:tbl>
              <a:tblPr>
                <a:tableStyleId>{5C22544A-7EE6-4342-B048-85BDC9FD1C3A}</a:tableStyleId>
              </a:tblPr>
              <a:tblGrid>
                <a:gridCol w="855741">
                  <a:extLst>
                    <a:ext uri="{9D8B030D-6E8A-4147-A177-3AD203B41FA5}">
                      <a16:colId xmlns:a16="http://schemas.microsoft.com/office/drawing/2014/main" val="3033865800"/>
                    </a:ext>
                  </a:extLst>
                </a:gridCol>
                <a:gridCol w="917132">
                  <a:extLst>
                    <a:ext uri="{9D8B030D-6E8A-4147-A177-3AD203B41FA5}">
                      <a16:colId xmlns:a16="http://schemas.microsoft.com/office/drawing/2014/main" val="1462755783"/>
                    </a:ext>
                  </a:extLst>
                </a:gridCol>
                <a:gridCol w="1058349">
                  <a:extLst>
                    <a:ext uri="{9D8B030D-6E8A-4147-A177-3AD203B41FA5}">
                      <a16:colId xmlns:a16="http://schemas.microsoft.com/office/drawing/2014/main" val="1571430781"/>
                    </a:ext>
                  </a:extLst>
                </a:gridCol>
                <a:gridCol w="1033152">
                  <a:extLst>
                    <a:ext uri="{9D8B030D-6E8A-4147-A177-3AD203B41FA5}">
                      <a16:colId xmlns:a16="http://schemas.microsoft.com/office/drawing/2014/main" val="4241544736"/>
                    </a:ext>
                  </a:extLst>
                </a:gridCol>
                <a:gridCol w="1068188">
                  <a:extLst>
                    <a:ext uri="{9D8B030D-6E8A-4147-A177-3AD203B41FA5}">
                      <a16:colId xmlns:a16="http://schemas.microsoft.com/office/drawing/2014/main" val="1470287497"/>
                    </a:ext>
                  </a:extLst>
                </a:gridCol>
                <a:gridCol w="1068188">
                  <a:extLst>
                    <a:ext uri="{9D8B030D-6E8A-4147-A177-3AD203B41FA5}">
                      <a16:colId xmlns:a16="http://schemas.microsoft.com/office/drawing/2014/main" val="1825358958"/>
                    </a:ext>
                  </a:extLst>
                </a:gridCol>
              </a:tblGrid>
              <a:tr h="452701">
                <a:tc gridSpan="5">
                  <a:txBody>
                    <a:bodyPr/>
                    <a:lstStyle/>
                    <a:p>
                      <a:pPr algn="ctr" fontAlgn="b"/>
                      <a:r>
                        <a:rPr lang="en-US" sz="1100" b="1" i="0" u="none" strike="noStrike" dirty="0">
                          <a:solidFill>
                            <a:srgbClr val="000000"/>
                          </a:solidFill>
                          <a:effectLst/>
                          <a:latin typeface="Calibri"/>
                        </a:rPr>
                        <a:t>% OF Staff &amp; Faculty</a:t>
                      </a:r>
                    </a:p>
                  </a:txBody>
                  <a:tcPr marL="7620" marR="7620" marT="7620" marB="0" anchor="b">
                    <a:solidFill>
                      <a:schemeClr val="tx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endParaRPr lang="en-US" sz="1100" b="1" i="0" u="none" strike="noStrike" dirty="0">
                        <a:solidFill>
                          <a:srgbClr val="000000"/>
                        </a:solidFill>
                        <a:effectLst/>
                        <a:latin typeface="Calibri"/>
                      </a:endParaRPr>
                    </a:p>
                  </a:txBody>
                  <a:tcPr marL="7620" marR="7620" marT="7620" marB="0" anchor="b">
                    <a:solidFill>
                      <a:schemeClr val="tx2">
                        <a:lumMod val="60000"/>
                        <a:lumOff val="40000"/>
                      </a:schemeClr>
                    </a:solidFill>
                  </a:tcPr>
                </a:tc>
                <a:extLst>
                  <a:ext uri="{0D108BD9-81ED-4DB2-BD59-A6C34878D82A}">
                    <a16:rowId xmlns:a16="http://schemas.microsoft.com/office/drawing/2014/main" val="2332517379"/>
                  </a:ext>
                </a:extLst>
              </a:tr>
              <a:tr h="471564">
                <a:tc>
                  <a:txBody>
                    <a:bodyPr/>
                    <a:lstStyle/>
                    <a:p>
                      <a:pPr algn="l" fontAlgn="b"/>
                      <a:r>
                        <a:rPr lang="en-US" sz="1100" b="1" u="none" strike="noStrike">
                          <a:effectLst/>
                        </a:rPr>
                        <a:t> </a:t>
                      </a:r>
                      <a:endParaRPr lang="en-US" sz="1100" b="1" i="0" u="none" strike="noStrike">
                        <a:solidFill>
                          <a:srgbClr val="000000"/>
                        </a:solidFill>
                        <a:effectLst/>
                        <a:latin typeface="Calibri"/>
                      </a:endParaRPr>
                    </a:p>
                  </a:txBody>
                  <a:tcPr marL="7620" marR="7620" marT="7620" marB="0" anchor="b">
                    <a:solidFill>
                      <a:schemeClr val="tx2">
                        <a:lumMod val="60000"/>
                        <a:lumOff val="40000"/>
                      </a:schemeClr>
                    </a:solidFill>
                  </a:tcPr>
                </a:tc>
                <a:tc>
                  <a:txBody>
                    <a:bodyPr/>
                    <a:lstStyle/>
                    <a:p>
                      <a:pPr algn="ctr" fontAlgn="b"/>
                      <a:r>
                        <a:rPr lang="en-US" sz="1100" b="1" i="0" u="none" strike="noStrike" dirty="0">
                          <a:solidFill>
                            <a:srgbClr val="000000"/>
                          </a:solidFill>
                          <a:effectLst/>
                          <a:latin typeface="Calibri"/>
                        </a:rPr>
                        <a:t>White</a:t>
                      </a:r>
                    </a:p>
                  </a:txBody>
                  <a:tcPr marL="7620" marR="7620" marT="7620" marB="0" anchor="b">
                    <a:solidFill>
                      <a:schemeClr val="tx2">
                        <a:lumMod val="60000"/>
                        <a:lumOff val="40000"/>
                      </a:schemeClr>
                    </a:solidFill>
                  </a:tcPr>
                </a:tc>
                <a:tc>
                  <a:txBody>
                    <a:bodyPr/>
                    <a:lstStyle/>
                    <a:p>
                      <a:pPr algn="ctr" fontAlgn="b"/>
                      <a:r>
                        <a:rPr lang="en-US" sz="1100" b="1" i="0" u="none" strike="noStrike" dirty="0">
                          <a:solidFill>
                            <a:srgbClr val="000000"/>
                          </a:solidFill>
                          <a:effectLst/>
                          <a:latin typeface="Calibri"/>
                        </a:rPr>
                        <a:t>Black</a:t>
                      </a:r>
                    </a:p>
                  </a:txBody>
                  <a:tcPr marL="7620" marR="7620" marT="7620" marB="0" anchor="b">
                    <a:solidFill>
                      <a:schemeClr val="tx2">
                        <a:lumMod val="60000"/>
                        <a:lumOff val="40000"/>
                      </a:schemeClr>
                    </a:solidFill>
                  </a:tcPr>
                </a:tc>
                <a:tc>
                  <a:txBody>
                    <a:bodyPr/>
                    <a:lstStyle/>
                    <a:p>
                      <a:pPr algn="ctr" fontAlgn="b"/>
                      <a:r>
                        <a:rPr lang="en-US" sz="1100" b="1" i="0" u="none" strike="noStrike" dirty="0">
                          <a:solidFill>
                            <a:srgbClr val="000000"/>
                          </a:solidFill>
                          <a:effectLst/>
                          <a:latin typeface="Calibri"/>
                        </a:rPr>
                        <a:t>Hispanic</a:t>
                      </a:r>
                    </a:p>
                  </a:txBody>
                  <a:tcPr marL="7620" marR="7620" marT="7620" marB="0" anchor="b">
                    <a:solidFill>
                      <a:schemeClr val="tx2">
                        <a:lumMod val="60000"/>
                        <a:lumOff val="40000"/>
                      </a:schemeClr>
                    </a:solidFill>
                  </a:tcPr>
                </a:tc>
                <a:tc>
                  <a:txBody>
                    <a:bodyPr/>
                    <a:lstStyle/>
                    <a:p>
                      <a:pPr algn="ctr" fontAlgn="b"/>
                      <a:r>
                        <a:rPr lang="en-US" sz="1100" b="1" i="0" u="none" strike="noStrike" dirty="0">
                          <a:solidFill>
                            <a:srgbClr val="000000"/>
                          </a:solidFill>
                          <a:effectLst/>
                          <a:latin typeface="Calibri"/>
                        </a:rPr>
                        <a:t>Asian</a:t>
                      </a:r>
                    </a:p>
                  </a:txBody>
                  <a:tcPr marL="7620" marR="7620" marT="7620" marB="0" anchor="b">
                    <a:solidFill>
                      <a:schemeClr val="tx2">
                        <a:lumMod val="60000"/>
                        <a:lumOff val="40000"/>
                      </a:schemeClr>
                    </a:solidFill>
                  </a:tcPr>
                </a:tc>
                <a:tc>
                  <a:txBody>
                    <a:bodyPr/>
                    <a:lstStyle/>
                    <a:p>
                      <a:pPr algn="ctr" fontAlgn="b"/>
                      <a:r>
                        <a:rPr lang="en-US" sz="1100" b="1" i="0" u="none" strike="noStrike" dirty="0">
                          <a:solidFill>
                            <a:srgbClr val="000000"/>
                          </a:solidFill>
                          <a:effectLst/>
                          <a:latin typeface="Calibri"/>
                        </a:rPr>
                        <a:t>Other</a:t>
                      </a:r>
                    </a:p>
                  </a:txBody>
                  <a:tcPr marL="7620" marR="7620" marT="7620" marB="0" anchor="b">
                    <a:solidFill>
                      <a:schemeClr val="tx2">
                        <a:lumMod val="60000"/>
                        <a:lumOff val="40000"/>
                      </a:schemeClr>
                    </a:solidFill>
                  </a:tcPr>
                </a:tc>
                <a:extLst>
                  <a:ext uri="{0D108BD9-81ED-4DB2-BD59-A6C34878D82A}">
                    <a16:rowId xmlns:a16="http://schemas.microsoft.com/office/drawing/2014/main" val="3998089804"/>
                  </a:ext>
                </a:extLst>
              </a:tr>
              <a:tr h="452701">
                <a:tc>
                  <a:txBody>
                    <a:bodyPr/>
                    <a:lstStyle/>
                    <a:p>
                      <a:pPr algn="l" fontAlgn="b"/>
                      <a:r>
                        <a:rPr lang="en-US" sz="1400" u="none" strike="noStrike" dirty="0">
                          <a:effectLst/>
                        </a:rPr>
                        <a:t>Fall 2016</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89.3%</a:t>
                      </a:r>
                    </a:p>
                  </a:txBody>
                  <a:tcPr marL="7620" marR="7620" marT="7620" marB="0" anchor="b"/>
                </a:tc>
                <a:tc>
                  <a:txBody>
                    <a:bodyPr/>
                    <a:lstStyle/>
                    <a:p>
                      <a:pPr algn="ctr" fontAlgn="b"/>
                      <a:r>
                        <a:rPr lang="en-US" sz="1400" b="0" i="0" u="none" strike="noStrike" dirty="0">
                          <a:solidFill>
                            <a:srgbClr val="000000"/>
                          </a:solidFill>
                          <a:effectLst/>
                          <a:latin typeface="Calibri"/>
                        </a:rPr>
                        <a:t>7.5%</a:t>
                      </a:r>
                    </a:p>
                  </a:txBody>
                  <a:tcPr marL="7620" marR="7620" marT="7620" marB="0" anchor="b"/>
                </a:tc>
                <a:tc>
                  <a:txBody>
                    <a:bodyPr/>
                    <a:lstStyle/>
                    <a:p>
                      <a:pPr algn="ctr" fontAlgn="b"/>
                      <a:r>
                        <a:rPr lang="en-US" sz="1400" b="0" i="0" u="none" strike="noStrike" dirty="0">
                          <a:solidFill>
                            <a:srgbClr val="000000"/>
                          </a:solidFill>
                          <a:effectLst/>
                          <a:latin typeface="Calibri"/>
                        </a:rPr>
                        <a:t>1.9%</a:t>
                      </a:r>
                    </a:p>
                  </a:txBody>
                  <a:tcPr marL="7620" marR="7620" marT="7620" marB="0" anchor="b"/>
                </a:tc>
                <a:tc>
                  <a:txBody>
                    <a:bodyPr/>
                    <a:lstStyle/>
                    <a:p>
                      <a:pPr algn="ctr" fontAlgn="b"/>
                      <a:r>
                        <a:rPr lang="en-US" sz="1400" b="0" i="0" u="none" strike="noStrike" dirty="0">
                          <a:solidFill>
                            <a:srgbClr val="000000"/>
                          </a:solidFill>
                          <a:effectLst/>
                          <a:latin typeface="Calibri"/>
                        </a:rPr>
                        <a:t>.6%</a:t>
                      </a:r>
                    </a:p>
                  </a:txBody>
                  <a:tcPr marL="7620" marR="7620" marT="7620" marB="0" anchor="b"/>
                </a:tc>
                <a:tc>
                  <a:txBody>
                    <a:bodyPr/>
                    <a:lstStyle/>
                    <a:p>
                      <a:pPr algn="ctr" fontAlgn="b"/>
                      <a:r>
                        <a:rPr lang="en-US" sz="1400" b="0" i="0" u="none" strike="noStrike" dirty="0">
                          <a:solidFill>
                            <a:srgbClr val="000000"/>
                          </a:solidFill>
                          <a:effectLst/>
                          <a:latin typeface="Calibri"/>
                        </a:rPr>
                        <a:t>.6%</a:t>
                      </a:r>
                    </a:p>
                  </a:txBody>
                  <a:tcPr marL="7620" marR="7620" marT="7620" marB="0" anchor="b"/>
                </a:tc>
                <a:extLst>
                  <a:ext uri="{0D108BD9-81ED-4DB2-BD59-A6C34878D82A}">
                    <a16:rowId xmlns:a16="http://schemas.microsoft.com/office/drawing/2014/main" val="3172768827"/>
                  </a:ext>
                </a:extLst>
              </a:tr>
              <a:tr h="452701">
                <a:tc>
                  <a:txBody>
                    <a:bodyPr/>
                    <a:lstStyle/>
                    <a:p>
                      <a:pPr algn="l" fontAlgn="b"/>
                      <a:r>
                        <a:rPr lang="en-US" sz="1400" u="none" strike="noStrike" dirty="0">
                          <a:effectLst/>
                        </a:rPr>
                        <a:t>Fall 2017</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88.6%</a:t>
                      </a:r>
                    </a:p>
                  </a:txBody>
                  <a:tcPr marL="7620" marR="7620" marT="7620" marB="0" anchor="b"/>
                </a:tc>
                <a:tc>
                  <a:txBody>
                    <a:bodyPr/>
                    <a:lstStyle/>
                    <a:p>
                      <a:pPr algn="ctr" fontAlgn="b"/>
                      <a:r>
                        <a:rPr lang="en-US" sz="1400" b="0" i="0" u="none" strike="noStrike" dirty="0">
                          <a:solidFill>
                            <a:srgbClr val="000000"/>
                          </a:solidFill>
                          <a:effectLst/>
                          <a:latin typeface="Calibri"/>
                        </a:rPr>
                        <a:t>7.2%</a:t>
                      </a:r>
                    </a:p>
                  </a:txBody>
                  <a:tcPr marL="7620" marR="7620" marT="7620" marB="0" anchor="b"/>
                </a:tc>
                <a:tc>
                  <a:txBody>
                    <a:bodyPr/>
                    <a:lstStyle/>
                    <a:p>
                      <a:pPr algn="ctr" fontAlgn="b"/>
                      <a:r>
                        <a:rPr lang="en-US" sz="1400" b="0" i="0" u="none" strike="noStrike" dirty="0">
                          <a:solidFill>
                            <a:srgbClr val="000000"/>
                          </a:solidFill>
                          <a:effectLst/>
                          <a:latin typeface="Calibri"/>
                        </a:rPr>
                        <a:t>1.7%</a:t>
                      </a:r>
                    </a:p>
                  </a:txBody>
                  <a:tcPr marL="7620" marR="7620" marT="7620" marB="0" anchor="b"/>
                </a:tc>
                <a:tc>
                  <a:txBody>
                    <a:bodyPr/>
                    <a:lstStyle/>
                    <a:p>
                      <a:pPr algn="ctr" fontAlgn="b"/>
                      <a:r>
                        <a:rPr lang="en-US" sz="1400" b="0" i="0" u="none" strike="noStrike" dirty="0">
                          <a:solidFill>
                            <a:srgbClr val="000000"/>
                          </a:solidFill>
                          <a:effectLst/>
                          <a:latin typeface="Calibri"/>
                        </a:rPr>
                        <a:t>1.0%</a:t>
                      </a:r>
                    </a:p>
                  </a:txBody>
                  <a:tcPr marL="7620" marR="7620" marT="7620" marB="0" anchor="b"/>
                </a:tc>
                <a:tc>
                  <a:txBody>
                    <a:bodyPr/>
                    <a:lstStyle/>
                    <a:p>
                      <a:pPr algn="ctr" fontAlgn="b"/>
                      <a:r>
                        <a:rPr lang="en-US" sz="1400" b="0" i="0" u="none" strike="noStrike" dirty="0">
                          <a:solidFill>
                            <a:srgbClr val="000000"/>
                          </a:solidFill>
                          <a:effectLst/>
                          <a:latin typeface="Calibri"/>
                        </a:rPr>
                        <a:t>1.3%</a:t>
                      </a:r>
                    </a:p>
                  </a:txBody>
                  <a:tcPr marL="7620" marR="7620" marT="7620" marB="0" anchor="b"/>
                </a:tc>
                <a:extLst>
                  <a:ext uri="{0D108BD9-81ED-4DB2-BD59-A6C34878D82A}">
                    <a16:rowId xmlns:a16="http://schemas.microsoft.com/office/drawing/2014/main" val="2819291086"/>
                  </a:ext>
                </a:extLst>
              </a:tr>
              <a:tr h="452701">
                <a:tc>
                  <a:txBody>
                    <a:bodyPr/>
                    <a:lstStyle/>
                    <a:p>
                      <a:pPr algn="l" fontAlgn="b"/>
                      <a:r>
                        <a:rPr lang="en-US" sz="1400" u="none" strike="noStrike" dirty="0">
                          <a:effectLst/>
                        </a:rPr>
                        <a:t>Fall 2018</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87.3%</a:t>
                      </a:r>
                    </a:p>
                  </a:txBody>
                  <a:tcPr marL="7620" marR="7620" marT="7620" marB="0" anchor="b"/>
                </a:tc>
                <a:tc>
                  <a:txBody>
                    <a:bodyPr/>
                    <a:lstStyle/>
                    <a:p>
                      <a:pPr algn="ctr" fontAlgn="b"/>
                      <a:r>
                        <a:rPr lang="en-US" sz="1400" b="0" i="0" u="none" strike="noStrike" dirty="0">
                          <a:solidFill>
                            <a:srgbClr val="000000"/>
                          </a:solidFill>
                          <a:effectLst/>
                          <a:latin typeface="Calibri"/>
                        </a:rPr>
                        <a:t>8.1%</a:t>
                      </a:r>
                    </a:p>
                  </a:txBody>
                  <a:tcPr marL="7620" marR="7620" marT="7620" marB="0" anchor="b"/>
                </a:tc>
                <a:tc>
                  <a:txBody>
                    <a:bodyPr/>
                    <a:lstStyle/>
                    <a:p>
                      <a:pPr algn="ctr" fontAlgn="b"/>
                      <a:r>
                        <a:rPr lang="en-US" sz="1400" b="0" i="0" u="none" strike="noStrike" dirty="0">
                          <a:solidFill>
                            <a:srgbClr val="000000"/>
                          </a:solidFill>
                          <a:effectLst/>
                          <a:latin typeface="Calibri"/>
                        </a:rPr>
                        <a:t>3.2%</a:t>
                      </a:r>
                    </a:p>
                  </a:txBody>
                  <a:tcPr marL="7620" marR="7620" marT="7620" marB="0" anchor="b"/>
                </a:tc>
                <a:tc>
                  <a:txBody>
                    <a:bodyPr/>
                    <a:lstStyle/>
                    <a:p>
                      <a:pPr algn="ctr" fontAlgn="b"/>
                      <a:r>
                        <a:rPr lang="en-US" sz="1400" b="0" i="0" u="none" strike="noStrike" dirty="0">
                          <a:solidFill>
                            <a:srgbClr val="000000"/>
                          </a:solidFill>
                          <a:effectLst/>
                          <a:latin typeface="Calibri"/>
                        </a:rPr>
                        <a:t>.4%</a:t>
                      </a:r>
                    </a:p>
                  </a:txBody>
                  <a:tcPr marL="7620" marR="7620" marT="7620" marB="0" anchor="b"/>
                </a:tc>
                <a:tc>
                  <a:txBody>
                    <a:bodyPr/>
                    <a:lstStyle/>
                    <a:p>
                      <a:pPr algn="ctr" fontAlgn="b"/>
                      <a:r>
                        <a:rPr lang="en-US" sz="1400" b="0" i="0" u="none" strike="noStrike" dirty="0">
                          <a:solidFill>
                            <a:srgbClr val="000000"/>
                          </a:solidFill>
                          <a:effectLst/>
                          <a:latin typeface="Calibri"/>
                        </a:rPr>
                        <a:t>1.1%</a:t>
                      </a:r>
                    </a:p>
                  </a:txBody>
                  <a:tcPr marL="7620" marR="7620" marT="7620" marB="0" anchor="b"/>
                </a:tc>
                <a:extLst>
                  <a:ext uri="{0D108BD9-81ED-4DB2-BD59-A6C34878D82A}">
                    <a16:rowId xmlns:a16="http://schemas.microsoft.com/office/drawing/2014/main" val="2357810400"/>
                  </a:ext>
                </a:extLst>
              </a:tr>
              <a:tr h="452701">
                <a:tc>
                  <a:txBody>
                    <a:bodyPr/>
                    <a:lstStyle/>
                    <a:p>
                      <a:pPr algn="l" fontAlgn="b"/>
                      <a:r>
                        <a:rPr lang="en-US" sz="1400" u="none" strike="noStrike" dirty="0">
                          <a:effectLst/>
                        </a:rPr>
                        <a:t>Fall 2019</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84.8%</a:t>
                      </a:r>
                    </a:p>
                  </a:txBody>
                  <a:tcPr marL="7620" marR="7620" marT="7620" marB="0" anchor="b"/>
                </a:tc>
                <a:tc>
                  <a:txBody>
                    <a:bodyPr/>
                    <a:lstStyle/>
                    <a:p>
                      <a:pPr algn="ctr" fontAlgn="b"/>
                      <a:r>
                        <a:rPr lang="en-US" sz="1400" b="0" i="0" u="none" strike="noStrike" dirty="0">
                          <a:solidFill>
                            <a:srgbClr val="000000"/>
                          </a:solidFill>
                          <a:effectLst/>
                          <a:latin typeface="Calibri"/>
                        </a:rPr>
                        <a:t>10.4%</a:t>
                      </a:r>
                    </a:p>
                  </a:txBody>
                  <a:tcPr marL="7620" marR="7620" marT="7620" marB="0" anchor="b"/>
                </a:tc>
                <a:tc>
                  <a:txBody>
                    <a:bodyPr/>
                    <a:lstStyle/>
                    <a:p>
                      <a:pPr algn="ctr" fontAlgn="b"/>
                      <a:r>
                        <a:rPr lang="en-US" sz="1400" u="none" strike="noStrike" dirty="0">
                          <a:effectLst/>
                        </a:rPr>
                        <a:t>3.5%</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u="none" strike="noStrike" dirty="0">
                          <a:effectLst/>
                        </a:rPr>
                        <a:t>.3%</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1.0%</a:t>
                      </a:r>
                    </a:p>
                  </a:txBody>
                  <a:tcPr marL="7620" marR="7620" marT="7620" marB="0" anchor="b"/>
                </a:tc>
                <a:extLst>
                  <a:ext uri="{0D108BD9-81ED-4DB2-BD59-A6C34878D82A}">
                    <a16:rowId xmlns:a16="http://schemas.microsoft.com/office/drawing/2014/main" val="3323019658"/>
                  </a:ext>
                </a:extLst>
              </a:tr>
              <a:tr h="452701">
                <a:tc>
                  <a:txBody>
                    <a:bodyPr/>
                    <a:lstStyle/>
                    <a:p>
                      <a:pPr algn="l" fontAlgn="b"/>
                      <a:r>
                        <a:rPr lang="en-US" sz="1400" u="none" strike="noStrike" dirty="0">
                          <a:effectLst/>
                        </a:rPr>
                        <a:t>Fall 2020</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85.6%</a:t>
                      </a:r>
                    </a:p>
                  </a:txBody>
                  <a:tcPr marL="7620" marR="7620" marT="7620" marB="0" anchor="b"/>
                </a:tc>
                <a:tc>
                  <a:txBody>
                    <a:bodyPr/>
                    <a:lstStyle/>
                    <a:p>
                      <a:pPr algn="ctr" fontAlgn="b"/>
                      <a:r>
                        <a:rPr lang="en-US" sz="1400" u="none" strike="noStrike" dirty="0">
                          <a:effectLst/>
                        </a:rPr>
                        <a:t>8.4%</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3.2%</a:t>
                      </a:r>
                    </a:p>
                  </a:txBody>
                  <a:tcPr marL="7620" marR="7620" marT="7620" marB="0" anchor="b"/>
                </a:tc>
                <a:tc>
                  <a:txBody>
                    <a:bodyPr/>
                    <a:lstStyle/>
                    <a:p>
                      <a:pPr algn="ctr" fontAlgn="b"/>
                      <a:r>
                        <a:rPr lang="en-US" sz="1400" b="0" i="0" u="none" strike="noStrike" dirty="0">
                          <a:solidFill>
                            <a:srgbClr val="000000"/>
                          </a:solidFill>
                          <a:effectLst/>
                          <a:latin typeface="Calibri"/>
                        </a:rPr>
                        <a:t>1.6%</a:t>
                      </a:r>
                    </a:p>
                  </a:txBody>
                  <a:tcPr marL="7620" marR="7620" marT="7620" marB="0" anchor="b"/>
                </a:tc>
                <a:tc>
                  <a:txBody>
                    <a:bodyPr/>
                    <a:lstStyle/>
                    <a:p>
                      <a:pPr algn="ctr" fontAlgn="b"/>
                      <a:r>
                        <a:rPr lang="en-US" sz="1400" b="0" i="0" u="none" strike="noStrike" dirty="0">
                          <a:solidFill>
                            <a:srgbClr val="000000"/>
                          </a:solidFill>
                          <a:effectLst/>
                          <a:latin typeface="Calibri"/>
                        </a:rPr>
                        <a:t>1.2%</a:t>
                      </a:r>
                    </a:p>
                  </a:txBody>
                  <a:tcPr marL="7620" marR="7620" marT="7620" marB="0" anchor="b"/>
                </a:tc>
                <a:extLst>
                  <a:ext uri="{0D108BD9-81ED-4DB2-BD59-A6C34878D82A}">
                    <a16:rowId xmlns:a16="http://schemas.microsoft.com/office/drawing/2014/main" val="1625897918"/>
                  </a:ext>
                </a:extLst>
              </a:tr>
            </a:tbl>
          </a:graphicData>
        </a:graphic>
      </p:graphicFrame>
    </p:spTree>
    <p:extLst>
      <p:ext uri="{BB962C8B-B14F-4D97-AF65-F5344CB8AC3E}">
        <p14:creationId xmlns:p14="http://schemas.microsoft.com/office/powerpoint/2010/main" val="1183008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21" y="91440"/>
            <a:ext cx="9135879" cy="5143500"/>
          </a:xfrm>
          <a:prstGeom prst="rect">
            <a:avLst/>
          </a:prstGeom>
        </p:spPr>
      </p:pic>
      <p:graphicFrame>
        <p:nvGraphicFramePr>
          <p:cNvPr id="4" name="Object 3"/>
          <p:cNvGraphicFramePr>
            <a:graphicFrameLocks noChangeAspect="1"/>
          </p:cNvGraphicFramePr>
          <p:nvPr>
            <p:extLst/>
          </p:nvPr>
        </p:nvGraphicFramePr>
        <p:xfrm>
          <a:off x="3556708" y="1885022"/>
          <a:ext cx="1227137" cy="373063"/>
        </p:xfrm>
        <a:graphic>
          <a:graphicData uri="http://schemas.openxmlformats.org/presentationml/2006/ole">
            <mc:AlternateContent xmlns:mc="http://schemas.openxmlformats.org/markup-compatibility/2006">
              <mc:Choice xmlns:v="urn:schemas-microsoft-com:vml" Requires="v">
                <p:oleObj spid="_x0000_s9225" name="Worksheet" r:id="rId5" imgW="1226838" imgH="373452" progId="Excel.Sheet.12">
                  <p:embed/>
                </p:oleObj>
              </mc:Choice>
              <mc:Fallback>
                <p:oleObj name="Worksheet" r:id="rId5" imgW="1226838" imgH="373452" progId="Excel.Sheet.12">
                  <p:embed/>
                  <p:pic>
                    <p:nvPicPr>
                      <p:cNvPr id="4" name="Object 3"/>
                      <p:cNvPicPr/>
                      <p:nvPr/>
                    </p:nvPicPr>
                    <p:blipFill>
                      <a:blip r:embed="rId6"/>
                      <a:stretch>
                        <a:fillRect/>
                      </a:stretch>
                    </p:blipFill>
                    <p:spPr>
                      <a:xfrm>
                        <a:off x="3556708" y="1885022"/>
                        <a:ext cx="1227137" cy="373063"/>
                      </a:xfrm>
                      <a:prstGeom prst="rect">
                        <a:avLst/>
                      </a:prstGeom>
                    </p:spPr>
                  </p:pic>
                </p:oleObj>
              </mc:Fallback>
            </mc:AlternateContent>
          </a:graphicData>
        </a:graphic>
      </p:graphicFrame>
      <p:sp>
        <p:nvSpPr>
          <p:cNvPr id="7" name="TextBox 6">
            <a:extLst>
              <a:ext uri="{FF2B5EF4-FFF2-40B4-BE49-F238E27FC236}">
                <a16:creationId xmlns:a16="http://schemas.microsoft.com/office/drawing/2014/main" id="{8B5334BD-A433-4213-ABA6-79972FBEAA2F}"/>
              </a:ext>
            </a:extLst>
          </p:cNvPr>
          <p:cNvSpPr txBox="1"/>
          <p:nvPr/>
        </p:nvSpPr>
        <p:spPr>
          <a:xfrm>
            <a:off x="2930978" y="274321"/>
            <a:ext cx="3863715" cy="461665"/>
          </a:xfrm>
          <a:prstGeom prst="rect">
            <a:avLst/>
          </a:prstGeom>
          <a:noFill/>
        </p:spPr>
        <p:txBody>
          <a:bodyPr wrap="square" rtlCol="0">
            <a:spAutoFit/>
          </a:bodyPr>
          <a:lstStyle/>
          <a:p>
            <a:r>
              <a:rPr lang="en-US" sz="2400" b="1" dirty="0"/>
              <a:t>DIVERSITY OF FACULTY</a:t>
            </a:r>
          </a:p>
        </p:txBody>
      </p:sp>
      <p:graphicFrame>
        <p:nvGraphicFramePr>
          <p:cNvPr id="9" name="Table 8">
            <a:extLst>
              <a:ext uri="{FF2B5EF4-FFF2-40B4-BE49-F238E27FC236}">
                <a16:creationId xmlns:a16="http://schemas.microsoft.com/office/drawing/2014/main" id="{6B0F555C-FBF4-4232-A3B8-5C36D3940298}"/>
              </a:ext>
            </a:extLst>
          </p:cNvPr>
          <p:cNvGraphicFramePr>
            <a:graphicFrameLocks noGrp="1"/>
          </p:cNvGraphicFramePr>
          <p:nvPr>
            <p:extLst>
              <p:ext uri="{D42A27DB-BD31-4B8C-83A1-F6EECF244321}">
                <p14:modId xmlns:p14="http://schemas.microsoft.com/office/powerpoint/2010/main" val="438451998"/>
              </p:ext>
            </p:extLst>
          </p:nvPr>
        </p:nvGraphicFramePr>
        <p:xfrm>
          <a:off x="1874258" y="1005837"/>
          <a:ext cx="5639416" cy="3318069"/>
        </p:xfrm>
        <a:graphic>
          <a:graphicData uri="http://schemas.openxmlformats.org/drawingml/2006/table">
            <a:tbl>
              <a:tblPr>
                <a:tableStyleId>{5C22544A-7EE6-4342-B048-85BDC9FD1C3A}</a:tableStyleId>
              </a:tblPr>
              <a:tblGrid>
                <a:gridCol w="1433647">
                  <a:extLst>
                    <a:ext uri="{9D8B030D-6E8A-4147-A177-3AD203B41FA5}">
                      <a16:colId xmlns:a16="http://schemas.microsoft.com/office/drawing/2014/main" val="20000"/>
                    </a:ext>
                  </a:extLst>
                </a:gridCol>
                <a:gridCol w="749706">
                  <a:extLst>
                    <a:ext uri="{9D8B030D-6E8A-4147-A177-3AD203B41FA5}">
                      <a16:colId xmlns:a16="http://schemas.microsoft.com/office/drawing/2014/main" val="697559097"/>
                    </a:ext>
                  </a:extLst>
                </a:gridCol>
                <a:gridCol w="865143">
                  <a:extLst>
                    <a:ext uri="{9D8B030D-6E8A-4147-A177-3AD203B41FA5}">
                      <a16:colId xmlns:a16="http://schemas.microsoft.com/office/drawing/2014/main" val="20001"/>
                    </a:ext>
                  </a:extLst>
                </a:gridCol>
                <a:gridCol w="844546">
                  <a:extLst>
                    <a:ext uri="{9D8B030D-6E8A-4147-A177-3AD203B41FA5}">
                      <a16:colId xmlns:a16="http://schemas.microsoft.com/office/drawing/2014/main" val="20002"/>
                    </a:ext>
                  </a:extLst>
                </a:gridCol>
                <a:gridCol w="873187">
                  <a:extLst>
                    <a:ext uri="{9D8B030D-6E8A-4147-A177-3AD203B41FA5}">
                      <a16:colId xmlns:a16="http://schemas.microsoft.com/office/drawing/2014/main" val="20003"/>
                    </a:ext>
                  </a:extLst>
                </a:gridCol>
                <a:gridCol w="873187">
                  <a:extLst>
                    <a:ext uri="{9D8B030D-6E8A-4147-A177-3AD203B41FA5}">
                      <a16:colId xmlns:a16="http://schemas.microsoft.com/office/drawing/2014/main" val="3574280389"/>
                    </a:ext>
                  </a:extLst>
                </a:gridCol>
              </a:tblGrid>
              <a:tr h="471205">
                <a:tc gridSpan="5">
                  <a:txBody>
                    <a:bodyPr/>
                    <a:lstStyle/>
                    <a:p>
                      <a:pPr algn="ctr" fontAlgn="b"/>
                      <a:r>
                        <a:rPr lang="en-US" sz="1100" b="1" i="0" u="none" strike="noStrike" dirty="0">
                          <a:solidFill>
                            <a:srgbClr val="000000"/>
                          </a:solidFill>
                          <a:effectLst/>
                          <a:latin typeface="Calibri"/>
                        </a:rPr>
                        <a:t>% Of Faculty</a:t>
                      </a:r>
                    </a:p>
                  </a:txBody>
                  <a:tcPr marL="7620" marR="7620" marT="7620" marB="0" anchor="b">
                    <a:solidFill>
                      <a:schemeClr val="tx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endParaRPr lang="en-US" sz="1100" b="1" i="0" u="none" strike="noStrike" dirty="0">
                        <a:solidFill>
                          <a:srgbClr val="000000"/>
                        </a:solidFill>
                        <a:effectLst/>
                        <a:latin typeface="Calibri"/>
                      </a:endParaRPr>
                    </a:p>
                  </a:txBody>
                  <a:tcPr marL="7620" marR="7620" marT="7620" marB="0" anchor="b">
                    <a:solidFill>
                      <a:schemeClr val="tx2">
                        <a:lumMod val="60000"/>
                        <a:lumOff val="40000"/>
                      </a:schemeClr>
                    </a:solidFill>
                  </a:tcPr>
                </a:tc>
                <a:extLst>
                  <a:ext uri="{0D108BD9-81ED-4DB2-BD59-A6C34878D82A}">
                    <a16:rowId xmlns:a16="http://schemas.microsoft.com/office/drawing/2014/main" val="10000"/>
                  </a:ext>
                </a:extLst>
              </a:tr>
              <a:tr h="490839">
                <a:tc>
                  <a:txBody>
                    <a:bodyPr/>
                    <a:lstStyle/>
                    <a:p>
                      <a:pPr algn="l" fontAlgn="b"/>
                      <a:r>
                        <a:rPr lang="en-US" sz="1100" b="1" u="none" strike="noStrike">
                          <a:effectLst/>
                        </a:rPr>
                        <a:t> </a:t>
                      </a:r>
                      <a:endParaRPr lang="en-US" sz="1100" b="1" i="0" u="none" strike="noStrike">
                        <a:solidFill>
                          <a:srgbClr val="000000"/>
                        </a:solidFill>
                        <a:effectLst/>
                        <a:latin typeface="Calibri"/>
                      </a:endParaRPr>
                    </a:p>
                  </a:txBody>
                  <a:tcPr marL="7620" marR="7620" marT="7620" marB="0" anchor="b">
                    <a:solidFill>
                      <a:schemeClr val="tx2">
                        <a:lumMod val="60000"/>
                        <a:lumOff val="40000"/>
                      </a:schemeClr>
                    </a:solidFill>
                  </a:tcPr>
                </a:tc>
                <a:tc>
                  <a:txBody>
                    <a:bodyPr/>
                    <a:lstStyle/>
                    <a:p>
                      <a:pPr algn="ctr" fontAlgn="b"/>
                      <a:r>
                        <a:rPr lang="en-US" sz="1100" b="1" i="0" u="none" strike="noStrike" dirty="0">
                          <a:solidFill>
                            <a:srgbClr val="000000"/>
                          </a:solidFill>
                          <a:effectLst/>
                          <a:latin typeface="Calibri"/>
                        </a:rPr>
                        <a:t>White</a:t>
                      </a:r>
                    </a:p>
                  </a:txBody>
                  <a:tcPr marL="7620" marR="7620" marT="7620" marB="0" anchor="b">
                    <a:solidFill>
                      <a:schemeClr val="tx2">
                        <a:lumMod val="60000"/>
                        <a:lumOff val="40000"/>
                      </a:schemeClr>
                    </a:solidFill>
                  </a:tcPr>
                </a:tc>
                <a:tc>
                  <a:txBody>
                    <a:bodyPr/>
                    <a:lstStyle/>
                    <a:p>
                      <a:pPr algn="ctr" fontAlgn="b"/>
                      <a:r>
                        <a:rPr lang="en-US" sz="1100" b="1" i="0" u="none" strike="noStrike" dirty="0">
                          <a:solidFill>
                            <a:srgbClr val="000000"/>
                          </a:solidFill>
                          <a:effectLst/>
                          <a:latin typeface="Calibri"/>
                        </a:rPr>
                        <a:t>Black</a:t>
                      </a:r>
                    </a:p>
                  </a:txBody>
                  <a:tcPr marL="7620" marR="7620" marT="7620" marB="0" anchor="b">
                    <a:solidFill>
                      <a:schemeClr val="tx2">
                        <a:lumMod val="60000"/>
                        <a:lumOff val="40000"/>
                      </a:schemeClr>
                    </a:solidFill>
                  </a:tcPr>
                </a:tc>
                <a:tc>
                  <a:txBody>
                    <a:bodyPr/>
                    <a:lstStyle/>
                    <a:p>
                      <a:pPr algn="ctr" fontAlgn="b"/>
                      <a:r>
                        <a:rPr lang="en-US" sz="1100" b="1" i="0" u="none" strike="noStrike" dirty="0">
                          <a:solidFill>
                            <a:srgbClr val="000000"/>
                          </a:solidFill>
                          <a:effectLst/>
                          <a:latin typeface="Calibri"/>
                        </a:rPr>
                        <a:t>Hispanic</a:t>
                      </a:r>
                    </a:p>
                  </a:txBody>
                  <a:tcPr marL="7620" marR="7620" marT="7620" marB="0" anchor="b">
                    <a:solidFill>
                      <a:schemeClr val="tx2">
                        <a:lumMod val="60000"/>
                        <a:lumOff val="40000"/>
                      </a:schemeClr>
                    </a:solidFill>
                  </a:tcPr>
                </a:tc>
                <a:tc>
                  <a:txBody>
                    <a:bodyPr/>
                    <a:lstStyle/>
                    <a:p>
                      <a:pPr algn="ctr" fontAlgn="b"/>
                      <a:r>
                        <a:rPr lang="en-US" sz="1100" b="1" i="0" u="none" strike="noStrike" dirty="0">
                          <a:solidFill>
                            <a:srgbClr val="000000"/>
                          </a:solidFill>
                          <a:effectLst/>
                          <a:latin typeface="Calibri"/>
                        </a:rPr>
                        <a:t>Asian</a:t>
                      </a:r>
                    </a:p>
                  </a:txBody>
                  <a:tcPr marL="7620" marR="7620" marT="7620" marB="0" anchor="b">
                    <a:solidFill>
                      <a:schemeClr val="tx2">
                        <a:lumMod val="60000"/>
                        <a:lumOff val="40000"/>
                      </a:schemeClr>
                    </a:solidFill>
                  </a:tcPr>
                </a:tc>
                <a:tc>
                  <a:txBody>
                    <a:bodyPr/>
                    <a:lstStyle/>
                    <a:p>
                      <a:pPr algn="ctr" fontAlgn="b"/>
                      <a:r>
                        <a:rPr lang="en-US" sz="1100" b="1" i="0" u="none" strike="noStrike" dirty="0">
                          <a:solidFill>
                            <a:srgbClr val="000000"/>
                          </a:solidFill>
                          <a:effectLst/>
                          <a:latin typeface="Calibri"/>
                        </a:rPr>
                        <a:t>Other</a:t>
                      </a:r>
                    </a:p>
                  </a:txBody>
                  <a:tcPr marL="7620" marR="7620" marT="7620" marB="0" anchor="b">
                    <a:solidFill>
                      <a:schemeClr val="tx2">
                        <a:lumMod val="60000"/>
                        <a:lumOff val="40000"/>
                      </a:schemeClr>
                    </a:solidFill>
                  </a:tcPr>
                </a:tc>
                <a:extLst>
                  <a:ext uri="{0D108BD9-81ED-4DB2-BD59-A6C34878D82A}">
                    <a16:rowId xmlns:a16="http://schemas.microsoft.com/office/drawing/2014/main" val="10001"/>
                  </a:ext>
                </a:extLst>
              </a:tr>
              <a:tr h="471205">
                <a:tc>
                  <a:txBody>
                    <a:bodyPr/>
                    <a:lstStyle/>
                    <a:p>
                      <a:pPr algn="l" fontAlgn="b"/>
                      <a:r>
                        <a:rPr lang="en-US" sz="1400" u="none" strike="noStrike" dirty="0">
                          <a:effectLst/>
                        </a:rPr>
                        <a:t>Fall 2016</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89.7%</a:t>
                      </a:r>
                    </a:p>
                  </a:txBody>
                  <a:tcPr marL="7620" marR="7620" marT="7620" marB="0" anchor="b"/>
                </a:tc>
                <a:tc>
                  <a:txBody>
                    <a:bodyPr/>
                    <a:lstStyle/>
                    <a:p>
                      <a:pPr algn="ctr" fontAlgn="b"/>
                      <a:r>
                        <a:rPr lang="en-US" sz="1400" b="0" i="0" u="none" strike="noStrike" dirty="0">
                          <a:solidFill>
                            <a:srgbClr val="000000"/>
                          </a:solidFill>
                          <a:effectLst/>
                          <a:latin typeface="Calibri"/>
                        </a:rPr>
                        <a:t>6.1%</a:t>
                      </a:r>
                    </a:p>
                  </a:txBody>
                  <a:tcPr marL="7620" marR="7620" marT="7620" marB="0" anchor="b"/>
                </a:tc>
                <a:tc>
                  <a:txBody>
                    <a:bodyPr/>
                    <a:lstStyle/>
                    <a:p>
                      <a:pPr algn="ctr" fontAlgn="b"/>
                      <a:r>
                        <a:rPr lang="en-US" sz="1400" b="0" i="0" u="none" strike="noStrike" dirty="0">
                          <a:solidFill>
                            <a:srgbClr val="000000"/>
                          </a:solidFill>
                          <a:effectLst/>
                          <a:latin typeface="Calibri"/>
                        </a:rPr>
                        <a:t>2.4%</a:t>
                      </a:r>
                    </a:p>
                  </a:txBody>
                  <a:tcPr marL="7620" marR="7620" marT="7620" marB="0" anchor="b"/>
                </a:tc>
                <a:tc>
                  <a:txBody>
                    <a:bodyPr/>
                    <a:lstStyle/>
                    <a:p>
                      <a:pPr algn="ctr" fontAlgn="b"/>
                      <a:r>
                        <a:rPr lang="en-US" sz="1400" b="0" i="0" u="none" strike="noStrike" dirty="0">
                          <a:solidFill>
                            <a:srgbClr val="000000"/>
                          </a:solidFill>
                          <a:effectLst/>
                          <a:latin typeface="Calibri"/>
                        </a:rPr>
                        <a:t>1.2%</a:t>
                      </a:r>
                    </a:p>
                  </a:txBody>
                  <a:tcPr marL="7620" marR="7620" marT="7620" marB="0" anchor="b"/>
                </a:tc>
                <a:tc>
                  <a:txBody>
                    <a:bodyPr/>
                    <a:lstStyle/>
                    <a:p>
                      <a:pPr algn="ctr" fontAlgn="b"/>
                      <a:r>
                        <a:rPr lang="en-US" sz="1400" b="0" i="0" u="none" strike="noStrike" dirty="0">
                          <a:solidFill>
                            <a:srgbClr val="000000"/>
                          </a:solidFill>
                          <a:effectLst/>
                          <a:latin typeface="Calibri"/>
                        </a:rPr>
                        <a:t>.6%</a:t>
                      </a:r>
                    </a:p>
                  </a:txBody>
                  <a:tcPr marL="7620" marR="7620" marT="7620" marB="0" anchor="b"/>
                </a:tc>
                <a:extLst>
                  <a:ext uri="{0D108BD9-81ED-4DB2-BD59-A6C34878D82A}">
                    <a16:rowId xmlns:a16="http://schemas.microsoft.com/office/drawing/2014/main" val="10006"/>
                  </a:ext>
                </a:extLst>
              </a:tr>
              <a:tr h="471205">
                <a:tc>
                  <a:txBody>
                    <a:bodyPr/>
                    <a:lstStyle/>
                    <a:p>
                      <a:pPr algn="l" fontAlgn="b"/>
                      <a:r>
                        <a:rPr lang="en-US" sz="1400" u="none" strike="noStrike" dirty="0">
                          <a:effectLst/>
                        </a:rPr>
                        <a:t>Fall 2017</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91.1%</a:t>
                      </a:r>
                    </a:p>
                  </a:txBody>
                  <a:tcPr marL="7620" marR="7620" marT="7620" marB="0" anchor="b"/>
                </a:tc>
                <a:tc>
                  <a:txBody>
                    <a:bodyPr/>
                    <a:lstStyle/>
                    <a:p>
                      <a:pPr algn="ctr" fontAlgn="b"/>
                      <a:r>
                        <a:rPr lang="en-US" sz="1400" b="0" i="0" u="none" strike="noStrike" dirty="0">
                          <a:solidFill>
                            <a:srgbClr val="000000"/>
                          </a:solidFill>
                          <a:effectLst/>
                          <a:latin typeface="Calibri"/>
                        </a:rPr>
                        <a:t>4.5%</a:t>
                      </a:r>
                    </a:p>
                  </a:txBody>
                  <a:tcPr marL="7620" marR="7620" marT="7620" marB="0" anchor="b"/>
                </a:tc>
                <a:tc>
                  <a:txBody>
                    <a:bodyPr/>
                    <a:lstStyle/>
                    <a:p>
                      <a:pPr algn="ctr" fontAlgn="b"/>
                      <a:r>
                        <a:rPr lang="en-US" sz="1400" b="0" i="0" u="none" strike="noStrike" dirty="0">
                          <a:solidFill>
                            <a:srgbClr val="000000"/>
                          </a:solidFill>
                          <a:effectLst/>
                          <a:latin typeface="Calibri"/>
                        </a:rPr>
                        <a:t>1.9%</a:t>
                      </a:r>
                    </a:p>
                  </a:txBody>
                  <a:tcPr marL="7620" marR="7620" marT="7620" marB="0" anchor="b"/>
                </a:tc>
                <a:tc>
                  <a:txBody>
                    <a:bodyPr/>
                    <a:lstStyle/>
                    <a:p>
                      <a:pPr algn="ctr" fontAlgn="b"/>
                      <a:r>
                        <a:rPr lang="en-US" sz="1400" b="0" i="0" u="none" strike="noStrike" dirty="0">
                          <a:solidFill>
                            <a:srgbClr val="000000"/>
                          </a:solidFill>
                          <a:effectLst/>
                          <a:latin typeface="Calibri"/>
                        </a:rPr>
                        <a:t>1.9%</a:t>
                      </a:r>
                    </a:p>
                  </a:txBody>
                  <a:tcPr marL="7620" marR="7620" marT="7620" marB="0" anchor="b"/>
                </a:tc>
                <a:tc>
                  <a:txBody>
                    <a:bodyPr/>
                    <a:lstStyle/>
                    <a:p>
                      <a:pPr algn="ctr" fontAlgn="b"/>
                      <a:r>
                        <a:rPr lang="en-US" sz="1400" b="0" i="0" u="none" strike="noStrike" dirty="0">
                          <a:solidFill>
                            <a:srgbClr val="000000"/>
                          </a:solidFill>
                          <a:effectLst/>
                          <a:latin typeface="Calibri"/>
                        </a:rPr>
                        <a:t>.6%</a:t>
                      </a:r>
                    </a:p>
                  </a:txBody>
                  <a:tcPr marL="7620" marR="7620" marT="7620" marB="0" anchor="b"/>
                </a:tc>
                <a:extLst>
                  <a:ext uri="{0D108BD9-81ED-4DB2-BD59-A6C34878D82A}">
                    <a16:rowId xmlns:a16="http://schemas.microsoft.com/office/drawing/2014/main" val="10007"/>
                  </a:ext>
                </a:extLst>
              </a:tr>
              <a:tr h="471205">
                <a:tc>
                  <a:txBody>
                    <a:bodyPr/>
                    <a:lstStyle/>
                    <a:p>
                      <a:pPr algn="l" fontAlgn="b"/>
                      <a:r>
                        <a:rPr lang="en-US" sz="1400" u="none" strike="noStrike" dirty="0">
                          <a:effectLst/>
                        </a:rPr>
                        <a:t>Fall 2018</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92.4%</a:t>
                      </a:r>
                    </a:p>
                  </a:txBody>
                  <a:tcPr marL="7620" marR="7620" marT="7620" marB="0" anchor="b"/>
                </a:tc>
                <a:tc>
                  <a:txBody>
                    <a:bodyPr/>
                    <a:lstStyle/>
                    <a:p>
                      <a:pPr algn="ctr" fontAlgn="b"/>
                      <a:r>
                        <a:rPr lang="en-US" sz="1400" b="0" i="0" u="none" strike="noStrike" dirty="0">
                          <a:solidFill>
                            <a:srgbClr val="000000"/>
                          </a:solidFill>
                          <a:effectLst/>
                          <a:latin typeface="Calibri"/>
                        </a:rPr>
                        <a:t>3.4%</a:t>
                      </a:r>
                    </a:p>
                  </a:txBody>
                  <a:tcPr marL="7620" marR="7620" marT="7620" marB="0" anchor="b"/>
                </a:tc>
                <a:tc>
                  <a:txBody>
                    <a:bodyPr/>
                    <a:lstStyle/>
                    <a:p>
                      <a:pPr algn="ctr" fontAlgn="b"/>
                      <a:r>
                        <a:rPr lang="en-US" sz="1400" b="0" i="0" u="none" strike="noStrike" dirty="0">
                          <a:solidFill>
                            <a:srgbClr val="000000"/>
                          </a:solidFill>
                          <a:effectLst/>
                          <a:latin typeface="Calibri"/>
                        </a:rPr>
                        <a:t>2.8%</a:t>
                      </a:r>
                    </a:p>
                  </a:txBody>
                  <a:tcPr marL="7620" marR="7620" marT="7620" marB="0" anchor="b"/>
                </a:tc>
                <a:tc>
                  <a:txBody>
                    <a:bodyPr/>
                    <a:lstStyle/>
                    <a:p>
                      <a:pPr algn="ctr" fontAlgn="b"/>
                      <a:r>
                        <a:rPr lang="en-US" sz="1400" b="0" i="0" u="none" strike="noStrike" dirty="0">
                          <a:solidFill>
                            <a:srgbClr val="000000"/>
                          </a:solidFill>
                          <a:effectLst/>
                          <a:latin typeface="Calibri"/>
                        </a:rPr>
                        <a:t>.7%</a:t>
                      </a:r>
                    </a:p>
                  </a:txBody>
                  <a:tcPr marL="7620" marR="7620" marT="7620" marB="0" anchor="b"/>
                </a:tc>
                <a:tc>
                  <a:txBody>
                    <a:bodyPr/>
                    <a:lstStyle/>
                    <a:p>
                      <a:pPr algn="ctr" fontAlgn="b"/>
                      <a:r>
                        <a:rPr lang="en-US" sz="1400" b="0" i="0" u="none" strike="noStrike" dirty="0">
                          <a:solidFill>
                            <a:srgbClr val="000000"/>
                          </a:solidFill>
                          <a:effectLst/>
                          <a:latin typeface="Calibri"/>
                        </a:rPr>
                        <a:t>.7%</a:t>
                      </a:r>
                    </a:p>
                  </a:txBody>
                  <a:tcPr marL="7620" marR="7620" marT="7620" marB="0" anchor="b"/>
                </a:tc>
                <a:extLst>
                  <a:ext uri="{0D108BD9-81ED-4DB2-BD59-A6C34878D82A}">
                    <a16:rowId xmlns:a16="http://schemas.microsoft.com/office/drawing/2014/main" val="10008"/>
                  </a:ext>
                </a:extLst>
              </a:tr>
              <a:tr h="471205">
                <a:tc>
                  <a:txBody>
                    <a:bodyPr/>
                    <a:lstStyle/>
                    <a:p>
                      <a:pPr algn="l" fontAlgn="b"/>
                      <a:r>
                        <a:rPr lang="en-US" sz="1400" u="none" strike="noStrike" dirty="0">
                          <a:effectLst/>
                        </a:rPr>
                        <a:t>Fall 2019</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89.8%</a:t>
                      </a:r>
                    </a:p>
                  </a:txBody>
                  <a:tcPr marL="7620" marR="7620" marT="7620" marB="0" anchor="b"/>
                </a:tc>
                <a:tc>
                  <a:txBody>
                    <a:bodyPr/>
                    <a:lstStyle/>
                    <a:p>
                      <a:pPr algn="ctr" fontAlgn="b"/>
                      <a:r>
                        <a:rPr lang="en-US" sz="1400" b="0" i="0" u="none" strike="noStrike" dirty="0">
                          <a:solidFill>
                            <a:srgbClr val="000000"/>
                          </a:solidFill>
                          <a:effectLst/>
                          <a:latin typeface="Calibri"/>
                        </a:rPr>
                        <a:t>6.6%</a:t>
                      </a:r>
                    </a:p>
                  </a:txBody>
                  <a:tcPr marL="7620" marR="7620" marT="7620" marB="0" anchor="b"/>
                </a:tc>
                <a:tc>
                  <a:txBody>
                    <a:bodyPr/>
                    <a:lstStyle/>
                    <a:p>
                      <a:pPr algn="ctr" fontAlgn="b"/>
                      <a:r>
                        <a:rPr lang="en-US" sz="1400" u="none" strike="noStrike" dirty="0">
                          <a:effectLst/>
                        </a:rPr>
                        <a:t>2.2%</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u="none" strike="noStrike" dirty="0">
                          <a:effectLst/>
                        </a:rPr>
                        <a:t>.7%</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.7%</a:t>
                      </a:r>
                    </a:p>
                  </a:txBody>
                  <a:tcPr marL="7620" marR="7620" marT="7620" marB="0" anchor="b"/>
                </a:tc>
                <a:extLst>
                  <a:ext uri="{0D108BD9-81ED-4DB2-BD59-A6C34878D82A}">
                    <a16:rowId xmlns:a16="http://schemas.microsoft.com/office/drawing/2014/main" val="10009"/>
                  </a:ext>
                </a:extLst>
              </a:tr>
              <a:tr h="471205">
                <a:tc>
                  <a:txBody>
                    <a:bodyPr/>
                    <a:lstStyle/>
                    <a:p>
                      <a:pPr algn="l" fontAlgn="b"/>
                      <a:r>
                        <a:rPr lang="en-US" sz="1400" u="none" strike="noStrike" dirty="0">
                          <a:effectLst/>
                        </a:rPr>
                        <a:t>Fall 2020</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89.2%</a:t>
                      </a:r>
                    </a:p>
                  </a:txBody>
                  <a:tcPr marL="7620" marR="7620" marT="7620" marB="0" anchor="b"/>
                </a:tc>
                <a:tc>
                  <a:txBody>
                    <a:bodyPr/>
                    <a:lstStyle/>
                    <a:p>
                      <a:pPr algn="ctr" fontAlgn="b"/>
                      <a:r>
                        <a:rPr lang="en-US" sz="1400" u="none" strike="noStrike" dirty="0">
                          <a:effectLst/>
                        </a:rPr>
                        <a:t>4.5%</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3.6%</a:t>
                      </a:r>
                    </a:p>
                  </a:txBody>
                  <a:tcPr marL="7620" marR="7620" marT="7620" marB="0" anchor="b"/>
                </a:tc>
                <a:tc>
                  <a:txBody>
                    <a:bodyPr/>
                    <a:lstStyle/>
                    <a:p>
                      <a:pPr algn="ctr" fontAlgn="b"/>
                      <a:r>
                        <a:rPr lang="en-US" sz="1400" b="0" i="0" u="none" strike="noStrike" dirty="0">
                          <a:solidFill>
                            <a:srgbClr val="000000"/>
                          </a:solidFill>
                          <a:effectLst/>
                          <a:latin typeface="Calibri"/>
                        </a:rPr>
                        <a:t>1.8%</a:t>
                      </a:r>
                    </a:p>
                  </a:txBody>
                  <a:tcPr marL="7620" marR="7620" marT="7620" marB="0" anchor="b"/>
                </a:tc>
                <a:tc>
                  <a:txBody>
                    <a:bodyPr/>
                    <a:lstStyle/>
                    <a:p>
                      <a:pPr algn="ctr" fontAlgn="b"/>
                      <a:r>
                        <a:rPr lang="en-US" sz="1400" b="0" i="0" u="none" strike="noStrike" dirty="0">
                          <a:solidFill>
                            <a:srgbClr val="000000"/>
                          </a:solidFill>
                          <a:effectLst/>
                          <a:latin typeface="Calibri"/>
                        </a:rPr>
                        <a:t>.9%</a:t>
                      </a:r>
                    </a:p>
                  </a:txBody>
                  <a:tcPr marL="7620" marR="7620" marT="7620" marB="0" anchor="b"/>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3490157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21" y="0"/>
            <a:ext cx="9135879" cy="5143500"/>
          </a:xfrm>
          <a:prstGeom prst="rect">
            <a:avLst/>
          </a:prstGeom>
        </p:spPr>
      </p:pic>
      <p:sp>
        <p:nvSpPr>
          <p:cNvPr id="3" name="TextBox 2"/>
          <p:cNvSpPr txBox="1"/>
          <p:nvPr/>
        </p:nvSpPr>
        <p:spPr>
          <a:xfrm>
            <a:off x="3508230" y="344658"/>
            <a:ext cx="1580753" cy="954107"/>
          </a:xfrm>
          <a:prstGeom prst="rect">
            <a:avLst/>
          </a:prstGeom>
          <a:noFill/>
        </p:spPr>
        <p:txBody>
          <a:bodyPr wrap="none" rtlCol="0">
            <a:spAutoFit/>
          </a:bodyPr>
          <a:lstStyle/>
          <a:p>
            <a:pPr algn="ctr"/>
            <a:r>
              <a:rPr lang="en-US" sz="2800" b="1" dirty="0"/>
              <a:t>BENEFITS</a:t>
            </a:r>
          </a:p>
          <a:p>
            <a:pPr algn="ctr"/>
            <a:endParaRPr lang="en-US" sz="2800" b="1" dirty="0"/>
          </a:p>
        </p:txBody>
      </p:sp>
      <p:graphicFrame>
        <p:nvGraphicFramePr>
          <p:cNvPr id="4" name="Object 3"/>
          <p:cNvGraphicFramePr>
            <a:graphicFrameLocks noChangeAspect="1"/>
          </p:cNvGraphicFramePr>
          <p:nvPr>
            <p:extLst>
              <p:ext uri="{D42A27DB-BD31-4B8C-83A1-F6EECF244321}">
                <p14:modId xmlns:p14="http://schemas.microsoft.com/office/powerpoint/2010/main" val="2159260869"/>
              </p:ext>
            </p:extLst>
          </p:nvPr>
        </p:nvGraphicFramePr>
        <p:xfrm>
          <a:off x="3957638" y="2384425"/>
          <a:ext cx="1227137" cy="373063"/>
        </p:xfrm>
        <a:graphic>
          <a:graphicData uri="http://schemas.openxmlformats.org/presentationml/2006/ole">
            <mc:AlternateContent xmlns:mc="http://schemas.openxmlformats.org/markup-compatibility/2006">
              <mc:Choice xmlns:v="urn:schemas-microsoft-com:vml" Requires="v">
                <p:oleObj spid="_x0000_s5167" name="Worksheet" r:id="rId5" imgW="1226838" imgH="373452" progId="Excel.Sheet.12">
                  <p:embed/>
                </p:oleObj>
              </mc:Choice>
              <mc:Fallback>
                <p:oleObj name="Worksheet" r:id="rId5" imgW="1226838" imgH="373452" progId="Excel.Sheet.12">
                  <p:embed/>
                  <p:pic>
                    <p:nvPicPr>
                      <p:cNvPr id="0" name=""/>
                      <p:cNvPicPr/>
                      <p:nvPr/>
                    </p:nvPicPr>
                    <p:blipFill>
                      <a:blip r:embed="rId6"/>
                      <a:stretch>
                        <a:fillRect/>
                      </a:stretch>
                    </p:blipFill>
                    <p:spPr>
                      <a:xfrm>
                        <a:off x="3957638" y="2384425"/>
                        <a:ext cx="1227137" cy="373063"/>
                      </a:xfrm>
                      <a:prstGeom prst="rect">
                        <a:avLst/>
                      </a:prstGeom>
                    </p:spPr>
                  </p:pic>
                </p:oleObj>
              </mc:Fallback>
            </mc:AlternateContent>
          </a:graphicData>
        </a:graphic>
      </p:graphicFrame>
      <p:graphicFrame>
        <p:nvGraphicFramePr>
          <p:cNvPr id="5" name="Chart 4"/>
          <p:cNvGraphicFramePr>
            <a:graphicFrameLocks/>
          </p:cNvGraphicFramePr>
          <p:nvPr>
            <p:extLst>
              <p:ext uri="{D42A27DB-BD31-4B8C-83A1-F6EECF244321}">
                <p14:modId xmlns:p14="http://schemas.microsoft.com/office/powerpoint/2010/main" val="615312059"/>
              </p:ext>
            </p:extLst>
          </p:nvPr>
        </p:nvGraphicFramePr>
        <p:xfrm>
          <a:off x="1674055" y="893298"/>
          <a:ext cx="5408735" cy="3314847"/>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743324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034" y="-267286"/>
            <a:ext cx="9135879" cy="5143500"/>
          </a:xfrm>
          <a:prstGeom prst="rect">
            <a:avLst/>
          </a:prstGeom>
        </p:spPr>
      </p:pic>
      <p:sp>
        <p:nvSpPr>
          <p:cNvPr id="3" name="TextBox 2"/>
          <p:cNvSpPr txBox="1"/>
          <p:nvPr/>
        </p:nvSpPr>
        <p:spPr>
          <a:xfrm>
            <a:off x="1310186" y="506437"/>
            <a:ext cx="5948744" cy="461665"/>
          </a:xfrm>
          <a:prstGeom prst="rect">
            <a:avLst/>
          </a:prstGeom>
          <a:noFill/>
        </p:spPr>
        <p:txBody>
          <a:bodyPr wrap="none" rtlCol="0">
            <a:spAutoFit/>
          </a:bodyPr>
          <a:lstStyle/>
          <a:p>
            <a:pPr algn="ctr"/>
            <a:r>
              <a:rPr lang="en-US" sz="2400" b="1" dirty="0"/>
              <a:t>HUMAN RESOURCES DURING THE PANDEMIC</a:t>
            </a:r>
          </a:p>
        </p:txBody>
      </p:sp>
      <p:sp>
        <p:nvSpPr>
          <p:cNvPr id="5" name="TextBox 4"/>
          <p:cNvSpPr txBox="1"/>
          <p:nvPr/>
        </p:nvSpPr>
        <p:spPr>
          <a:xfrm>
            <a:off x="2089052" y="968102"/>
            <a:ext cx="4506499" cy="369332"/>
          </a:xfrm>
          <a:prstGeom prst="rect">
            <a:avLst/>
          </a:prstGeom>
          <a:noFill/>
        </p:spPr>
        <p:txBody>
          <a:bodyPr wrap="square" rtlCol="0">
            <a:spAutoFit/>
          </a:bodyPr>
          <a:lstStyle/>
          <a:p>
            <a:pPr algn="ctr"/>
            <a:r>
              <a:rPr lang="en-US" b="1" dirty="0"/>
              <a:t>Highlights of the Year</a:t>
            </a:r>
          </a:p>
        </p:txBody>
      </p:sp>
      <p:sp>
        <p:nvSpPr>
          <p:cNvPr id="6" name="TextBox 5"/>
          <p:cNvSpPr txBox="1"/>
          <p:nvPr/>
        </p:nvSpPr>
        <p:spPr>
          <a:xfrm>
            <a:off x="1546412" y="2178424"/>
            <a:ext cx="184731" cy="369332"/>
          </a:xfrm>
          <a:prstGeom prst="rect">
            <a:avLst/>
          </a:prstGeom>
          <a:noFill/>
        </p:spPr>
        <p:txBody>
          <a:bodyPr wrap="none" rtlCol="0">
            <a:spAutoFit/>
          </a:bodyPr>
          <a:lstStyle/>
          <a:p>
            <a:endParaRPr lang="en-US" dirty="0"/>
          </a:p>
        </p:txBody>
      </p:sp>
      <p:sp>
        <p:nvSpPr>
          <p:cNvPr id="7" name="TextBox 6"/>
          <p:cNvSpPr txBox="1"/>
          <p:nvPr/>
        </p:nvSpPr>
        <p:spPr>
          <a:xfrm>
            <a:off x="963637" y="1519311"/>
            <a:ext cx="7009642" cy="3139321"/>
          </a:xfrm>
          <a:prstGeom prst="rect">
            <a:avLst/>
          </a:prstGeom>
          <a:noFill/>
        </p:spPr>
        <p:txBody>
          <a:bodyPr wrap="square" rtlCol="0">
            <a:spAutoFit/>
          </a:bodyPr>
          <a:lstStyle/>
          <a:p>
            <a:pPr marL="285750" indent="-285750">
              <a:buFont typeface="Arial" panose="020B0604020202020204" pitchFamily="34" charset="0"/>
              <a:buChar char="•"/>
            </a:pPr>
            <a:r>
              <a:rPr lang="en-US" dirty="0"/>
              <a:t>We hired a COVID Coordinator</a:t>
            </a:r>
          </a:p>
          <a:p>
            <a:pPr marL="742950" lvl="1" indent="-285750">
              <a:buFont typeface="Arial" panose="020B0604020202020204" pitchFamily="34" charset="0"/>
              <a:buChar char="•"/>
            </a:pPr>
            <a:r>
              <a:rPr lang="en-US" dirty="0"/>
              <a:t>The Coordinator tracks all COVID cases and close contacts </a:t>
            </a:r>
          </a:p>
          <a:p>
            <a:pPr marL="742950" lvl="1" indent="-285750">
              <a:buFont typeface="Arial" panose="020B0604020202020204" pitchFamily="34" charset="0"/>
              <a:buChar char="•"/>
            </a:pPr>
            <a:r>
              <a:rPr lang="en-US" dirty="0"/>
              <a:t>She tracks quarantines, travel, etc. for all employees and students</a:t>
            </a:r>
          </a:p>
          <a:p>
            <a:pPr marL="285750" indent="-285750">
              <a:buFont typeface="Arial" panose="020B0604020202020204" pitchFamily="34" charset="0"/>
              <a:buChar char="•"/>
            </a:pPr>
            <a:r>
              <a:rPr lang="en-US" dirty="0"/>
              <a:t>We completed all staff evaluations</a:t>
            </a:r>
          </a:p>
          <a:p>
            <a:pPr marL="742950" lvl="1" indent="-285750">
              <a:buFont typeface="Arial" panose="020B0604020202020204" pitchFamily="34" charset="0"/>
              <a:buChar char="•"/>
            </a:pPr>
            <a:r>
              <a:rPr lang="en-US" dirty="0"/>
              <a:t>We shortened the evaluation form and emphasized positivity </a:t>
            </a:r>
          </a:p>
          <a:p>
            <a:pPr marL="285750" indent="-285750">
              <a:buFont typeface="Arial" panose="020B0604020202020204" pitchFamily="34" charset="0"/>
              <a:buChar char="•"/>
            </a:pPr>
            <a:r>
              <a:rPr lang="en-US" dirty="0"/>
              <a:t>We implemented an online benefits portal for all benefits </a:t>
            </a:r>
          </a:p>
          <a:p>
            <a:pPr marL="742950" lvl="1" indent="-285750">
              <a:buFont typeface="Arial" panose="020B0604020202020204" pitchFamily="34" charset="0"/>
              <a:buChar char="•"/>
            </a:pPr>
            <a:r>
              <a:rPr lang="en-US" dirty="0"/>
              <a:t>Employees utilized the new system for their 2021 benefits</a:t>
            </a:r>
          </a:p>
          <a:p>
            <a:pPr marL="742950" lvl="1" indent="-285750">
              <a:buFont typeface="Arial" panose="020B0604020202020204" pitchFamily="34" charset="0"/>
              <a:buChar char="•"/>
            </a:pPr>
            <a:r>
              <a:rPr lang="en-US" dirty="0"/>
              <a:t>Employees can now trac</a:t>
            </a:r>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597496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21" y="0"/>
            <a:ext cx="9135879" cy="5143500"/>
          </a:xfrm>
          <a:prstGeom prst="rect">
            <a:avLst/>
          </a:prstGeom>
        </p:spPr>
      </p:pic>
      <p:sp>
        <p:nvSpPr>
          <p:cNvPr id="4" name="TextBox 3"/>
          <p:cNvSpPr txBox="1"/>
          <p:nvPr/>
        </p:nvSpPr>
        <p:spPr>
          <a:xfrm>
            <a:off x="1568548" y="492369"/>
            <a:ext cx="5027003" cy="369332"/>
          </a:xfrm>
          <a:prstGeom prst="rect">
            <a:avLst/>
          </a:prstGeom>
          <a:noFill/>
        </p:spPr>
        <p:txBody>
          <a:bodyPr wrap="square" rtlCol="0">
            <a:spAutoFit/>
          </a:bodyPr>
          <a:lstStyle/>
          <a:p>
            <a:pPr algn="ctr"/>
            <a:r>
              <a:rPr lang="en-US" b="1" dirty="0"/>
              <a:t>Human Resources Highlights</a:t>
            </a:r>
          </a:p>
        </p:txBody>
      </p:sp>
      <p:sp>
        <p:nvSpPr>
          <p:cNvPr id="6" name="TextBox 5"/>
          <p:cNvSpPr txBox="1"/>
          <p:nvPr/>
        </p:nvSpPr>
        <p:spPr>
          <a:xfrm>
            <a:off x="977979" y="1027946"/>
            <a:ext cx="6246611" cy="3693319"/>
          </a:xfrm>
          <a:prstGeom prst="rect">
            <a:avLst/>
          </a:prstGeom>
          <a:noFill/>
        </p:spPr>
        <p:txBody>
          <a:bodyPr wrap="square" rtlCol="0">
            <a:spAutoFit/>
          </a:bodyPr>
          <a:lstStyle/>
          <a:p>
            <a:pPr marL="285750" indent="-285750">
              <a:buFont typeface="Arial" panose="020B0604020202020204" pitchFamily="34" charset="0"/>
              <a:buChar char="•"/>
            </a:pPr>
            <a:r>
              <a:rPr lang="en-US" dirty="0"/>
              <a:t>Completed the People Admin Conversion</a:t>
            </a:r>
          </a:p>
          <a:p>
            <a:pPr marL="742950" lvl="1" indent="-285750">
              <a:buFont typeface="Arial" panose="020B0604020202020204" pitchFamily="34" charset="0"/>
              <a:buChar char="•"/>
            </a:pPr>
            <a:r>
              <a:rPr lang="en-US" dirty="0"/>
              <a:t>This is an automated applicant tracking system</a:t>
            </a:r>
          </a:p>
          <a:p>
            <a:pPr marL="742950" lvl="1" indent="-285750">
              <a:buFont typeface="Arial" panose="020B0604020202020204" pitchFamily="34" charset="0"/>
              <a:buChar char="•"/>
            </a:pPr>
            <a:r>
              <a:rPr lang="en-US" dirty="0"/>
              <a:t>We trained all supervisors on system remotely</a:t>
            </a:r>
          </a:p>
          <a:p>
            <a:pPr marL="742950" lvl="1" indent="-285750">
              <a:buFont typeface="Arial" panose="020B0604020202020204" pitchFamily="34" charset="0"/>
              <a:buChar char="•"/>
            </a:pPr>
            <a:r>
              <a:rPr lang="en-US" dirty="0"/>
              <a:t>All hiring is now done through system</a:t>
            </a:r>
          </a:p>
          <a:p>
            <a:pPr marL="285750" indent="-285750">
              <a:buFont typeface="Arial" panose="020B0604020202020204" pitchFamily="34" charset="0"/>
              <a:buChar char="•"/>
            </a:pPr>
            <a:r>
              <a:rPr lang="en-US" dirty="0"/>
              <a:t>Continued Training via </a:t>
            </a:r>
            <a:r>
              <a:rPr lang="en-US" dirty="0" err="1"/>
              <a:t>SafeColleges</a:t>
            </a:r>
            <a:r>
              <a:rPr lang="en-US" dirty="0"/>
              <a:t> and Online Zoom Presentations</a:t>
            </a:r>
          </a:p>
          <a:p>
            <a:pPr marL="285750" indent="-285750">
              <a:buFont typeface="Arial" panose="020B0604020202020204" pitchFamily="34" charset="0"/>
              <a:buChar char="•"/>
            </a:pPr>
            <a:r>
              <a:rPr lang="en-US" dirty="0"/>
              <a:t>We continue to process fraudulent unemployment claims</a:t>
            </a:r>
          </a:p>
          <a:p>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670419666"/>
      </p:ext>
    </p:extLst>
  </p:cSld>
  <p:clrMapOvr>
    <a:masterClrMapping/>
  </p:clrMapOvr>
</p:sld>
</file>

<file path=ppt/theme/theme1.xml><?xml version="1.0" encoding="utf-8"?>
<a:theme xmlns:a="http://schemas.openxmlformats.org/drawingml/2006/main" name="Richland Community Colleg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1453</TotalTime>
  <Words>1355</Words>
  <Application>Microsoft Office PowerPoint</Application>
  <PresentationFormat>On-screen Show (16:9)</PresentationFormat>
  <Paragraphs>176</Paragraphs>
  <Slides>11</Slides>
  <Notes>11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6" baseType="lpstr">
      <vt:lpstr>Arial</vt:lpstr>
      <vt:lpstr>Calibri</vt:lpstr>
      <vt:lpstr>Helvetica</vt:lpstr>
      <vt:lpstr>Richland Community College</vt:lpstr>
      <vt:lpstr>Worksheet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Richland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Tracy Withrow</dc:creator>
  <cp:lastModifiedBy>Madonna Brown</cp:lastModifiedBy>
  <cp:revision>86</cp:revision>
  <cp:lastPrinted>2021-03-16T19:52:12Z</cp:lastPrinted>
  <dcterms:created xsi:type="dcterms:W3CDTF">2018-03-05T18:51:20Z</dcterms:created>
  <dcterms:modified xsi:type="dcterms:W3CDTF">2021-03-17T21:20:14Z</dcterms:modified>
</cp:coreProperties>
</file>