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notesMasterIdLst>
    <p:notesMasterId r:id="rId14"/>
  </p:notesMasterIdLst>
  <p:sldIdLst>
    <p:sldId id="256" r:id="rId2"/>
    <p:sldId id="289" r:id="rId3"/>
    <p:sldId id="287" r:id="rId4"/>
    <p:sldId id="270" r:id="rId5"/>
    <p:sldId id="288" r:id="rId6"/>
    <p:sldId id="286" r:id="rId7"/>
    <p:sldId id="274" r:id="rId8"/>
    <p:sldId id="293" r:id="rId9"/>
    <p:sldId id="292" r:id="rId10"/>
    <p:sldId id="282" r:id="rId11"/>
    <p:sldId id="273" r:id="rId12"/>
    <p:sldId id="269" r:id="rId1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95" autoAdjust="0"/>
  </p:normalViewPr>
  <p:slideViewPr>
    <p:cSldViewPr snapToGrid="0">
      <p:cViewPr varScale="1">
        <p:scale>
          <a:sx n="66" d="100"/>
          <a:sy n="66" d="100"/>
        </p:scale>
        <p:origin x="102" y="2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34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memoore\Downloads\report-IL_-_Richland_CC_-_Aggregate_Plus_Report%20(24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212356976005771E-2"/>
          <c:y val="5.045185722118619E-2"/>
          <c:w val="0.84065920088534685"/>
          <c:h val="0.69781599478867717"/>
        </c:manualLayout>
      </c:layout>
      <c:barChart>
        <c:barDir val="col"/>
        <c:grouping val="clustered"/>
        <c:varyColors val="0"/>
        <c:ser>
          <c:idx val="1"/>
          <c:order val="0"/>
          <c:tx>
            <c:v>Forecast</c:v>
          </c:tx>
          <c:spPr>
            <a:solidFill>
              <a:srgbClr val="0093FC"/>
            </a:solidFill>
            <a:ln>
              <a:solidFill>
                <a:srgbClr val="535555"/>
              </a:solidFill>
            </a:ln>
            <a:effectLst/>
          </c:spPr>
          <c:invertIfNegative val="0"/>
          <c:cat>
            <c:strRef>
              <c:f>'[report-IL_-_Richland_CC_-_Aggregate_Plus_Report (24).xlsx]Chart Summary'!$C$424:$C$433</c:f>
              <c:strCache>
                <c:ptCount val="10"/>
                <c:pt idx="0">
                  <c:v>Tuition</c:v>
                </c:pt>
                <c:pt idx="1">
                  <c:v>Fees</c:v>
                </c:pt>
                <c:pt idx="2">
                  <c:v>Local Governmental</c:v>
                </c:pt>
                <c:pt idx="3">
                  <c:v>State Governmental</c:v>
                </c:pt>
                <c:pt idx="4">
                  <c:v>Federal Governmental</c:v>
                </c:pt>
                <c:pt idx="5">
                  <c:v>NonGovernmental</c:v>
                </c:pt>
                <c:pt idx="6">
                  <c:v>Sales &amp; Services</c:v>
                </c:pt>
                <c:pt idx="7">
                  <c:v>Facilities</c:v>
                </c:pt>
                <c:pt idx="8">
                  <c:v>Investment</c:v>
                </c:pt>
                <c:pt idx="9">
                  <c:v>Other Income</c:v>
                </c:pt>
              </c:strCache>
            </c:strRef>
          </c:cat>
          <c:val>
            <c:numRef>
              <c:f>'[report-IL_-_Richland_CC_-_Aggregate_Plus_Report (24).xlsx]AGGREGATE PROJ'!$G$10:$G$19</c:f>
              <c:numCache>
                <c:formatCode>#,##0_);[Red]\(#,##0\)</c:formatCode>
                <c:ptCount val="10"/>
                <c:pt idx="0" formatCode="&quot;$&quot;#,##0_);[Red]\(&quot;$&quot;#,##0\)">
                  <c:v>5803165.5599999996</c:v>
                </c:pt>
                <c:pt idx="1">
                  <c:v>652890.21999999986</c:v>
                </c:pt>
                <c:pt idx="2">
                  <c:v>8018401.1100000013</c:v>
                </c:pt>
                <c:pt idx="3">
                  <c:v>1983010.4599999995</c:v>
                </c:pt>
                <c:pt idx="4">
                  <c:v>0</c:v>
                </c:pt>
                <c:pt idx="5">
                  <c:v>262500</c:v>
                </c:pt>
                <c:pt idx="6">
                  <c:v>49438</c:v>
                </c:pt>
                <c:pt idx="7">
                  <c:v>223813.6</c:v>
                </c:pt>
                <c:pt idx="8">
                  <c:v>19721.689999999995</c:v>
                </c:pt>
                <c:pt idx="9">
                  <c:v>387520.83999999997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98-4014-91DF-24AE5B7A1D1A}"/>
            </c:ext>
          </c:extLst>
        </c:ser>
        <c:ser>
          <c:idx val="0"/>
          <c:order val="1"/>
          <c:tx>
            <c:v>Budget</c:v>
          </c:tx>
          <c:spPr>
            <a:solidFill>
              <a:srgbClr val="E33655"/>
            </a:solidFill>
            <a:ln>
              <a:solidFill>
                <a:srgbClr val="535555"/>
              </a:solidFill>
            </a:ln>
            <a:effectLst/>
          </c:spPr>
          <c:invertIfNegative val="0"/>
          <c:cat>
            <c:strRef>
              <c:f>'[report-IL_-_Richland_CC_-_Aggregate_Plus_Report (24).xlsx]Chart Summary'!$C$424:$C$433</c:f>
              <c:strCache>
                <c:ptCount val="10"/>
                <c:pt idx="0">
                  <c:v>Tuition</c:v>
                </c:pt>
                <c:pt idx="1">
                  <c:v>Fees</c:v>
                </c:pt>
                <c:pt idx="2">
                  <c:v>Local Governmental</c:v>
                </c:pt>
                <c:pt idx="3">
                  <c:v>State Governmental</c:v>
                </c:pt>
                <c:pt idx="4">
                  <c:v>Federal Governmental</c:v>
                </c:pt>
                <c:pt idx="5">
                  <c:v>NonGovernmental</c:v>
                </c:pt>
                <c:pt idx="6">
                  <c:v>Sales &amp; Services</c:v>
                </c:pt>
                <c:pt idx="7">
                  <c:v>Facilities</c:v>
                </c:pt>
                <c:pt idx="8">
                  <c:v>Investment</c:v>
                </c:pt>
                <c:pt idx="9">
                  <c:v>Other Income</c:v>
                </c:pt>
              </c:strCache>
            </c:strRef>
          </c:cat>
          <c:val>
            <c:numRef>
              <c:f>'[report-IL_-_Richland_CC_-_Aggregate_Plus_Report (24).xlsx]AGGREGATE PROJ'!$H$10:$H$19</c:f>
              <c:numCache>
                <c:formatCode>#,##0_);[Red]\(#,##0\)</c:formatCode>
                <c:ptCount val="10"/>
                <c:pt idx="0" formatCode="&quot;$&quot;#,##0_);[Red]\(&quot;$&quot;#,##0\)">
                  <c:v>5891329</c:v>
                </c:pt>
                <c:pt idx="1">
                  <c:v>680071</c:v>
                </c:pt>
                <c:pt idx="2">
                  <c:v>7879179</c:v>
                </c:pt>
                <c:pt idx="3">
                  <c:v>1935043</c:v>
                </c:pt>
                <c:pt idx="4">
                  <c:v>0</c:v>
                </c:pt>
                <c:pt idx="5">
                  <c:v>150000</c:v>
                </c:pt>
                <c:pt idx="6">
                  <c:v>52125</c:v>
                </c:pt>
                <c:pt idx="7">
                  <c:v>252455</c:v>
                </c:pt>
                <c:pt idx="8">
                  <c:v>61000</c:v>
                </c:pt>
                <c:pt idx="9">
                  <c:v>506094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98-4014-91DF-24AE5B7A1D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5"/>
        <c:axId val="877735488"/>
        <c:axId val="780261048"/>
      </c:barChart>
      <c:catAx>
        <c:axId val="87773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80261048"/>
        <c:crosses val="autoZero"/>
        <c:auto val="1"/>
        <c:lblAlgn val="ctr"/>
        <c:lblOffset val="100"/>
        <c:noMultiLvlLbl val="0"/>
      </c:catAx>
      <c:valAx>
        <c:axId val="780261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&quot;$&quot;#,##0.0_);[Red]\(&quot;$&quot;#,##0.0\)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77735488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8289895384981041E-2"/>
                <c:y val="0.23194728329404521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535555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</c:dispUnitsLbl>
        </c:dispUnits>
      </c:valAx>
      <c:spPr>
        <a:noFill/>
        <a:ln w="12700">
          <a:solidFill>
            <a:srgbClr val="535555"/>
          </a:solidFill>
        </a:ln>
        <a:effectLst/>
      </c:spPr>
    </c:plotArea>
    <c:legend>
      <c:legendPos val="b"/>
      <c:layout>
        <c:manualLayout>
          <c:xMode val="edge"/>
          <c:yMode val="edge"/>
          <c:x val="0.22608758642829899"/>
          <c:y val="7.2581456805673225E-2"/>
          <c:w val="0.61511388421438995"/>
          <c:h val="3.9437580512651178E-2"/>
        </c:manualLayout>
      </c:layout>
      <c:overlay val="0"/>
      <c:spPr>
        <a:solidFill>
          <a:sysClr val="window" lastClr="FFFFFF">
            <a:alpha val="39000"/>
          </a:sys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53555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12700" cap="flat" cmpd="sng" algn="ctr">
      <a:solidFill>
        <a:srgbClr val="535555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409DF-9974-4C10-AD52-80F21C83D136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B9813-282E-490D-821E-39423B37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61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B9813-282E-490D-821E-39423B3766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79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$1,278,074 Institution Portion</a:t>
            </a:r>
            <a:r>
              <a:rPr lang="en-US" baseline="0" dirty="0" smtClean="0"/>
              <a:t> with out CRSSA and ARP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B9813-282E-490D-821E-39423B3766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59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71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332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1301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465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4788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502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638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099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35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56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967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41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03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336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8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1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60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8900" y="499702"/>
            <a:ext cx="7101425" cy="3256558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Financial Overview</a:t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6202" y="4831981"/>
            <a:ext cx="2968453" cy="1096899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en-US" kern="800" dirty="0" smtClean="0"/>
              <a:t>Board of Trustees Meeting</a:t>
            </a:r>
          </a:p>
          <a:p>
            <a:pPr algn="ctr">
              <a:spcAft>
                <a:spcPts val="0"/>
              </a:spcAft>
            </a:pPr>
            <a:r>
              <a:rPr lang="en-US" kern="800" dirty="0" smtClean="0"/>
              <a:t>May 18, 2021</a:t>
            </a:r>
            <a:endParaRPr lang="en-US" kern="800" dirty="0"/>
          </a:p>
        </p:txBody>
      </p:sp>
    </p:spTree>
    <p:extLst>
      <p:ext uri="{BB962C8B-B14F-4D97-AF65-F5344CB8AC3E}">
        <p14:creationId xmlns:p14="http://schemas.microsoft.com/office/powerpoint/2010/main" val="164234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3090"/>
            <a:ext cx="5906346" cy="632059"/>
          </a:xfrm>
        </p:spPr>
        <p:txBody>
          <a:bodyPr>
            <a:normAutofit fontScale="90000"/>
          </a:bodyPr>
          <a:lstStyle/>
          <a:p>
            <a:r>
              <a:rPr lang="en-US" dirty="0"/>
              <a:t>State of the College Finances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436727"/>
              </p:ext>
            </p:extLst>
          </p:nvPr>
        </p:nvGraphicFramePr>
        <p:xfrm>
          <a:off x="2588214" y="1029903"/>
          <a:ext cx="4379883" cy="5370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8874">
                  <a:extLst>
                    <a:ext uri="{9D8B030D-6E8A-4147-A177-3AD203B41FA5}">
                      <a16:colId xmlns:a16="http://schemas.microsoft.com/office/drawing/2014/main" val="609503848"/>
                    </a:ext>
                  </a:extLst>
                </a:gridCol>
                <a:gridCol w="1851009">
                  <a:extLst>
                    <a:ext uri="{9D8B030D-6E8A-4147-A177-3AD203B41FA5}">
                      <a16:colId xmlns:a16="http://schemas.microsoft.com/office/drawing/2014/main" val="2413698350"/>
                    </a:ext>
                  </a:extLst>
                </a:gridCol>
              </a:tblGrid>
              <a:tr h="327258"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Projected*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732845"/>
                  </a:ext>
                </a:extLst>
              </a:tr>
              <a:tr h="34581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Beginning</a:t>
                      </a:r>
                      <a:r>
                        <a:rPr lang="en-US" sz="2000" b="1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Fund Balance</a:t>
                      </a:r>
                      <a:endParaRPr lang="en-US" sz="20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637384"/>
                  </a:ext>
                </a:extLst>
              </a:tr>
              <a:tr h="34581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Education Fund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7,355,269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228600" marT="0" marB="0" anchor="b"/>
                </a:tc>
                <a:extLst>
                  <a:ext uri="{0D108BD9-81ED-4DB2-BD59-A6C34878D82A}">
                    <a16:rowId xmlns:a16="http://schemas.microsoft.com/office/drawing/2014/main" val="4260065217"/>
                  </a:ext>
                </a:extLst>
              </a:tr>
              <a:tr h="26374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O&amp;</a:t>
                      </a:r>
                      <a:r>
                        <a:rPr lang="en-US" sz="2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 Fund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921,856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228600" marT="0" marB="0" anchor="b"/>
                </a:tc>
                <a:extLst>
                  <a:ext uri="{0D108BD9-81ED-4DB2-BD59-A6C34878D82A}">
                    <a16:rowId xmlns:a16="http://schemas.microsoft.com/office/drawing/2014/main" val="204459971"/>
                  </a:ext>
                </a:extLst>
              </a:tr>
              <a:tr h="345813"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228600" marT="0" marB="0" anchor="b"/>
                </a:tc>
                <a:extLst>
                  <a:ext uri="{0D108BD9-81ED-4DB2-BD59-A6C34878D82A}">
                    <a16:rowId xmlns:a16="http://schemas.microsoft.com/office/drawing/2014/main" val="4126637560"/>
                  </a:ext>
                </a:extLst>
              </a:tr>
              <a:tr h="42078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Profit</a:t>
                      </a:r>
                      <a:r>
                        <a:rPr lang="en-US" sz="2000" b="1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 (Loss)</a:t>
                      </a:r>
                      <a:endParaRPr lang="en-US" sz="20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171759"/>
                  </a:ext>
                </a:extLst>
              </a:tr>
              <a:tr h="34581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Education Fund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642,947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228600" marT="0" marB="0" anchor="b"/>
                </a:tc>
                <a:extLst>
                  <a:ext uri="{0D108BD9-81ED-4DB2-BD59-A6C34878D82A}">
                    <a16:rowId xmlns:a16="http://schemas.microsoft.com/office/drawing/2014/main" val="163013622"/>
                  </a:ext>
                </a:extLst>
              </a:tr>
              <a:tr h="34581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O&amp;M Fund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965,681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228600" marT="0" marB="0" anchor="b"/>
                </a:tc>
                <a:extLst>
                  <a:ext uri="{0D108BD9-81ED-4DB2-BD59-A6C34878D82A}">
                    <a16:rowId xmlns:a16="http://schemas.microsoft.com/office/drawing/2014/main" val="3546928192"/>
                  </a:ext>
                </a:extLst>
              </a:tr>
              <a:tr h="345813">
                <a:tc>
                  <a:txBody>
                    <a:bodyPr/>
                    <a:lstStyle/>
                    <a:p>
                      <a:endParaRPr lang="en-US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US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228600" marT="0" marB="0" anchor="b"/>
                </a:tc>
                <a:extLst>
                  <a:ext uri="{0D108BD9-81ED-4DB2-BD59-A6C34878D82A}">
                    <a16:rowId xmlns:a16="http://schemas.microsoft.com/office/drawing/2014/main" val="3558670836"/>
                  </a:ext>
                </a:extLst>
              </a:tr>
              <a:tr h="42120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Ending Fund Balance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454663"/>
                  </a:ext>
                </a:extLst>
              </a:tr>
              <a:tr h="34581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Education Fund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7,998,216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228600" marT="0" marB="0" anchor="b"/>
                </a:tc>
                <a:extLst>
                  <a:ext uri="{0D108BD9-81ED-4DB2-BD59-A6C34878D82A}">
                    <a16:rowId xmlns:a16="http://schemas.microsoft.com/office/drawing/2014/main" val="3003935354"/>
                  </a:ext>
                </a:extLst>
              </a:tr>
              <a:tr h="34581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O&amp;</a:t>
                      </a:r>
                      <a:r>
                        <a:rPr lang="en-US" sz="2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 Fund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1,887,537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228600" marT="0" marB="0" anchor="b"/>
                </a:tc>
                <a:extLst>
                  <a:ext uri="{0D108BD9-81ED-4DB2-BD59-A6C34878D82A}">
                    <a16:rowId xmlns:a16="http://schemas.microsoft.com/office/drawing/2014/main" val="692567304"/>
                  </a:ext>
                </a:extLst>
              </a:tr>
              <a:tr h="345813">
                <a:tc>
                  <a:txBody>
                    <a:bodyPr/>
                    <a:lstStyle/>
                    <a:p>
                      <a:endParaRPr lang="en-US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US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228600" marT="0" marB="0" anchor="b"/>
                </a:tc>
                <a:extLst>
                  <a:ext uri="{0D108BD9-81ED-4DB2-BD59-A6C34878D82A}">
                    <a16:rowId xmlns:a16="http://schemas.microsoft.com/office/drawing/2014/main" val="1393002015"/>
                  </a:ext>
                </a:extLst>
              </a:tr>
              <a:tr h="410274">
                <a:tc gridSpan="2"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6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*Projected as of 3/31/2021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68303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13059" y="1819174"/>
            <a:ext cx="1923448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Strategic Plan Goal 4a: </a:t>
            </a:r>
          </a:p>
          <a:p>
            <a:r>
              <a:rPr lang="en-US" dirty="0" smtClean="0"/>
              <a:t>Create a Fund Balance Reserve Equal To 6 Month’s Expenditures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059" y="3573500"/>
            <a:ext cx="2011943" cy="202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7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9666"/>
            <a:ext cx="6004144" cy="902368"/>
          </a:xfrm>
        </p:spPr>
        <p:txBody>
          <a:bodyPr/>
          <a:lstStyle/>
          <a:p>
            <a:r>
              <a:rPr lang="en-US" dirty="0" smtClean="0"/>
              <a:t>FY 2022 Budget Assumptions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24025" y="1695796"/>
            <a:ext cx="7825339" cy="1615295"/>
          </a:xfrm>
        </p:spPr>
        <p:txBody>
          <a:bodyPr/>
          <a:lstStyle/>
          <a:p>
            <a:r>
              <a:rPr lang="en-US" dirty="0" smtClean="0"/>
              <a:t>Credit Hours</a:t>
            </a:r>
          </a:p>
          <a:p>
            <a:pPr lvl="1"/>
            <a:r>
              <a:rPr lang="en-US" dirty="0" smtClean="0"/>
              <a:t>Summer 2021: Flat – 85% Online</a:t>
            </a:r>
          </a:p>
          <a:p>
            <a:pPr lvl="1"/>
            <a:r>
              <a:rPr lang="en-US" dirty="0" smtClean="0"/>
              <a:t>Fall 2021: 5% Down – 25% Online</a:t>
            </a:r>
          </a:p>
          <a:p>
            <a:pPr lvl="1"/>
            <a:r>
              <a:rPr lang="en-US" dirty="0" smtClean="0"/>
              <a:t>Spring 2021: 5% Down – 25% Online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924024" y="3542829"/>
            <a:ext cx="7825339" cy="1615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Property Tax: 2% Increase from Prior Year</a:t>
            </a:r>
          </a:p>
          <a:p>
            <a:endParaRPr lang="en-US" dirty="0" smtClean="0"/>
          </a:p>
          <a:p>
            <a:r>
              <a:rPr lang="en-US" dirty="0" smtClean="0"/>
              <a:t>State Grants: Flat Funding</a:t>
            </a:r>
          </a:p>
        </p:txBody>
      </p:sp>
    </p:spTree>
    <p:extLst>
      <p:ext uri="{BB962C8B-B14F-4D97-AF65-F5344CB8AC3E}">
        <p14:creationId xmlns:p14="http://schemas.microsoft.com/office/powerpoint/2010/main" val="349761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63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" y="111028"/>
            <a:ext cx="8596668" cy="660400"/>
          </a:xfrm>
        </p:spPr>
        <p:txBody>
          <a:bodyPr/>
          <a:lstStyle/>
          <a:p>
            <a:r>
              <a:rPr lang="en-US" dirty="0" smtClean="0"/>
              <a:t>Trying Times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568"/>
                    </a14:imgEffect>
                    <a14:imgEffect>
                      <a14:saturation sat="3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902" y="1634023"/>
            <a:ext cx="5467998" cy="37377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0628" y="1072352"/>
            <a:ext cx="5225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During a Global Pandemic How Does RCC……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10544" y="1711330"/>
            <a:ext cx="4180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Achieve our Mission &amp; Vision to be the best and first choice for education, while empowering individuals through learning?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637" y="3075890"/>
            <a:ext cx="4465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the delivery method for student instruction?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637" y="3889673"/>
            <a:ext cx="4465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Keep students engaged in learning as they struggle with Covid related issues?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0637" y="4725405"/>
            <a:ext cx="4465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 enrollments and expenses as everything we thought we knew changes?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57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94" y="204985"/>
            <a:ext cx="10469984" cy="810521"/>
          </a:xfrm>
        </p:spPr>
        <p:txBody>
          <a:bodyPr>
            <a:noAutofit/>
          </a:bodyPr>
          <a:lstStyle/>
          <a:p>
            <a:r>
              <a:rPr lang="en-US" sz="2800" dirty="0" smtClean="0"/>
              <a:t>FY 2021 Revenues: Budget to Projected-Operating Funds</a:t>
            </a:r>
            <a:br>
              <a:rPr lang="en-US" sz="2800" dirty="0" smtClean="0"/>
            </a:br>
            <a:endParaRPr lang="en-US" sz="28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2138039"/>
              </p:ext>
            </p:extLst>
          </p:nvPr>
        </p:nvGraphicFramePr>
        <p:xfrm>
          <a:off x="402456" y="1258273"/>
          <a:ext cx="10770920" cy="552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44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689" y="161504"/>
            <a:ext cx="7284304" cy="868400"/>
          </a:xfrm>
        </p:spPr>
        <p:txBody>
          <a:bodyPr/>
          <a:lstStyle/>
          <a:p>
            <a:r>
              <a:rPr lang="en-US" dirty="0" smtClean="0"/>
              <a:t>Where Will FY2021 Finish?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793332"/>
              </p:ext>
            </p:extLst>
          </p:nvPr>
        </p:nvGraphicFramePr>
        <p:xfrm>
          <a:off x="430306" y="254592"/>
          <a:ext cx="7927113" cy="3087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158">
                  <a:extLst>
                    <a:ext uri="{9D8B030D-6E8A-4147-A177-3AD203B41FA5}">
                      <a16:colId xmlns:a16="http://schemas.microsoft.com/office/drawing/2014/main" val="4234316300"/>
                    </a:ext>
                  </a:extLst>
                </a:gridCol>
                <a:gridCol w="1592245">
                  <a:extLst>
                    <a:ext uri="{9D8B030D-6E8A-4147-A177-3AD203B41FA5}">
                      <a16:colId xmlns:a16="http://schemas.microsoft.com/office/drawing/2014/main" val="2124562307"/>
                    </a:ext>
                  </a:extLst>
                </a:gridCol>
                <a:gridCol w="1481799">
                  <a:extLst>
                    <a:ext uri="{9D8B030D-6E8A-4147-A177-3AD203B41FA5}">
                      <a16:colId xmlns:a16="http://schemas.microsoft.com/office/drawing/2014/main" val="2457311902"/>
                    </a:ext>
                  </a:extLst>
                </a:gridCol>
                <a:gridCol w="1757911">
                  <a:extLst>
                    <a:ext uri="{9D8B030D-6E8A-4147-A177-3AD203B41FA5}">
                      <a16:colId xmlns:a16="http://schemas.microsoft.com/office/drawing/2014/main" val="1997001267"/>
                    </a:ext>
                  </a:extLst>
                </a:gridCol>
              </a:tblGrid>
              <a:tr h="565758">
                <a:tc gridSpan="4"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FY 2021 Credit Hours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126408"/>
                  </a:ext>
                </a:extLst>
              </a:tr>
              <a:tr h="38241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 to Budget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40769374"/>
                  </a:ext>
                </a:extLst>
              </a:tr>
              <a:tr h="3824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4,255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3,997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75852222"/>
                  </a:ext>
                </a:extLst>
              </a:tr>
              <a:tr h="3824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 Tuition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15,821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16,334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38118515"/>
                  </a:ext>
                </a:extLst>
              </a:tr>
              <a:tr h="3824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 Tuition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-1,526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70100646"/>
                  </a:ext>
                </a:extLst>
              </a:tr>
              <a:tr h="3824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Dual Credit/HTA/Transfer Acad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1,338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1,726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747066"/>
                  </a:ext>
                </a:extLst>
              </a:tr>
              <a:tr h="38241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37,489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36,607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-888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84777786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261473"/>
              </p:ext>
            </p:extLst>
          </p:nvPr>
        </p:nvGraphicFramePr>
        <p:xfrm>
          <a:off x="392133" y="3435088"/>
          <a:ext cx="8003458" cy="3174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1767">
                  <a:extLst>
                    <a:ext uri="{9D8B030D-6E8A-4147-A177-3AD203B41FA5}">
                      <a16:colId xmlns:a16="http://schemas.microsoft.com/office/drawing/2014/main" val="876536989"/>
                    </a:ext>
                  </a:extLst>
                </a:gridCol>
                <a:gridCol w="1606666">
                  <a:extLst>
                    <a:ext uri="{9D8B030D-6E8A-4147-A177-3AD203B41FA5}">
                      <a16:colId xmlns:a16="http://schemas.microsoft.com/office/drawing/2014/main" val="3320564590"/>
                    </a:ext>
                  </a:extLst>
                </a:gridCol>
                <a:gridCol w="1476647">
                  <a:extLst>
                    <a:ext uri="{9D8B030D-6E8A-4147-A177-3AD203B41FA5}">
                      <a16:colId xmlns:a16="http://schemas.microsoft.com/office/drawing/2014/main" val="697797555"/>
                    </a:ext>
                  </a:extLst>
                </a:gridCol>
                <a:gridCol w="1778378">
                  <a:extLst>
                    <a:ext uri="{9D8B030D-6E8A-4147-A177-3AD203B41FA5}">
                      <a16:colId xmlns:a16="http://schemas.microsoft.com/office/drawing/2014/main" val="2351442244"/>
                    </a:ext>
                  </a:extLst>
                </a:gridCol>
              </a:tblGrid>
              <a:tr h="585592">
                <a:tc gridSpan="4"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FY 2021 Tuition Revenue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653682"/>
                  </a:ext>
                </a:extLst>
              </a:tr>
              <a:tr h="39581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 Vs 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Bdgt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55407941"/>
                  </a:ext>
                </a:extLst>
              </a:tr>
              <a:tr h="3958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Tuition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739,012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693,642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-45,370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44190633"/>
                  </a:ext>
                </a:extLst>
              </a:tr>
              <a:tr h="3958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 Tuition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2,503,151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2,764,796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261,645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91505228"/>
                  </a:ext>
                </a:extLst>
              </a:tr>
              <a:tr h="3958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 Tuition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2,432,101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2,443,834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11,733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72715233"/>
                  </a:ext>
                </a:extLst>
              </a:tr>
              <a:tr h="3958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Dual Credit/HTA/Transfer Acad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239,998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53,998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117676"/>
                  </a:ext>
                </a:extLst>
              </a:tr>
              <a:tr h="395817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5,860,264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6,142,270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282,006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95807942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497111"/>
              </p:ext>
            </p:extLst>
          </p:nvPr>
        </p:nvGraphicFramePr>
        <p:xfrm>
          <a:off x="8433764" y="2228760"/>
          <a:ext cx="364594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135">
                  <a:extLst>
                    <a:ext uri="{9D8B030D-6E8A-4147-A177-3AD203B41FA5}">
                      <a16:colId xmlns:a16="http://schemas.microsoft.com/office/drawing/2014/main" val="2736139876"/>
                    </a:ext>
                  </a:extLst>
                </a:gridCol>
                <a:gridCol w="1135781">
                  <a:extLst>
                    <a:ext uri="{9D8B030D-6E8A-4147-A177-3AD203B41FA5}">
                      <a16:colId xmlns:a16="http://schemas.microsoft.com/office/drawing/2014/main" val="3602031917"/>
                    </a:ext>
                  </a:extLst>
                </a:gridCol>
                <a:gridCol w="924025">
                  <a:extLst>
                    <a:ext uri="{9D8B030D-6E8A-4147-A177-3AD203B41FA5}">
                      <a16:colId xmlns:a16="http://schemas.microsoft.com/office/drawing/2014/main" val="7726094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Semester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Budget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Actual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708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Summer 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983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Fall 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-18%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3.2%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76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Spring</a:t>
                      </a:r>
                      <a:r>
                        <a:rPr lang="en-US" baseline="0" dirty="0" smtClean="0"/>
                        <a:t> 2021</a:t>
                      </a:r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-10%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-9.5%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4276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Overall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-11%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-12%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23595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73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822" y="193067"/>
            <a:ext cx="8596668" cy="791688"/>
          </a:xfrm>
        </p:spPr>
        <p:txBody>
          <a:bodyPr/>
          <a:lstStyle/>
          <a:p>
            <a:r>
              <a:rPr lang="en-US" dirty="0" smtClean="0"/>
              <a:t>Credit Hour Assumptions In 2021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835345"/>
              </p:ext>
            </p:extLst>
          </p:nvPr>
        </p:nvGraphicFramePr>
        <p:xfrm>
          <a:off x="484156" y="1759241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114">
                  <a:extLst>
                    <a:ext uri="{9D8B030D-6E8A-4147-A177-3AD203B41FA5}">
                      <a16:colId xmlns:a16="http://schemas.microsoft.com/office/drawing/2014/main" val="2755827100"/>
                    </a:ext>
                  </a:extLst>
                </a:gridCol>
                <a:gridCol w="1915886">
                  <a:extLst>
                    <a:ext uri="{9D8B030D-6E8A-4147-A177-3AD203B41FA5}">
                      <a16:colId xmlns:a16="http://schemas.microsoft.com/office/drawing/2014/main" val="387145910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186126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49339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Tuition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Assumption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 / Credit Hr.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784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$175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926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</a:t>
                      </a:r>
                      <a:r>
                        <a:rPr lang="en-US" baseline="0" dirty="0" smtClean="0"/>
                        <a:t> Person/Standard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$139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18543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9272" y="3619099"/>
            <a:ext cx="6843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Students did not have to pay for $36 difference.  CARES Act Funds were utilized.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58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06" y="212368"/>
            <a:ext cx="10182240" cy="696686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FY 2021 </a:t>
            </a:r>
            <a:r>
              <a:rPr lang="en-US" sz="2700" dirty="0" smtClean="0"/>
              <a:t>Expenditures: Budget/Actual/Projected-Operating </a:t>
            </a:r>
            <a:r>
              <a:rPr lang="en-US" sz="2700" dirty="0"/>
              <a:t>Funds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18" y="1011638"/>
            <a:ext cx="10404097" cy="51235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769214" y="6237796"/>
            <a:ext cx="3490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*Actual as of 3/31/21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7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376"/>
            <a:ext cx="6812666" cy="955027"/>
          </a:xfrm>
        </p:spPr>
        <p:txBody>
          <a:bodyPr/>
          <a:lstStyle/>
          <a:p>
            <a:r>
              <a:rPr lang="en-US" dirty="0" smtClean="0"/>
              <a:t>Where Will FY2021 Finish?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153486"/>
              </p:ext>
            </p:extLst>
          </p:nvPr>
        </p:nvGraphicFramePr>
        <p:xfrm>
          <a:off x="521339" y="1145403"/>
          <a:ext cx="8892168" cy="2662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2563">
                  <a:extLst>
                    <a:ext uri="{9D8B030D-6E8A-4147-A177-3AD203B41FA5}">
                      <a16:colId xmlns:a16="http://schemas.microsoft.com/office/drawing/2014/main" val="4234316300"/>
                    </a:ext>
                  </a:extLst>
                </a:gridCol>
                <a:gridCol w="1709007">
                  <a:extLst>
                    <a:ext uri="{9D8B030D-6E8A-4147-A177-3AD203B41FA5}">
                      <a16:colId xmlns:a16="http://schemas.microsoft.com/office/drawing/2014/main" val="2124562307"/>
                    </a:ext>
                  </a:extLst>
                </a:gridCol>
                <a:gridCol w="1713297">
                  <a:extLst>
                    <a:ext uri="{9D8B030D-6E8A-4147-A177-3AD203B41FA5}">
                      <a16:colId xmlns:a16="http://schemas.microsoft.com/office/drawing/2014/main" val="2457311902"/>
                    </a:ext>
                  </a:extLst>
                </a:gridCol>
                <a:gridCol w="1867301">
                  <a:extLst>
                    <a:ext uri="{9D8B030D-6E8A-4147-A177-3AD203B41FA5}">
                      <a16:colId xmlns:a16="http://schemas.microsoft.com/office/drawing/2014/main" val="1997001267"/>
                    </a:ext>
                  </a:extLst>
                </a:gridCol>
              </a:tblGrid>
              <a:tr h="551331">
                <a:tc gridSpan="4"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Revenues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126408"/>
                  </a:ext>
                </a:extLst>
              </a:tr>
              <a:tr h="37265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 Over (Under) Budget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40769374"/>
                  </a:ext>
                </a:extLst>
              </a:tr>
              <a:tr h="37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Revenues Education Fund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15,414,746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14,658,478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(756,268)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75852222"/>
                  </a:ext>
                </a:extLst>
              </a:tr>
              <a:tr h="38360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Revenues O &amp; M Fund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1,992,550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2,741,983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749,433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118515"/>
                  </a:ext>
                </a:extLst>
              </a:tr>
              <a:tr h="37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Revenues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17,407,296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17,400,461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-6,835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70100646"/>
                  </a:ext>
                </a:extLst>
              </a:tr>
              <a:tr h="372659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84747066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25245"/>
              </p:ext>
            </p:extLst>
          </p:nvPr>
        </p:nvGraphicFramePr>
        <p:xfrm>
          <a:off x="521339" y="3921128"/>
          <a:ext cx="8892168" cy="2659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2563">
                  <a:extLst>
                    <a:ext uri="{9D8B030D-6E8A-4147-A177-3AD203B41FA5}">
                      <a16:colId xmlns:a16="http://schemas.microsoft.com/office/drawing/2014/main" val="1057452196"/>
                    </a:ext>
                  </a:extLst>
                </a:gridCol>
                <a:gridCol w="1709007">
                  <a:extLst>
                    <a:ext uri="{9D8B030D-6E8A-4147-A177-3AD203B41FA5}">
                      <a16:colId xmlns:a16="http://schemas.microsoft.com/office/drawing/2014/main" val="3761648777"/>
                    </a:ext>
                  </a:extLst>
                </a:gridCol>
                <a:gridCol w="1713297">
                  <a:extLst>
                    <a:ext uri="{9D8B030D-6E8A-4147-A177-3AD203B41FA5}">
                      <a16:colId xmlns:a16="http://schemas.microsoft.com/office/drawing/2014/main" val="2240213771"/>
                    </a:ext>
                  </a:extLst>
                </a:gridCol>
                <a:gridCol w="1867301">
                  <a:extLst>
                    <a:ext uri="{9D8B030D-6E8A-4147-A177-3AD203B41FA5}">
                      <a16:colId xmlns:a16="http://schemas.microsoft.com/office/drawing/2014/main" val="3658761382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Expenses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432628"/>
                  </a:ext>
                </a:extLst>
              </a:tr>
              <a:tr h="37265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 Over (Under) Budget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40208022"/>
                  </a:ext>
                </a:extLst>
              </a:tr>
              <a:tr h="37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Expenses Education Fund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15,414,746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14,015,531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-1,399,215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3531725"/>
                  </a:ext>
                </a:extLst>
              </a:tr>
              <a:tr h="38360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Expenses O &amp; M Fund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1,992,550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1,776,305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-216,245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354201"/>
                  </a:ext>
                </a:extLst>
              </a:tr>
              <a:tr h="37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Expenses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17,407,296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15,791,836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-1,615,460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89731549"/>
                  </a:ext>
                </a:extLst>
              </a:tr>
              <a:tr h="372659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1676234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65473" y="1956401"/>
            <a:ext cx="2410691" cy="646331"/>
          </a:xfrm>
          <a:prstGeom prst="rect">
            <a:avLst/>
          </a:prstGeom>
          <a:solidFill>
            <a:schemeClr val="bg1"/>
          </a:solidFill>
          <a:ln>
            <a:solidFill>
              <a:srgbClr val="535555"/>
            </a:solidFill>
          </a:ln>
        </p:spPr>
        <p:txBody>
          <a:bodyPr wrap="square" rtlCol="0">
            <a:spAutoFit/>
          </a:bodyPr>
          <a:lstStyle/>
          <a:p>
            <a:pPr algn="ctr" fontAlgn="b"/>
            <a:r>
              <a:rPr lang="en-US" dirty="0" smtClean="0">
                <a:solidFill>
                  <a:srgbClr val="000000"/>
                </a:solidFill>
              </a:rPr>
              <a:t>$1,608,625 Projected to Fund Balance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81307" y="3274797"/>
            <a:ext cx="2394857" cy="646331"/>
          </a:xfrm>
          <a:prstGeom prst="rect">
            <a:avLst/>
          </a:prstGeom>
          <a:solidFill>
            <a:schemeClr val="bg1"/>
          </a:solidFill>
          <a:ln>
            <a:solidFill>
              <a:srgbClr val="53555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$874,032 - Budgeted to Fund Balance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7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45" y="3931725"/>
            <a:ext cx="6188257" cy="279564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9545" y="241465"/>
            <a:ext cx="8596668" cy="5541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Corona Virus Stimulus Funds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809101"/>
              </p:ext>
            </p:extLst>
          </p:nvPr>
        </p:nvGraphicFramePr>
        <p:xfrm>
          <a:off x="499903" y="1068286"/>
          <a:ext cx="859631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1916">
                  <a:extLst>
                    <a:ext uri="{9D8B030D-6E8A-4147-A177-3AD203B41FA5}">
                      <a16:colId xmlns:a16="http://schemas.microsoft.com/office/drawing/2014/main" val="3326411576"/>
                    </a:ext>
                  </a:extLst>
                </a:gridCol>
                <a:gridCol w="1416608">
                  <a:extLst>
                    <a:ext uri="{9D8B030D-6E8A-4147-A177-3AD203B41FA5}">
                      <a16:colId xmlns:a16="http://schemas.microsoft.com/office/drawing/2014/main" val="639371180"/>
                    </a:ext>
                  </a:extLst>
                </a:gridCol>
                <a:gridCol w="1719262">
                  <a:extLst>
                    <a:ext uri="{9D8B030D-6E8A-4147-A177-3AD203B41FA5}">
                      <a16:colId xmlns:a16="http://schemas.microsoft.com/office/drawing/2014/main" val="771816734"/>
                    </a:ext>
                  </a:extLst>
                </a:gridCol>
                <a:gridCol w="1719262">
                  <a:extLst>
                    <a:ext uri="{9D8B030D-6E8A-4147-A177-3AD203B41FA5}">
                      <a16:colId xmlns:a16="http://schemas.microsoft.com/office/drawing/2014/main" val="1935840969"/>
                    </a:ext>
                  </a:extLst>
                </a:gridCol>
                <a:gridCol w="1719262">
                  <a:extLst>
                    <a:ext uri="{9D8B030D-6E8A-4147-A177-3AD203B41FA5}">
                      <a16:colId xmlns:a16="http://schemas.microsoft.com/office/drawing/2014/main" val="6192365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Students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944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CARES 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Federal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888,177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682,755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1,570,932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137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GEER 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314,597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314,597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46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CURES 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75,300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75,300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629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CRRSAA (CARES 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Federal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2,623,763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682,755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3,306,518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489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ARP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Federal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2,901,459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2,976,864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5,878,323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1751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6,803,296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4,342,374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11,145,670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87464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610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961388"/>
              </p:ext>
            </p:extLst>
          </p:nvPr>
        </p:nvGraphicFramePr>
        <p:xfrm>
          <a:off x="2856765" y="757941"/>
          <a:ext cx="5513228" cy="4829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6669">
                  <a:extLst>
                    <a:ext uri="{9D8B030D-6E8A-4147-A177-3AD203B41FA5}">
                      <a16:colId xmlns:a16="http://schemas.microsoft.com/office/drawing/2014/main" val="3780169183"/>
                    </a:ext>
                  </a:extLst>
                </a:gridCol>
                <a:gridCol w="1126559">
                  <a:extLst>
                    <a:ext uri="{9D8B030D-6E8A-4147-A177-3AD203B41FA5}">
                      <a16:colId xmlns:a16="http://schemas.microsoft.com/office/drawing/2014/main" val="2547341497"/>
                    </a:ext>
                  </a:extLst>
                </a:gridCol>
              </a:tblGrid>
              <a:tr h="5725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How Funds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Have Been Spent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73505"/>
                  </a:ext>
                </a:extLst>
              </a:tr>
              <a:tr h="3869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Technology Upgrades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&amp; Replacement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75,908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060839"/>
                  </a:ext>
                </a:extLst>
              </a:tr>
              <a:tr h="38698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Instructional Equipment &amp; Supplies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29,937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295621"/>
                  </a:ext>
                </a:extLst>
              </a:tr>
              <a:tr h="38698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PPE &amp; Disinfection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Protocols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79,477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265128"/>
                  </a:ext>
                </a:extLst>
              </a:tr>
              <a:tr h="38698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Providing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Internet Access to Student/Faculty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63,325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61925"/>
                  </a:ext>
                </a:extLst>
              </a:tr>
              <a:tr h="38698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Technology to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Students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295,126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564295"/>
                  </a:ext>
                </a:extLst>
              </a:tr>
              <a:tr h="38698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Reimbursements (Tuition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Rent Etc.)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66,079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029253"/>
                  </a:ext>
                </a:extLst>
              </a:tr>
              <a:tr h="38698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Payroll for Time during Shut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Down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177,008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940242"/>
                  </a:ext>
                </a:extLst>
              </a:tr>
              <a:tr h="38698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Vaccination Events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15,699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9131442"/>
                  </a:ext>
                </a:extLst>
              </a:tr>
              <a:tr h="38698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Institutional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Spend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1,137,571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18064353"/>
                  </a:ext>
                </a:extLst>
              </a:tr>
              <a:tr h="386988">
                <a:tc>
                  <a:txBody>
                    <a:bodyPr/>
                    <a:lstStyle/>
                    <a:p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962976"/>
                  </a:ext>
                </a:extLst>
              </a:tr>
              <a:tr h="38698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Grants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Students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1,365,510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95298"/>
                  </a:ext>
                </a:extLst>
              </a:tr>
            </a:tbl>
          </a:graphicData>
        </a:graphic>
      </p:graphicFrame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28588" y="127249"/>
            <a:ext cx="6811962" cy="800902"/>
          </a:xfrm>
        </p:spPr>
        <p:txBody>
          <a:bodyPr>
            <a:normAutofit/>
          </a:bodyPr>
          <a:lstStyle/>
          <a:p>
            <a:r>
              <a:rPr lang="en-US" dirty="0" smtClean="0"/>
              <a:t>Corona Virus Stimulus Funds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" r="203"/>
          <a:stretch/>
        </p:blipFill>
        <p:spPr>
          <a:xfrm>
            <a:off x="128588" y="4634812"/>
            <a:ext cx="2634958" cy="1577402"/>
          </a:xfrm>
          <a:prstGeom prst="rect">
            <a:avLst/>
          </a:prstGeom>
          <a:ln>
            <a:solidFill>
              <a:srgbClr val="535555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746" y="363634"/>
            <a:ext cx="2550465" cy="3057660"/>
          </a:xfrm>
          <a:prstGeom prst="rect">
            <a:avLst/>
          </a:prstGeom>
          <a:ln>
            <a:solidFill>
              <a:srgbClr val="535555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3" y="1146175"/>
            <a:ext cx="2251686" cy="2251686"/>
          </a:xfrm>
          <a:prstGeom prst="rect">
            <a:avLst/>
          </a:prstGeom>
          <a:ln>
            <a:solidFill>
              <a:srgbClr val="535555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3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64" t="4915" r="6950" b="70911"/>
          <a:stretch/>
        </p:blipFill>
        <p:spPr>
          <a:xfrm>
            <a:off x="3348266" y="5587340"/>
            <a:ext cx="4286914" cy="1211581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903" y="4064612"/>
            <a:ext cx="3430152" cy="2351314"/>
          </a:xfrm>
          <a:prstGeom prst="rect">
            <a:avLst/>
          </a:prstGeom>
          <a:ln>
            <a:solidFill>
              <a:srgbClr val="535555"/>
            </a:solidFill>
          </a:ln>
        </p:spPr>
      </p:pic>
    </p:spTree>
    <p:extLst>
      <p:ext uri="{BB962C8B-B14F-4D97-AF65-F5344CB8AC3E}">
        <p14:creationId xmlns:p14="http://schemas.microsoft.com/office/powerpoint/2010/main" val="377024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1727</TotalTime>
  <Words>575</Words>
  <Application>Microsoft Office PowerPoint</Application>
  <PresentationFormat>Widescreen</PresentationFormat>
  <Paragraphs>211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Wingdings 3</vt:lpstr>
      <vt:lpstr>Facet</vt:lpstr>
      <vt:lpstr>                  Financial Overview   </vt:lpstr>
      <vt:lpstr>Trying Times</vt:lpstr>
      <vt:lpstr>FY 2021 Revenues: Budget to Projected-Operating Funds </vt:lpstr>
      <vt:lpstr>Where Will FY2021 Finish?</vt:lpstr>
      <vt:lpstr>Credit Hour Assumptions In 2021</vt:lpstr>
      <vt:lpstr>FY 2021 Expenditures: Budget/Actual/Projected-Operating Funds </vt:lpstr>
      <vt:lpstr>Where Will FY2021 Finish?</vt:lpstr>
      <vt:lpstr>Corona Virus Stimulus Funds</vt:lpstr>
      <vt:lpstr>Corona Virus Stimulus Funds</vt:lpstr>
      <vt:lpstr>State of the College Finances</vt:lpstr>
      <vt:lpstr>FY 2022 Budget Assumptions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Moore</dc:creator>
  <cp:lastModifiedBy>Madonna Brown</cp:lastModifiedBy>
  <cp:revision>167</cp:revision>
  <cp:lastPrinted>2018-02-22T14:29:46Z</cp:lastPrinted>
  <dcterms:created xsi:type="dcterms:W3CDTF">2014-09-12T02:11:33Z</dcterms:created>
  <dcterms:modified xsi:type="dcterms:W3CDTF">2021-05-19T14:03:41Z</dcterms:modified>
</cp:coreProperties>
</file>