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8" r:id="rId1"/>
  </p:sldMasterIdLst>
  <p:handoutMasterIdLst>
    <p:handoutMasterId r:id="rId8"/>
  </p:handoutMasterIdLst>
  <p:sldIdLst>
    <p:sldId id="257" r:id="rId2"/>
    <p:sldId id="258" r:id="rId3"/>
    <p:sldId id="269" r:id="rId4"/>
    <p:sldId id="272" r:id="rId5"/>
    <p:sldId id="273" r:id="rId6"/>
    <p:sldId id="262" r:id="rId7"/>
  </p:sldIdLst>
  <p:sldSz cx="5851525" cy="3292475"/>
  <p:notesSz cx="9144000" cy="6858000"/>
  <p:defaultTextStyle>
    <a:defPPr>
      <a:defRPr lang="en-US"/>
    </a:defPPr>
    <a:lvl1pPr marL="0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26124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7">
          <p15:clr>
            <a:srgbClr val="A4A3A4"/>
          </p15:clr>
        </p15:guide>
        <p15:guide id="2" pos="18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 autoAdjust="0"/>
    <p:restoredTop sz="94612" autoAdjust="0"/>
  </p:normalViewPr>
  <p:slideViewPr>
    <p:cSldViewPr snapToGrid="0" snapToObjects="1">
      <p:cViewPr varScale="1">
        <p:scale>
          <a:sx n="166" d="100"/>
          <a:sy n="166" d="100"/>
        </p:scale>
        <p:origin x="408" y="144"/>
      </p:cViewPr>
      <p:guideLst>
        <p:guide orient="horz" pos="1037"/>
        <p:guide pos="18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7AEFC-D4E6-0C4D-9DA5-0289199B24FD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1C5FB-95B1-6247-AF57-90302BFDB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86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5851525" cy="26932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6603" y="624265"/>
            <a:ext cx="5388502" cy="68647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Date Placeholder 2"/>
          <p:cNvSpPr txBox="1">
            <a:spLocks/>
          </p:cNvSpPr>
          <p:nvPr userDrawn="1"/>
        </p:nvSpPr>
        <p:spPr>
          <a:xfrm>
            <a:off x="2237527" y="2154751"/>
            <a:ext cx="1365356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defPPr>
              <a:defRPr lang="en-US"/>
            </a:defPPr>
            <a:lvl1pPr marL="0" algn="ctr" defTabSz="261244" rtl="0" eaLnBrk="1" latinLnBrk="0" hangingPunct="1">
              <a:defRPr sz="1200" kern="1200" baseline="0">
                <a:solidFill>
                  <a:schemeClr val="tx2"/>
                </a:solidFill>
                <a:effectLst/>
                <a:latin typeface="Arial"/>
                <a:ea typeface="+mn-ea"/>
                <a:cs typeface="+mn-cs"/>
              </a:defRPr>
            </a:lvl1pPr>
            <a:lvl2pPr marL="261244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2488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83732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44976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06220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67464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709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89953" algn="l" defTabSz="261244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8D7DCB-A1C1-FA46-A46B-7E061CFAB3BB}" type="datetimeFigureOut">
              <a:rPr lang="en-US" smtClean="0"/>
              <a:pPr/>
              <a:t>4/21/2021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865" y="580591"/>
            <a:ext cx="4973796" cy="1024673"/>
          </a:xfrm>
        </p:spPr>
        <p:txBody>
          <a:bodyPr vert="horz" lIns="52249" tIns="26124" rIns="52249" bIns="26124" rtlCol="0" anchor="b" anchorCtr="0">
            <a:noAutofit/>
          </a:bodyPr>
          <a:lstStyle>
            <a:lvl1pPr algn="ctr" defTabSz="522488" rtl="0" eaLnBrk="1" latinLnBrk="0" hangingPunct="1">
              <a:spcBef>
                <a:spcPct val="0"/>
              </a:spcBef>
              <a:buNone/>
              <a:defRPr sz="3100" kern="1200" baseline="0">
                <a:solidFill>
                  <a:schemeClr val="tx1"/>
                </a:solidFill>
                <a:effectLst/>
                <a:latin typeface="Arial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65" y="1609654"/>
            <a:ext cx="4973796" cy="421437"/>
          </a:xfrm>
        </p:spPr>
        <p:txBody>
          <a:bodyPr vert="horz" lIns="52249" tIns="26124" rIns="52249" bIns="26124" rtlCol="0">
            <a:normAutofit/>
          </a:bodyPr>
          <a:lstStyle>
            <a:lvl1pPr marL="0" indent="0" algn="ctr" defTabSz="522488" rtl="0" eaLnBrk="1" latinLnBrk="0" hangingPunct="1">
              <a:spcBef>
                <a:spcPts val="171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/>
                <a:latin typeface=""/>
                <a:ea typeface="+mn-ea"/>
                <a:cs typeface="+mn-cs"/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865" y="897361"/>
            <a:ext cx="4972781" cy="1615511"/>
          </a:xfrm>
        </p:spPr>
        <p:txBody>
          <a:bodyPr/>
          <a:lstStyle>
            <a:lvl1pPr>
              <a:defRPr sz="2400">
                <a:solidFill>
                  <a:schemeClr val="accent2"/>
                </a:solidFill>
              </a:defRPr>
            </a:lvl1pPr>
            <a:lvl2pPr>
              <a:defRPr sz="21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 sz="1500"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864" y="2043429"/>
            <a:ext cx="4972781" cy="419629"/>
          </a:xfrm>
        </p:spPr>
        <p:txBody>
          <a:bodyPr>
            <a:normAutofit/>
          </a:bodyPr>
          <a:lstStyle>
            <a:lvl1pPr marL="0" indent="0" algn="ctr">
              <a:spcBef>
                <a:spcPts val="171"/>
              </a:spcBef>
              <a:buNone/>
              <a:defRPr sz="2000">
                <a:solidFill>
                  <a:schemeClr val="accent2"/>
                </a:solidFill>
                <a:latin typeface=""/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1315823" y="203871"/>
            <a:ext cx="3219880" cy="1620697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865" y="1994853"/>
            <a:ext cx="4976664" cy="486339"/>
          </a:xfrm>
        </p:spPr>
        <p:txBody>
          <a:bodyPr anchor="b">
            <a:noAutofit/>
          </a:bodyPr>
          <a:lstStyle>
            <a:lvl1pPr algn="ctr">
              <a:defRPr sz="2000" b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8864" y="219498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D7DCB-A1C1-FA46-A46B-7E061CFAB3BB}" type="datetimeFigureOut">
              <a:rPr lang="en-US" smtClean="0"/>
              <a:pPr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29BD-01D2-B14A-9A0D-F96D6E7891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438864" y="1178835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2183757" y="219498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2183757" y="1178835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3928649" y="219498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3928649" y="1178835"/>
            <a:ext cx="1492139" cy="790194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52249" tIns="26124" rIns="52249" bIns="26124" rtlCol="0">
            <a:normAutofit/>
          </a:bodyPr>
          <a:lstStyle>
            <a:lvl1pPr marL="195933" indent="-195933" algn="l" defTabSz="522488" rtl="0" eaLnBrk="1" latinLnBrk="0" hangingPunct="1">
              <a:spcBef>
                <a:spcPts val="1143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603" y="58103"/>
            <a:ext cx="5388502" cy="686470"/>
          </a:xfrm>
          <a:prstGeom prst="rect">
            <a:avLst/>
          </a:prstGeom>
        </p:spPr>
        <p:txBody>
          <a:bodyPr vert="horz" lIns="52249" tIns="26124" rIns="52249" bIns="26124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03" y="841411"/>
            <a:ext cx="5388502" cy="1689605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smtClean="0"/>
              <a:t>Fourth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603" y="3051637"/>
            <a:ext cx="1365356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 baseline="0">
                <a:solidFill>
                  <a:srgbClr val="004270"/>
                </a:solidFill>
                <a:effectLst/>
                <a:latin typeface="Arial"/>
              </a:defRPr>
            </a:lvl1pPr>
          </a:lstStyle>
          <a:p>
            <a:fld id="{5C8D7DCB-A1C1-FA46-A46B-7E061CFAB3BB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603" y="2829380"/>
            <a:ext cx="1852983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 baseline="0">
                <a:solidFill>
                  <a:srgbClr val="004270"/>
                </a:solidFill>
                <a:effectLst/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40722" y="3051637"/>
            <a:ext cx="438864" cy="175294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 baseline="0">
                <a:solidFill>
                  <a:srgbClr val="004270"/>
                </a:solidFill>
                <a:effectLst/>
                <a:latin typeface="Arial"/>
              </a:defRPr>
            </a:lvl1pPr>
          </a:lstStyle>
          <a:p>
            <a:fld id="{9FAB29BD-01D2-B14A-9A0D-F96D6E7891E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1" r:id="rId1"/>
    <p:sldLayoutId id="2147483869" r:id="rId2"/>
    <p:sldLayoutId id="2147483876" r:id="rId3"/>
    <p:sldLayoutId id="2147483870" r:id="rId4"/>
    <p:sldLayoutId id="2147483871" r:id="rId5"/>
    <p:sldLayoutId id="2147483875" r:id="rId6"/>
    <p:sldLayoutId id="2147483880" r:id="rId7"/>
  </p:sldLayoutIdLst>
  <p:txStyles>
    <p:titleStyle>
      <a:lvl1pPr algn="ctr" defTabSz="522488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ts val="1143"/>
        </a:spcBef>
        <a:buFont typeface="Wingdings" charset="2"/>
        <a:buChar char="§"/>
        <a:defRPr sz="2400" kern="1200">
          <a:solidFill>
            <a:schemeClr val="accent2"/>
          </a:solidFill>
          <a:effectLst/>
          <a:latin typeface="+mn-lt"/>
          <a:ea typeface="+mn-ea"/>
          <a:cs typeface="+mn-cs"/>
        </a:defRPr>
      </a:lvl1pPr>
      <a:lvl2pPr marL="391866" indent="-192305" algn="l" defTabSz="522488" rtl="0" eaLnBrk="1" latinLnBrk="0" hangingPunct="1">
        <a:spcBef>
          <a:spcPts val="343"/>
        </a:spcBef>
        <a:buFont typeface="Wingdings" charset="2"/>
        <a:buChar char="§"/>
        <a:defRPr sz="2100" kern="1200">
          <a:solidFill>
            <a:schemeClr val="accent2"/>
          </a:solidFill>
          <a:effectLst/>
          <a:latin typeface="+mn-lt"/>
          <a:ea typeface="+mn-ea"/>
          <a:cs typeface="+mn-cs"/>
        </a:defRPr>
      </a:lvl2pPr>
      <a:lvl3pPr marL="591428" indent="-199561" algn="l" defTabSz="522488" rtl="0" eaLnBrk="1" latinLnBrk="0" hangingPunct="1">
        <a:spcBef>
          <a:spcPts val="343"/>
        </a:spcBef>
        <a:buFont typeface="Wingdings" charset="2"/>
        <a:buChar char="§"/>
        <a:defRPr sz="1800" kern="1200">
          <a:solidFill>
            <a:schemeClr val="accent2"/>
          </a:solidFill>
          <a:effectLst/>
          <a:latin typeface="+mn-lt"/>
          <a:ea typeface="+mn-ea"/>
          <a:cs typeface="+mn-cs"/>
        </a:defRPr>
      </a:lvl3pPr>
      <a:lvl4pPr marL="783732" indent="-192305" algn="l" defTabSz="522488" rtl="0" eaLnBrk="1" latinLnBrk="0" hangingPunct="1">
        <a:spcBef>
          <a:spcPts val="343"/>
        </a:spcBef>
        <a:buFont typeface="Wingdings" charset="2"/>
        <a:buChar char="§"/>
        <a:defRPr sz="1500" kern="1200">
          <a:solidFill>
            <a:schemeClr val="accent2"/>
          </a:solidFill>
          <a:effectLst/>
          <a:latin typeface="+mn-lt"/>
          <a:ea typeface="+mn-ea"/>
          <a:cs typeface="+mn-cs"/>
        </a:defRPr>
      </a:lvl4pPr>
      <a:lvl5pPr marL="983294" indent="-199561" algn="l" defTabSz="522488" rtl="0" eaLnBrk="1" latinLnBrk="0" hangingPunct="1">
        <a:spcBef>
          <a:spcPts val="343"/>
        </a:spcBef>
        <a:buFont typeface="Wingdings" charset="2"/>
        <a:buChar char="§"/>
        <a:defRPr sz="1000" kern="1200">
          <a:solidFill>
            <a:schemeClr val="accent2"/>
          </a:solidFill>
          <a:effectLst/>
          <a:latin typeface="+mn-lt"/>
          <a:ea typeface="+mn-ea"/>
          <a:cs typeface="+mn-cs"/>
        </a:defRPr>
      </a:lvl5pPr>
      <a:lvl6pPr marL="1174692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1370625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1567464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1764305" indent="-192305" algn="l" defTabSz="522488" rtl="0" eaLnBrk="1" latinLnBrk="0" hangingPunct="1">
        <a:spcBef>
          <a:spcPct val="20000"/>
        </a:spcBef>
        <a:buFontTx/>
        <a:buBlip>
          <a:blip r:embed="rId10"/>
        </a:buBlip>
        <a:defRPr lang="en-US" sz="10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Report</a:t>
            </a:r>
            <a:br>
              <a:rPr lang="en-US" dirty="0" smtClean="0"/>
            </a:br>
            <a:r>
              <a:rPr lang="en-US" dirty="0" smtClean="0"/>
              <a:t>Information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5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600700" cy="542925"/>
          </a:xfrm>
        </p:spPr>
        <p:txBody>
          <a:bodyPr/>
          <a:lstStyle/>
          <a:p>
            <a:pPr algn="l"/>
            <a:r>
              <a:rPr lang="en-US" sz="1800" dirty="0" smtClean="0">
                <a:effectLst/>
                <a:latin typeface="Adobe Caslon Pro Bold"/>
              </a:rPr>
              <a:t>What Exactly </a:t>
            </a:r>
            <a:r>
              <a:rPr lang="en-US" sz="1800" i="1" dirty="0" smtClean="0">
                <a:effectLst/>
                <a:latin typeface="Adobe Caslon Pro Bold"/>
              </a:rPr>
              <a:t>Has </a:t>
            </a:r>
            <a:r>
              <a:rPr lang="en-US" sz="1800" dirty="0" smtClean="0">
                <a:effectLst/>
                <a:latin typeface="Adobe Caslon Pro Bold"/>
              </a:rPr>
              <a:t>the IT Dept. Been Doing Lately?</a:t>
            </a:r>
            <a:endParaRPr lang="en-US" sz="18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7" y="653889"/>
            <a:ext cx="534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b="1" dirty="0" smtClean="0"/>
              <a:t>Operational Continuity</a:t>
            </a:r>
          </a:p>
          <a:p>
            <a:pPr lvl="1"/>
            <a:r>
              <a:rPr lang="en-US" dirty="0" smtClean="0"/>
              <a:t>Helping to ensure that employees continued to perform academic &amp; administrative functions while working in hybrid &amp; remote environments</a:t>
            </a:r>
          </a:p>
          <a:p>
            <a:pPr lvl="1"/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b="1" dirty="0" smtClean="0"/>
              <a:t>Cybersecurity</a:t>
            </a:r>
          </a:p>
          <a:p>
            <a:pPr lvl="1"/>
            <a:r>
              <a:rPr lang="en-US" dirty="0" smtClean="0"/>
              <a:t>Protecting the college’s digital systems &amp; data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b="1" dirty="0" smtClean="0"/>
              <a:t>Student Support </a:t>
            </a:r>
          </a:p>
          <a:p>
            <a:pPr lvl="1"/>
            <a:r>
              <a:rPr lang="en-US" dirty="0" smtClean="0"/>
              <a:t>Equipment loans &amp; other custom solutions to enhance student success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"/>
            <a:ext cx="5420773" cy="376260"/>
          </a:xfrm>
        </p:spPr>
        <p:txBody>
          <a:bodyPr/>
          <a:lstStyle/>
          <a:p>
            <a:pPr algn="l"/>
            <a:r>
              <a:rPr lang="en-US" sz="1800" dirty="0" smtClean="0">
                <a:effectLst/>
                <a:latin typeface="Adobe Caslon Pro Bold"/>
              </a:rPr>
              <a:t>By the Numbers: Operational Continuity</a:t>
            </a:r>
            <a:endParaRPr lang="en-US" sz="1800" dirty="0">
              <a:effectLst/>
              <a:latin typeface="Adobe Caslon Pro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7" y="374292"/>
            <a:ext cx="5343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Equipment loaned to college employees for remote access &amp; online live instruction:</a:t>
            </a:r>
          </a:p>
          <a:p>
            <a:r>
              <a:rPr lang="en-US" dirty="0"/>
              <a:t>	</a:t>
            </a:r>
            <a:r>
              <a:rPr lang="en-US" dirty="0" smtClean="0"/>
              <a:t>68  laptops</a:t>
            </a:r>
          </a:p>
          <a:p>
            <a:r>
              <a:rPr lang="en-US" dirty="0"/>
              <a:t>	</a:t>
            </a:r>
            <a:r>
              <a:rPr lang="en-US" dirty="0" smtClean="0"/>
              <a:t>5    </a:t>
            </a:r>
            <a:r>
              <a:rPr lang="en-US" dirty="0" err="1" smtClean="0"/>
              <a:t>WiFi</a:t>
            </a:r>
            <a:r>
              <a:rPr lang="en-US" dirty="0" smtClean="0"/>
              <a:t> hotspots</a:t>
            </a:r>
          </a:p>
          <a:p>
            <a:r>
              <a:rPr lang="en-US" dirty="0"/>
              <a:t>	</a:t>
            </a:r>
            <a:r>
              <a:rPr lang="en-US" dirty="0" smtClean="0"/>
              <a:t>3    document cameras</a:t>
            </a:r>
          </a:p>
          <a:p>
            <a:r>
              <a:rPr lang="en-US" dirty="0"/>
              <a:t>	</a:t>
            </a:r>
            <a:r>
              <a:rPr lang="en-US" dirty="0" smtClean="0"/>
              <a:t>1    wireless bridge</a:t>
            </a:r>
          </a:p>
          <a:p>
            <a:r>
              <a:rPr lang="en-US" dirty="0"/>
              <a:t>	</a:t>
            </a:r>
            <a:r>
              <a:rPr lang="en-US" dirty="0" smtClean="0"/>
              <a:t>14  telephones (with remote connections to the college’s phone system)</a:t>
            </a:r>
          </a:p>
          <a:p>
            <a:endParaRPr lang="en-US" dirty="0" smtClean="0"/>
          </a:p>
          <a:p>
            <a:r>
              <a:rPr lang="en-US" dirty="0" smtClean="0"/>
              <a:t>Zoom meetings held:</a:t>
            </a:r>
          </a:p>
          <a:p>
            <a:r>
              <a:rPr lang="en-US" dirty="0"/>
              <a:t>	</a:t>
            </a:r>
            <a:r>
              <a:rPr lang="en-US" dirty="0" smtClean="0"/>
              <a:t>22,016 	meetings</a:t>
            </a:r>
          </a:p>
          <a:p>
            <a:r>
              <a:rPr lang="en-US" dirty="0"/>
              <a:t>	</a:t>
            </a:r>
            <a:r>
              <a:rPr lang="en-US" dirty="0" smtClean="0"/>
              <a:t>109,102 	total participants</a:t>
            </a:r>
          </a:p>
          <a:p>
            <a:r>
              <a:rPr lang="en-US" dirty="0"/>
              <a:t>	</a:t>
            </a:r>
            <a:r>
              <a:rPr lang="en-US" dirty="0" smtClean="0"/>
              <a:t>91,563	hours of video (5,493,829 minutes in total!)</a:t>
            </a:r>
          </a:p>
          <a:p>
            <a:endParaRPr lang="en-US" dirty="0"/>
          </a:p>
          <a:p>
            <a:r>
              <a:rPr lang="en-US" dirty="0" smtClean="0"/>
              <a:t>Remote access connections:</a:t>
            </a:r>
          </a:p>
          <a:p>
            <a:r>
              <a:rPr lang="en-US" dirty="0"/>
              <a:t>	</a:t>
            </a:r>
            <a:r>
              <a:rPr lang="en-US" dirty="0" smtClean="0"/>
              <a:t>approximately 160 per day</a:t>
            </a:r>
          </a:p>
        </p:txBody>
      </p:sp>
    </p:spTree>
    <p:extLst>
      <p:ext uri="{BB962C8B-B14F-4D97-AF65-F5344CB8AC3E}">
        <p14:creationId xmlns:p14="http://schemas.microsoft.com/office/powerpoint/2010/main" val="12437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"/>
            <a:ext cx="5420773" cy="376260"/>
          </a:xfrm>
        </p:spPr>
        <p:txBody>
          <a:bodyPr/>
          <a:lstStyle/>
          <a:p>
            <a:pPr algn="l"/>
            <a:r>
              <a:rPr lang="en-US" sz="1800" dirty="0" smtClean="0">
                <a:effectLst/>
                <a:latin typeface="Adobe Caslon Pro Bold"/>
              </a:rPr>
              <a:t>By the Numbers: Cybersecurity</a:t>
            </a:r>
            <a:endParaRPr lang="en-US" sz="1800" dirty="0">
              <a:effectLst/>
              <a:latin typeface="Adobe Caslon Pro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7" y="374292"/>
            <a:ext cx="534352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breaches: 0</a:t>
            </a:r>
          </a:p>
          <a:p>
            <a:endParaRPr lang="en-US" dirty="0" smtClean="0"/>
          </a:p>
          <a:p>
            <a:r>
              <a:rPr lang="en-US" dirty="0" smtClean="0"/>
              <a:t>Major threats that we avoided:</a:t>
            </a:r>
          </a:p>
          <a:p>
            <a:endParaRPr lang="en-US" sz="600" dirty="0" smtClean="0"/>
          </a:p>
          <a:p>
            <a:r>
              <a:rPr lang="en-US" sz="500" dirty="0" smtClean="0"/>
              <a:t>April/May 2020: Ransomware Attacks Against IL Community Colleges:</a:t>
            </a:r>
          </a:p>
          <a:p>
            <a:r>
              <a:rPr lang="en-US" sz="500" dirty="0" smtClean="0"/>
              <a:t>Multiple colleges, including Parkland, IVCC, and Heartland suffered crippling ransomware attacks near the end of the Spring2020 semester  </a:t>
            </a:r>
            <a:endParaRPr lang="en-US" sz="500" dirty="0"/>
          </a:p>
          <a:p>
            <a:endParaRPr lang="en-US" sz="500" dirty="0" smtClean="0"/>
          </a:p>
          <a:p>
            <a:r>
              <a:rPr lang="en-US" sz="500" dirty="0" smtClean="0"/>
              <a:t>June 2020: North Korean “Lazarus Group” Phishing Campaign</a:t>
            </a:r>
          </a:p>
          <a:p>
            <a:r>
              <a:rPr lang="en-US" sz="500" dirty="0" smtClean="0"/>
              <a:t>Spear phishing attack sent to over 5 million victims attempting theft of personal information</a:t>
            </a:r>
            <a:endParaRPr lang="en-US" sz="500" dirty="0"/>
          </a:p>
          <a:p>
            <a:endParaRPr lang="en-US" sz="500" dirty="0" smtClean="0"/>
          </a:p>
          <a:p>
            <a:r>
              <a:rPr lang="en-US" sz="500" dirty="0" smtClean="0"/>
              <a:t>September 2020: Iranian “Pioneer Kitten” attacks</a:t>
            </a:r>
          </a:p>
          <a:p>
            <a:r>
              <a:rPr lang="en-US" sz="500" dirty="0"/>
              <a:t>Theft of data by Iranian state actors </a:t>
            </a:r>
            <a:r>
              <a:rPr lang="en-US" sz="500" dirty="0" smtClean="0"/>
              <a:t>US institutions via VPN connections</a:t>
            </a:r>
            <a:endParaRPr lang="en-US" sz="500" dirty="0"/>
          </a:p>
          <a:p>
            <a:endParaRPr lang="en-US" sz="500" dirty="0"/>
          </a:p>
          <a:p>
            <a:r>
              <a:rPr lang="en-US" sz="500" dirty="0" smtClean="0"/>
              <a:t>October 2020: Iranian “Silent Librarian” attacks</a:t>
            </a:r>
          </a:p>
          <a:p>
            <a:r>
              <a:rPr lang="en-US" sz="500" dirty="0" smtClean="0"/>
              <a:t>Theft of data by Iranian state actors targeting higher education institutions in the US</a:t>
            </a:r>
          </a:p>
          <a:p>
            <a:endParaRPr lang="en-US" sz="500" dirty="0" smtClean="0"/>
          </a:p>
          <a:p>
            <a:r>
              <a:rPr lang="en-US" sz="500" dirty="0" smtClean="0"/>
              <a:t>October 2020</a:t>
            </a:r>
            <a:r>
              <a:rPr lang="en-US" sz="500" dirty="0"/>
              <a:t>: Microsoft CVE-2020-0688 “Energetic </a:t>
            </a:r>
            <a:r>
              <a:rPr lang="en-US" sz="500" dirty="0" smtClean="0"/>
              <a:t>Bear” attacks</a:t>
            </a:r>
          </a:p>
          <a:p>
            <a:r>
              <a:rPr lang="en-US" sz="500" dirty="0" smtClean="0"/>
              <a:t>Potential theft of data by Russian hacking group</a:t>
            </a:r>
          </a:p>
          <a:p>
            <a:endParaRPr lang="en-US" sz="500" dirty="0" smtClean="0"/>
          </a:p>
          <a:p>
            <a:r>
              <a:rPr lang="en-US" sz="500" dirty="0" smtClean="0"/>
              <a:t>February 2021: </a:t>
            </a:r>
            <a:r>
              <a:rPr lang="en-US" sz="500" dirty="0" err="1" smtClean="0"/>
              <a:t>SolarWinds</a:t>
            </a:r>
            <a:r>
              <a:rPr lang="en-US" sz="500" dirty="0" smtClean="0"/>
              <a:t> Orion SUNBURST</a:t>
            </a:r>
          </a:p>
          <a:p>
            <a:r>
              <a:rPr lang="en-US" sz="500" dirty="0" smtClean="0"/>
              <a:t>Potential to compromise a victim’s entire internal network</a:t>
            </a:r>
          </a:p>
          <a:p>
            <a:endParaRPr lang="en-US" sz="500" dirty="0" smtClean="0"/>
          </a:p>
          <a:p>
            <a:r>
              <a:rPr lang="en-US" sz="500" dirty="0" smtClean="0"/>
              <a:t>March 2021</a:t>
            </a:r>
            <a:r>
              <a:rPr lang="en-US" sz="500" dirty="0"/>
              <a:t>: Microsoft CVE-2021-26855, 26857, 26858, </a:t>
            </a:r>
            <a:r>
              <a:rPr lang="en-US" sz="500" dirty="0" smtClean="0"/>
              <a:t>27065</a:t>
            </a:r>
          </a:p>
          <a:p>
            <a:r>
              <a:rPr lang="en-US" sz="500" dirty="0" smtClean="0"/>
              <a:t>Remote code execution with the potential to completely compromise a victim’s internal Microsoft network &amp; connected internal services</a:t>
            </a:r>
          </a:p>
          <a:p>
            <a:endParaRPr lang="en-US" sz="600" dirty="0" smtClean="0"/>
          </a:p>
        </p:txBody>
      </p:sp>
    </p:spTree>
    <p:extLst>
      <p:ext uri="{BB962C8B-B14F-4D97-AF65-F5344CB8AC3E}">
        <p14:creationId xmlns:p14="http://schemas.microsoft.com/office/powerpoint/2010/main" val="17680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"/>
            <a:ext cx="5420773" cy="376260"/>
          </a:xfrm>
        </p:spPr>
        <p:txBody>
          <a:bodyPr/>
          <a:lstStyle/>
          <a:p>
            <a:pPr algn="l"/>
            <a:r>
              <a:rPr lang="en-US" sz="1800" dirty="0" smtClean="0">
                <a:effectLst/>
                <a:latin typeface="Adobe Caslon Pro Bold"/>
              </a:rPr>
              <a:t>By the Numbers: Student Support</a:t>
            </a:r>
            <a:endParaRPr lang="en-US" sz="1800" dirty="0">
              <a:effectLst/>
              <a:latin typeface="Adobe Caslon Pro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7" y="374292"/>
            <a:ext cx="534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Equipment loaned to students:</a:t>
            </a:r>
          </a:p>
          <a:p>
            <a:r>
              <a:rPr lang="en-US" dirty="0"/>
              <a:t>	</a:t>
            </a:r>
            <a:r>
              <a:rPr lang="en-US" dirty="0" smtClean="0"/>
              <a:t>313  laptops</a:t>
            </a:r>
          </a:p>
          <a:p>
            <a:r>
              <a:rPr lang="en-US" dirty="0"/>
              <a:t>	</a:t>
            </a:r>
            <a:r>
              <a:rPr lang="en-US" dirty="0" smtClean="0"/>
              <a:t>27    </a:t>
            </a:r>
            <a:r>
              <a:rPr lang="en-US" dirty="0" err="1" smtClean="0"/>
              <a:t>WiFi</a:t>
            </a:r>
            <a:r>
              <a:rPr lang="en-US" dirty="0" smtClean="0"/>
              <a:t> hotspots</a:t>
            </a:r>
          </a:p>
          <a:p>
            <a:endParaRPr lang="en-US" dirty="0" smtClean="0"/>
          </a:p>
          <a:p>
            <a:r>
              <a:rPr lang="en-US" dirty="0" smtClean="0"/>
              <a:t>Support cases handled:</a:t>
            </a:r>
          </a:p>
          <a:p>
            <a:r>
              <a:rPr lang="en-US" dirty="0"/>
              <a:t>	</a:t>
            </a:r>
            <a:r>
              <a:rPr lang="en-US" dirty="0" smtClean="0"/>
              <a:t>784 	cases (444 that were </a:t>
            </a:r>
            <a:r>
              <a:rPr lang="en-US" dirty="0"/>
              <a:t>not equipment </a:t>
            </a:r>
            <a:r>
              <a:rPr lang="en-US" dirty="0" smtClean="0"/>
              <a:t>requests)</a:t>
            </a:r>
          </a:p>
          <a:p>
            <a:endParaRPr lang="en-US" dirty="0"/>
          </a:p>
          <a:p>
            <a:r>
              <a:rPr lang="en-US" dirty="0" smtClean="0"/>
              <a:t>Remote access connections:</a:t>
            </a:r>
          </a:p>
          <a:p>
            <a:r>
              <a:rPr lang="en-US" dirty="0"/>
              <a:t>	</a:t>
            </a:r>
            <a:r>
              <a:rPr lang="en-US" dirty="0" smtClean="0"/>
              <a:t>approximately 45 per day</a:t>
            </a:r>
          </a:p>
        </p:txBody>
      </p:sp>
    </p:spTree>
    <p:extLst>
      <p:ext uri="{BB962C8B-B14F-4D97-AF65-F5344CB8AC3E}">
        <p14:creationId xmlns:p14="http://schemas.microsoft.com/office/powerpoint/2010/main" val="152640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013158" cy="542925"/>
          </a:xfrm>
        </p:spPr>
        <p:txBody>
          <a:bodyPr/>
          <a:lstStyle/>
          <a:p>
            <a:pPr algn="l"/>
            <a:r>
              <a:rPr lang="en-US" sz="2400" dirty="0" smtClean="0">
                <a:effectLst/>
                <a:latin typeface="Adobe Caslon Pro Bold"/>
              </a:rPr>
              <a:t>Upcoming: The Next 12 Months</a:t>
            </a:r>
            <a:endParaRPr lang="en-US" sz="2400" dirty="0">
              <a:effectLst/>
              <a:latin typeface="Adobe Caslon Pro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175" y="542925"/>
            <a:ext cx="53435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US" dirty="0" smtClean="0"/>
              <a:t>IT will continue to replace provide technology to students &amp; employees to support remote &amp; hybrid instruction through the Fall2021 semester (at minimum)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As the college moves toward offering more in-person instruction again, classrooms are being outfitted with technology for hybrid &amp; </a:t>
            </a:r>
            <a:r>
              <a:rPr lang="en-US" dirty="0"/>
              <a:t>socially-distanced </a:t>
            </a:r>
            <a:r>
              <a:rPr lang="en-US" dirty="0" smtClean="0"/>
              <a:t>instruction where needed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New technology will be installed in the south &amp; west wings as remodeling work continues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As other departments begin to refocus on post-COVID priorities, we will reassess institutional needs &amp; restart work on relevant priorities that were set aside during the pandemic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6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chlandTemplate2012">
  <a:themeElements>
    <a:clrScheme name="RichlandTheme1 1">
      <a:dk1>
        <a:srgbClr val="000000"/>
      </a:dk1>
      <a:lt1>
        <a:srgbClr val="004270"/>
      </a:lt1>
      <a:dk2>
        <a:srgbClr val="FFFFFF"/>
      </a:dk2>
      <a:lt2>
        <a:srgbClr val="BFBFBF"/>
      </a:lt2>
      <a:accent1>
        <a:srgbClr val="404040"/>
      </a:accent1>
      <a:accent2>
        <a:srgbClr val="808080"/>
      </a:accent2>
      <a:accent3>
        <a:srgbClr val="9BBB59"/>
      </a:accent3>
      <a:accent4>
        <a:srgbClr val="CC0A20"/>
      </a:accent4>
      <a:accent5>
        <a:srgbClr val="008BC4"/>
      </a:accent5>
      <a:accent6>
        <a:srgbClr val="F5C41B"/>
      </a:accent6>
      <a:hlink>
        <a:srgbClr val="0000FF"/>
      </a:hlink>
      <a:folHlink>
        <a:srgbClr val="00427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RCC Presentation Template</Template>
  <TotalTime>2500</TotalTime>
  <Words>455</Words>
  <Application>Microsoft Office PowerPoint</Application>
  <PresentationFormat>Custom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Adobe Caslon Pro Bold</vt:lpstr>
      <vt:lpstr>Arial</vt:lpstr>
      <vt:lpstr>Calibri</vt:lpstr>
      <vt:lpstr>Georgia</vt:lpstr>
      <vt:lpstr>Wingdings</vt:lpstr>
      <vt:lpstr>RichlandTemplate2012</vt:lpstr>
      <vt:lpstr>Monitoring Report Information Technology</vt:lpstr>
      <vt:lpstr>What Exactly Has the IT Dept. Been Doing Lately?</vt:lpstr>
      <vt:lpstr>By the Numbers: Operational Continuity</vt:lpstr>
      <vt:lpstr>By the Numbers: Cybersecurity</vt:lpstr>
      <vt:lpstr>By the Numbers: Student Support</vt:lpstr>
      <vt:lpstr>Upcoming: The Next 12 Months</vt:lpstr>
    </vt:vector>
  </TitlesOfParts>
  <Manager/>
  <Company>Richland Community College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Report Information Technology</dc:title>
  <dc:subject/>
  <dc:creator>Joe Feinstein</dc:creator>
  <cp:keywords/>
  <dc:description/>
  <cp:lastModifiedBy>Madonna Brown</cp:lastModifiedBy>
  <cp:revision>62</cp:revision>
  <dcterms:created xsi:type="dcterms:W3CDTF">2017-04-18T22:07:40Z</dcterms:created>
  <dcterms:modified xsi:type="dcterms:W3CDTF">2021-04-21T20:00:57Z</dcterms:modified>
  <cp:category/>
</cp:coreProperties>
</file>