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61" r:id="rId4"/>
    <p:sldId id="271" r:id="rId5"/>
    <p:sldId id="259" r:id="rId6"/>
    <p:sldId id="272" r:id="rId7"/>
    <p:sldId id="273" r:id="rId8"/>
    <p:sldId id="270" r:id="rId9"/>
    <p:sldId id="258" r:id="rId10"/>
    <p:sldId id="264" r:id="rId11"/>
    <p:sldId id="263" r:id="rId12"/>
    <p:sldId id="265" r:id="rId13"/>
    <p:sldId id="266" r:id="rId14"/>
    <p:sldId id="267" r:id="rId15"/>
    <p:sldId id="268" r:id="rId16"/>
    <p:sldId id="274" r:id="rId17"/>
    <p:sldId id="276" r:id="rId18"/>
    <p:sldId id="277" r:id="rId19"/>
    <p:sldId id="275" r:id="rId20"/>
    <p:sldId id="26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95" autoAdjust="0"/>
  </p:normalViewPr>
  <p:slideViewPr>
    <p:cSldViewPr snapToGrid="0">
      <p:cViewPr varScale="1">
        <p:scale>
          <a:sx n="103" d="100"/>
          <a:sy n="103" d="100"/>
        </p:scale>
        <p:origin x="138" y="246"/>
      </p:cViewPr>
      <p:guideLst/>
    </p:cSldViewPr>
  </p:slideViewPr>
  <p:outlineViewPr>
    <p:cViewPr>
      <p:scale>
        <a:sx n="33" d="100"/>
        <a:sy n="33" d="100"/>
      </p:scale>
      <p:origin x="0" y="-276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28FE84C-4DA5-48E9-9ACB-8EE85C1A76A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77895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8FE84C-4DA5-48E9-9ACB-8EE85C1A76A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18339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8FE84C-4DA5-48E9-9ACB-8EE85C1A76A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332660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05169"/>
            <a:ext cx="10515600"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0" y="1917872"/>
            <a:ext cx="10515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8FE84C-4DA5-48E9-9ACB-8EE85C1A76A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209281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8FE84C-4DA5-48E9-9ACB-8EE85C1A76A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15728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3964" y="0"/>
            <a:ext cx="10515600" cy="1325563"/>
          </a:xfrm>
        </p:spPr>
        <p:txBody>
          <a:bodyPr/>
          <a:lstStyle>
            <a:lvl1pPr>
              <a:defRPr b="1" baseline="0">
                <a:latin typeface="Calibri Light" panose="020F030202020403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739966" y="1665287"/>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8FE84C-4DA5-48E9-9ACB-8EE85C1A76A6}"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3219705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8FE84C-4DA5-48E9-9ACB-8EE85C1A76A6}" type="datetimeFigureOut">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455770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8FE84C-4DA5-48E9-9ACB-8EE85C1A76A6}" type="datetimeFigureOut">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1091818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FE84C-4DA5-48E9-9ACB-8EE85C1A76A6}" type="datetimeFigureOut">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205375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8FE84C-4DA5-48E9-9ACB-8EE85C1A76A6}"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142373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8FE84C-4DA5-48E9-9ACB-8EE85C1A76A6}"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8B44BF-ACF8-401D-8EF4-AE76B0D57CF6}" type="slidenum">
              <a:rPr lang="en-US" smtClean="0"/>
              <a:t>‹#›</a:t>
            </a:fld>
            <a:endParaRPr lang="en-US"/>
          </a:p>
        </p:txBody>
      </p:sp>
    </p:spTree>
    <p:extLst>
      <p:ext uri="{BB962C8B-B14F-4D97-AF65-F5344CB8AC3E}">
        <p14:creationId xmlns:p14="http://schemas.microsoft.com/office/powerpoint/2010/main" val="307556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FE84C-4DA5-48E9-9ACB-8EE85C1A76A6}" type="datetimeFigureOut">
              <a:rPr lang="en-US" smtClean="0"/>
              <a:t>10/20/2021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B44BF-ACF8-401D-8EF4-AE76B0D57CF6}" type="slidenum">
              <a:rPr lang="en-US" smtClean="0"/>
              <a:t>‹#›</a:t>
            </a:fld>
            <a:endParaRPr lang="en-US"/>
          </a:p>
        </p:txBody>
      </p:sp>
      <p:pic>
        <p:nvPicPr>
          <p:cNvPr id="7" name="Picture 6"/>
          <p:cNvPicPr>
            <a:picLocks noChangeAspect="1"/>
          </p:cNvPicPr>
          <p:nvPr/>
        </p:nvPicPr>
        <p:blipFill>
          <a:blip r:embed="rId13"/>
          <a:stretch>
            <a:fillRect/>
          </a:stretch>
        </p:blipFill>
        <p:spPr>
          <a:xfrm>
            <a:off x="0" y="-3304"/>
            <a:ext cx="12192000" cy="6864608"/>
          </a:xfrm>
          <a:prstGeom prst="rect">
            <a:avLst/>
          </a:prstGeom>
        </p:spPr>
      </p:pic>
    </p:spTree>
    <p:extLst>
      <p:ext uri="{BB962C8B-B14F-4D97-AF65-F5344CB8AC3E}">
        <p14:creationId xmlns:p14="http://schemas.microsoft.com/office/powerpoint/2010/main" val="93648150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Facilities Monitoring Report </a:t>
            </a:r>
            <a:br>
              <a:rPr lang="en-US" dirty="0" smtClean="0"/>
            </a:br>
            <a:r>
              <a:rPr lang="en-US" dirty="0" smtClean="0"/>
              <a:t>October 19, 2021</a:t>
            </a:r>
            <a:endParaRPr lang="en-US" dirty="0"/>
          </a:p>
        </p:txBody>
      </p:sp>
      <p:sp>
        <p:nvSpPr>
          <p:cNvPr id="3" name="Subtitle 2"/>
          <p:cNvSpPr>
            <a:spLocks noGrp="1"/>
          </p:cNvSpPr>
          <p:nvPr>
            <p:ph type="subTitle" idx="1"/>
          </p:nvPr>
        </p:nvSpPr>
        <p:spPr/>
        <p:txBody>
          <a:bodyPr/>
          <a:lstStyle/>
          <a:p>
            <a:r>
              <a:rPr lang="en-US" dirty="0" smtClean="0"/>
              <a:t>Richland Board of Trustee </a:t>
            </a:r>
          </a:p>
        </p:txBody>
      </p:sp>
    </p:spTree>
    <p:extLst>
      <p:ext uri="{BB962C8B-B14F-4D97-AF65-F5344CB8AC3E}">
        <p14:creationId xmlns:p14="http://schemas.microsoft.com/office/powerpoint/2010/main" val="3916214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CDL</a:t>
            </a:r>
            <a:r>
              <a:rPr lang="en-US" baseline="0" dirty="0" smtClean="0"/>
              <a:t> Minority Mentoring Teamsters</a:t>
            </a:r>
            <a:endParaRPr lang="en-US" dirty="0"/>
          </a:p>
        </p:txBody>
      </p:sp>
      <p:pic>
        <p:nvPicPr>
          <p:cNvPr id="5" name="Content Placeholder 4"/>
          <p:cNvPicPr>
            <a:picLocks noGrp="1" noChangeAspect="1"/>
          </p:cNvPicPr>
          <p:nvPr>
            <p:ph idx="1"/>
          </p:nvPr>
        </p:nvPicPr>
        <p:blipFill>
          <a:blip r:embed="rId2"/>
          <a:stretch>
            <a:fillRect/>
          </a:stretch>
        </p:blipFill>
        <p:spPr>
          <a:xfrm>
            <a:off x="2699083" y="1917700"/>
            <a:ext cx="6793834" cy="4351338"/>
          </a:xfrm>
          <a:prstGeom prst="rect">
            <a:avLst/>
          </a:prstGeom>
        </p:spPr>
      </p:pic>
    </p:spTree>
    <p:extLst>
      <p:ext uri="{BB962C8B-B14F-4D97-AF65-F5344CB8AC3E}">
        <p14:creationId xmlns:p14="http://schemas.microsoft.com/office/powerpoint/2010/main" val="3359501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CDL</a:t>
            </a:r>
            <a:r>
              <a:rPr lang="en-US" baseline="0" dirty="0" smtClean="0"/>
              <a:t> Minority Mentoring Teamsters</a:t>
            </a:r>
            <a:endParaRPr lang="en-US" dirty="0"/>
          </a:p>
        </p:txBody>
      </p:sp>
      <p:pic>
        <p:nvPicPr>
          <p:cNvPr id="7" name="Content Placeholder 6"/>
          <p:cNvPicPr>
            <a:picLocks noGrp="1" noChangeAspect="1"/>
          </p:cNvPicPr>
          <p:nvPr>
            <p:ph idx="1"/>
          </p:nvPr>
        </p:nvPicPr>
        <p:blipFill>
          <a:blip r:embed="rId2"/>
          <a:stretch>
            <a:fillRect/>
          </a:stretch>
        </p:blipFill>
        <p:spPr>
          <a:xfrm>
            <a:off x="3073816" y="1917700"/>
            <a:ext cx="6044367" cy="4351338"/>
          </a:xfrm>
          <a:prstGeom prst="rect">
            <a:avLst/>
          </a:prstGeom>
        </p:spPr>
      </p:pic>
    </p:spTree>
    <p:extLst>
      <p:ext uri="{BB962C8B-B14F-4D97-AF65-F5344CB8AC3E}">
        <p14:creationId xmlns:p14="http://schemas.microsoft.com/office/powerpoint/2010/main" val="3759027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40" y="554464"/>
            <a:ext cx="10515600" cy="1325563"/>
          </a:xfrm>
        </p:spPr>
        <p:txBody>
          <a:bodyPr/>
          <a:lstStyle/>
          <a:p>
            <a:r>
              <a:rPr lang="en-US" dirty="0" smtClean="0"/>
              <a:t>CDL Minority</a:t>
            </a:r>
            <a:r>
              <a:rPr lang="en-US" baseline="0" dirty="0" smtClean="0"/>
              <a:t> Mentoring Teamsters</a:t>
            </a:r>
            <a:endParaRPr lang="en-US" dirty="0"/>
          </a:p>
        </p:txBody>
      </p:sp>
      <p:pic>
        <p:nvPicPr>
          <p:cNvPr id="4" name="Content Placeholder 3"/>
          <p:cNvPicPr>
            <a:picLocks noGrp="1" noChangeAspect="1"/>
          </p:cNvPicPr>
          <p:nvPr>
            <p:ph idx="1"/>
          </p:nvPr>
        </p:nvPicPr>
        <p:blipFill>
          <a:blip r:embed="rId2"/>
          <a:stretch>
            <a:fillRect/>
          </a:stretch>
        </p:blipFill>
        <p:spPr>
          <a:xfrm>
            <a:off x="2153920" y="1758107"/>
            <a:ext cx="7555151" cy="4389011"/>
          </a:xfrm>
          <a:prstGeom prst="rect">
            <a:avLst/>
          </a:prstGeom>
        </p:spPr>
      </p:pic>
    </p:spTree>
    <p:extLst>
      <p:ext uri="{BB962C8B-B14F-4D97-AF65-F5344CB8AC3E}">
        <p14:creationId xmlns:p14="http://schemas.microsoft.com/office/powerpoint/2010/main" val="16946143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CDL Minority Mentoring Teamsters</a:t>
            </a:r>
            <a:endParaRPr lang="en-US" dirty="0"/>
          </a:p>
        </p:txBody>
      </p:sp>
      <p:pic>
        <p:nvPicPr>
          <p:cNvPr id="4" name="Content Placeholder 3"/>
          <p:cNvPicPr>
            <a:picLocks noGrp="1" noChangeAspect="1"/>
          </p:cNvPicPr>
          <p:nvPr>
            <p:ph idx="1"/>
          </p:nvPr>
        </p:nvPicPr>
        <p:blipFill>
          <a:blip r:embed="rId2"/>
          <a:stretch>
            <a:fillRect/>
          </a:stretch>
        </p:blipFill>
        <p:spPr>
          <a:xfrm>
            <a:off x="1903669" y="1442720"/>
            <a:ext cx="7940063" cy="4724718"/>
          </a:xfrm>
          <a:prstGeom prst="rect">
            <a:avLst/>
          </a:prstGeom>
        </p:spPr>
      </p:pic>
    </p:spTree>
    <p:extLst>
      <p:ext uri="{BB962C8B-B14F-4D97-AF65-F5344CB8AC3E}">
        <p14:creationId xmlns:p14="http://schemas.microsoft.com/office/powerpoint/2010/main" val="329554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CDL Minority</a:t>
            </a:r>
            <a:r>
              <a:rPr lang="en-US" baseline="0" dirty="0" smtClean="0"/>
              <a:t> Mentoring</a:t>
            </a:r>
            <a:endParaRPr lang="en-US" dirty="0"/>
          </a:p>
        </p:txBody>
      </p:sp>
      <p:pic>
        <p:nvPicPr>
          <p:cNvPr id="4" name="Content Placeholder 3"/>
          <p:cNvPicPr>
            <a:picLocks noGrp="1" noChangeAspect="1"/>
          </p:cNvPicPr>
          <p:nvPr>
            <p:ph idx="1"/>
          </p:nvPr>
        </p:nvPicPr>
        <p:blipFill>
          <a:blip r:embed="rId2"/>
          <a:stretch>
            <a:fillRect/>
          </a:stretch>
        </p:blipFill>
        <p:spPr>
          <a:xfrm>
            <a:off x="2097141" y="1412240"/>
            <a:ext cx="8149884" cy="4734878"/>
          </a:xfrm>
          <a:prstGeom prst="rect">
            <a:avLst/>
          </a:prstGeom>
        </p:spPr>
      </p:pic>
    </p:spTree>
    <p:extLst>
      <p:ext uri="{BB962C8B-B14F-4D97-AF65-F5344CB8AC3E}">
        <p14:creationId xmlns:p14="http://schemas.microsoft.com/office/powerpoint/2010/main" val="36748493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Funded Deferred Maintenance Projects</a:t>
            </a:r>
            <a:endParaRPr lang="en-US" dirty="0"/>
          </a:p>
        </p:txBody>
      </p:sp>
      <p:sp>
        <p:nvSpPr>
          <p:cNvPr id="3" name="Content Placeholder 2"/>
          <p:cNvSpPr>
            <a:spLocks noGrp="1"/>
          </p:cNvSpPr>
          <p:nvPr>
            <p:ph idx="1"/>
          </p:nvPr>
        </p:nvSpPr>
        <p:spPr/>
        <p:txBody>
          <a:bodyPr/>
          <a:lstStyle/>
          <a:p>
            <a:r>
              <a:rPr lang="en-US" dirty="0" smtClean="0"/>
              <a:t>Roof Repairs and Repainting</a:t>
            </a:r>
          </a:p>
          <a:p>
            <a:pPr lvl="1"/>
            <a:r>
              <a:rPr lang="en-US" dirty="0" smtClean="0"/>
              <a:t>Scope: Replace roofing</a:t>
            </a:r>
            <a:r>
              <a:rPr lang="en-US" baseline="0" dirty="0" smtClean="0"/>
              <a:t> on Scherer Industrial Tech, repaint South Wing Maintenance Buildings roofs</a:t>
            </a:r>
          </a:p>
          <a:p>
            <a:r>
              <a:rPr lang="en-US" baseline="0" dirty="0" smtClean="0"/>
              <a:t>Budget:  Total Project </a:t>
            </a:r>
            <a:r>
              <a:rPr lang="en-US" sz="2800" b="0" i="0" u="none" strike="noStrike" kern="1200" baseline="0" dirty="0" smtClean="0">
                <a:solidFill>
                  <a:schemeClr val="tx1"/>
                </a:solidFill>
                <a:latin typeface="+mn-lt"/>
                <a:ea typeface="+mn-ea"/>
                <a:cs typeface="+mn-cs"/>
              </a:rPr>
              <a:t>$859,653;  State share $644,740; Richland share $ 214,913</a:t>
            </a:r>
          </a:p>
          <a:p>
            <a:r>
              <a:rPr lang="en-US" sz="2800" b="0" i="0" u="none" strike="noStrike" kern="1200" baseline="0" dirty="0" smtClean="0">
                <a:solidFill>
                  <a:schemeClr val="tx1"/>
                </a:solidFill>
                <a:latin typeface="+mn-lt"/>
                <a:ea typeface="+mn-ea"/>
                <a:cs typeface="+mn-cs"/>
              </a:rPr>
              <a:t>Henson-Robinson Company from Springfield is the low bidder and has been awarded the contract at a total cost of $473,259.</a:t>
            </a:r>
          </a:p>
        </p:txBody>
      </p:sp>
    </p:spTree>
    <p:extLst>
      <p:ext uri="{BB962C8B-B14F-4D97-AF65-F5344CB8AC3E}">
        <p14:creationId xmlns:p14="http://schemas.microsoft.com/office/powerpoint/2010/main" val="24692636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Funded</a:t>
            </a:r>
            <a:r>
              <a:rPr lang="en-US" baseline="0" dirty="0" smtClean="0"/>
              <a:t> Deferred Maintenance Projects</a:t>
            </a:r>
            <a:endParaRPr lang="en-US" dirty="0"/>
          </a:p>
        </p:txBody>
      </p:sp>
      <p:sp>
        <p:nvSpPr>
          <p:cNvPr id="3" name="Content Placeholder 2"/>
          <p:cNvSpPr>
            <a:spLocks noGrp="1"/>
          </p:cNvSpPr>
          <p:nvPr>
            <p:ph idx="1"/>
          </p:nvPr>
        </p:nvSpPr>
        <p:spPr/>
        <p:txBody>
          <a:bodyPr>
            <a:normAutofit/>
          </a:bodyPr>
          <a:lstStyle/>
          <a:p>
            <a:r>
              <a:rPr lang="en-US" sz="2800" kern="1200" dirty="0" smtClean="0">
                <a:solidFill>
                  <a:schemeClr val="tx1"/>
                </a:solidFill>
                <a:latin typeface="+mn-lt"/>
                <a:ea typeface="+mn-ea"/>
                <a:cs typeface="+mn-cs"/>
              </a:rPr>
              <a:t>Richland Shilling Community Education Center and Bistro</a:t>
            </a:r>
          </a:p>
          <a:p>
            <a:r>
              <a:rPr lang="en-US" sz="2400" kern="1200" dirty="0" smtClean="0">
                <a:solidFill>
                  <a:schemeClr val="tx1"/>
                </a:solidFill>
                <a:latin typeface="+mn-lt"/>
                <a:ea typeface="+mn-ea"/>
                <a:cs typeface="+mn-cs"/>
              </a:rPr>
              <a:t>Scope: </a:t>
            </a:r>
            <a:endParaRPr lang="en-US" sz="2800" b="0" i="0" u="none" strike="noStrike" kern="1200" baseline="0" dirty="0" smtClean="0">
              <a:solidFill>
                <a:schemeClr val="tx1"/>
              </a:solidFill>
              <a:latin typeface="+mn-lt"/>
              <a:ea typeface="+mn-ea"/>
              <a:cs typeface="+mn-cs"/>
            </a:endParaRPr>
          </a:p>
          <a:p>
            <a:pPr marL="457200" lvl="1" indent="0">
              <a:buNone/>
            </a:pPr>
            <a:r>
              <a:rPr lang="en-US" sz="2400" b="0" i="0" u="none" strike="noStrike" kern="1200" baseline="0" dirty="0" smtClean="0">
                <a:solidFill>
                  <a:schemeClr val="tx1"/>
                </a:solidFill>
                <a:latin typeface="+mn-lt"/>
                <a:ea typeface="+mn-ea"/>
                <a:cs typeface="+mn-cs"/>
              </a:rPr>
              <a:t>This project includes the following: Replace Theater Seating, theater flooring, upgrade Bistro 537 lighting to include dimming capability,</a:t>
            </a:r>
            <a:r>
              <a:rPr lang="en-US" sz="2400" b="0" i="0" u="none" strike="noStrike" kern="1200" dirty="0" smtClean="0">
                <a:solidFill>
                  <a:schemeClr val="tx1"/>
                </a:solidFill>
                <a:latin typeface="+mn-lt"/>
                <a:ea typeface="+mn-ea"/>
                <a:cs typeface="+mn-cs"/>
              </a:rPr>
              <a:t> </a:t>
            </a:r>
            <a:r>
              <a:rPr lang="en-US" sz="2400" b="0" i="0" u="none" strike="noStrike" kern="1200" baseline="0" dirty="0" smtClean="0">
                <a:solidFill>
                  <a:schemeClr val="tx1"/>
                </a:solidFill>
                <a:latin typeface="+mn-lt"/>
                <a:ea typeface="+mn-ea"/>
                <a:cs typeface="+mn-cs"/>
              </a:rPr>
              <a:t>paint / patch theater interior finishes, upgrade lighting controls in theater, replace Shilling Lobby lighting, and replace corridor lighting that wraps around theater.</a:t>
            </a:r>
          </a:p>
          <a:p>
            <a:pPr marL="457200" lvl="1" indent="0">
              <a:buNone/>
            </a:pPr>
            <a:endParaRPr lang="en-US" sz="2400" b="0" i="0" u="none" strike="noStrike" kern="1200" baseline="0" dirty="0" smtClean="0">
              <a:solidFill>
                <a:schemeClr val="tx1"/>
              </a:solidFill>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0" i="0" u="none" strike="noStrike" kern="1200" baseline="0" dirty="0" smtClean="0">
                <a:solidFill>
                  <a:schemeClr val="tx1"/>
                </a:solidFill>
                <a:latin typeface="+mn-lt"/>
                <a:ea typeface="+mn-ea"/>
                <a:cs typeface="+mn-cs"/>
              </a:rPr>
              <a:t>Budget : Total Project Cost - $748,650; State Share - $561,487; Richland Share - $187,163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0" i="0" u="none" strike="noStrike" kern="1200" baseline="0" dirty="0" smtClean="0">
                <a:solidFill>
                  <a:schemeClr val="tx1"/>
                </a:solidFill>
                <a:latin typeface="+mn-lt"/>
                <a:ea typeface="+mn-ea"/>
                <a:cs typeface="+mn-cs"/>
              </a:rPr>
              <a:t>BLDD was selected by the CDB and is in the design development phase of this project. </a:t>
            </a:r>
          </a:p>
        </p:txBody>
      </p:sp>
    </p:spTree>
    <p:extLst>
      <p:ext uri="{BB962C8B-B14F-4D97-AF65-F5344CB8AC3E}">
        <p14:creationId xmlns:p14="http://schemas.microsoft.com/office/powerpoint/2010/main" val="2184773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a:srcRect t="12581" b="23337"/>
          <a:stretch/>
        </p:blipFill>
        <p:spPr>
          <a:xfrm>
            <a:off x="3621016" y="3095506"/>
            <a:ext cx="7928727" cy="3475158"/>
          </a:xfrm>
          <a:prstGeom prst="rect">
            <a:avLst/>
          </a:prstGeom>
        </p:spPr>
      </p:pic>
      <p:sp>
        <p:nvSpPr>
          <p:cNvPr id="7" name="TextBox 6"/>
          <p:cNvSpPr txBox="1"/>
          <p:nvPr/>
        </p:nvSpPr>
        <p:spPr>
          <a:xfrm>
            <a:off x="10053224" y="5673439"/>
            <a:ext cx="2356492" cy="369332"/>
          </a:xfrm>
          <a:prstGeom prst="rect">
            <a:avLst/>
          </a:prstGeom>
          <a:noFill/>
        </p:spPr>
        <p:txBody>
          <a:bodyPr wrap="square" rtlCol="0">
            <a:spAutoFit/>
          </a:bodyPr>
          <a:lstStyle/>
          <a:p>
            <a:r>
              <a:rPr lang="en-US" dirty="0" smtClean="0"/>
              <a:t>Bistro Patio Concept</a:t>
            </a:r>
            <a:endParaRPr lang="en-US" dirty="0"/>
          </a:p>
        </p:txBody>
      </p:sp>
      <p:sp>
        <p:nvSpPr>
          <p:cNvPr id="2" name="Title 1"/>
          <p:cNvSpPr>
            <a:spLocks noGrp="1"/>
          </p:cNvSpPr>
          <p:nvPr>
            <p:ph type="title"/>
          </p:nvPr>
        </p:nvSpPr>
        <p:spPr/>
        <p:txBody>
          <a:bodyPr/>
          <a:lstStyle/>
          <a:p>
            <a:r>
              <a:rPr lang="en-US" dirty="0" smtClean="0"/>
              <a:t>Other</a:t>
            </a:r>
            <a:r>
              <a:rPr lang="en-US" baseline="0" dirty="0" smtClean="0"/>
              <a:t> Facilities Projects</a:t>
            </a:r>
            <a:endParaRPr lang="en-US" dirty="0"/>
          </a:p>
        </p:txBody>
      </p:sp>
      <p:sp>
        <p:nvSpPr>
          <p:cNvPr id="3" name="Content Placeholder 2"/>
          <p:cNvSpPr>
            <a:spLocks noGrp="1"/>
          </p:cNvSpPr>
          <p:nvPr>
            <p:ph idx="1"/>
          </p:nvPr>
        </p:nvSpPr>
        <p:spPr>
          <a:xfrm>
            <a:off x="838200" y="1390197"/>
            <a:ext cx="10515600" cy="4351338"/>
          </a:xfrm>
        </p:spPr>
        <p:txBody>
          <a:bodyPr/>
          <a:lstStyle/>
          <a:p>
            <a:r>
              <a:rPr lang="en-US" dirty="0" smtClean="0"/>
              <a:t>Bistro 537 Patio Improvements</a:t>
            </a:r>
          </a:p>
          <a:p>
            <a:pPr lvl="1"/>
            <a:r>
              <a:rPr lang="en-US" dirty="0" smtClean="0"/>
              <a:t>Scope:</a:t>
            </a:r>
            <a:r>
              <a:rPr lang="en-US" baseline="0" dirty="0" smtClean="0"/>
              <a:t> Install wind breaks and shade structure at the Bistro patio. Included in this project is installations of glass wind-break walls on top of the existing brick wall, erect two pergola’s to create a shade structure over the seating area </a:t>
            </a:r>
          </a:p>
          <a:p>
            <a:pPr lvl="1"/>
            <a:r>
              <a:rPr lang="en-US" baseline="0" dirty="0" smtClean="0"/>
              <a:t>Budget:  $137,600</a:t>
            </a:r>
          </a:p>
        </p:txBody>
      </p:sp>
    </p:spTree>
    <p:extLst>
      <p:ext uri="{BB962C8B-B14F-4D97-AF65-F5344CB8AC3E}">
        <p14:creationId xmlns:p14="http://schemas.microsoft.com/office/powerpoint/2010/main" val="1092577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a:t>
            </a:r>
            <a:r>
              <a:rPr lang="en-US" baseline="0" dirty="0" smtClean="0"/>
              <a:t> Projects for Future Consideration</a:t>
            </a:r>
            <a:endParaRPr lang="en-US" dirty="0"/>
          </a:p>
        </p:txBody>
      </p:sp>
      <p:sp>
        <p:nvSpPr>
          <p:cNvPr id="8" name="Content Placeholder 7"/>
          <p:cNvSpPr>
            <a:spLocks noGrp="1"/>
          </p:cNvSpPr>
          <p:nvPr>
            <p:ph idx="1"/>
          </p:nvPr>
        </p:nvSpPr>
        <p:spPr>
          <a:xfrm>
            <a:off x="838200" y="1690688"/>
            <a:ext cx="10515600" cy="4351338"/>
          </a:xfrm>
        </p:spPr>
        <p:txBody>
          <a:bodyPr/>
          <a:lstStyle/>
          <a:p>
            <a:r>
              <a:rPr lang="en-US" dirty="0" smtClean="0"/>
              <a:t>Projects</a:t>
            </a:r>
            <a:r>
              <a:rPr lang="en-US" baseline="0" dirty="0" smtClean="0"/>
              <a:t> that will be considered for future funding total $2.6 million</a:t>
            </a:r>
          </a:p>
          <a:p>
            <a:r>
              <a:rPr lang="en-US" baseline="0" dirty="0" smtClean="0"/>
              <a:t>These are larger projects that address deferred maintenance, campus renewal, structural integrity, moisture protection, and wayfinding.</a:t>
            </a:r>
          </a:p>
          <a:p>
            <a:r>
              <a:rPr lang="en-US" baseline="0" dirty="0" smtClean="0"/>
              <a:t>The scope for these projects range from renovating the Nursing Labs to replacing sinks and toilet partitions, to sealing joints in the parking lots. </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4138669471"/>
              </p:ext>
            </p:extLst>
          </p:nvPr>
        </p:nvGraphicFramePr>
        <p:xfrm>
          <a:off x="3312160" y="4175443"/>
          <a:ext cx="6898640" cy="2225040"/>
        </p:xfrm>
        <a:graphic>
          <a:graphicData uri="http://schemas.openxmlformats.org/drawingml/2006/table">
            <a:tbl>
              <a:tblPr firstRow="1" bandRow="1">
                <a:tableStyleId>{5C22544A-7EE6-4342-B048-85BDC9FD1C3A}</a:tableStyleId>
              </a:tblPr>
              <a:tblGrid>
                <a:gridCol w="3449320">
                  <a:extLst>
                    <a:ext uri="{9D8B030D-6E8A-4147-A177-3AD203B41FA5}">
                      <a16:colId xmlns:a16="http://schemas.microsoft.com/office/drawing/2014/main" val="3913197431"/>
                    </a:ext>
                  </a:extLst>
                </a:gridCol>
                <a:gridCol w="3449320">
                  <a:extLst>
                    <a:ext uri="{9D8B030D-6E8A-4147-A177-3AD203B41FA5}">
                      <a16:colId xmlns:a16="http://schemas.microsoft.com/office/drawing/2014/main" val="1596889053"/>
                    </a:ext>
                  </a:extLst>
                </a:gridCol>
              </a:tblGrid>
              <a:tr h="370840">
                <a:tc>
                  <a:txBody>
                    <a:bodyPr/>
                    <a:lstStyle/>
                    <a:p>
                      <a:pPr algn="l" fontAlgn="b"/>
                      <a:r>
                        <a:rPr lang="en-US" sz="1800" b="0" i="0" u="none" strike="noStrike" baseline="0" dirty="0">
                          <a:solidFill>
                            <a:srgbClr val="000000"/>
                          </a:solidFill>
                          <a:effectLst/>
                          <a:latin typeface="Calibri" panose="020F0502020204030204" pitchFamily="34" charset="0"/>
                        </a:rPr>
                        <a:t>Potential Funding Source</a:t>
                      </a:r>
                    </a:p>
                  </a:txBody>
                  <a:tcPr marL="9525" marR="9525" marT="9525" marB="0" anchor="b">
                    <a:noFill/>
                  </a:tcPr>
                </a:tc>
                <a:tc>
                  <a:txBody>
                    <a:bodyPr/>
                    <a:lstStyle/>
                    <a:p>
                      <a:pPr algn="l" fontAlgn="b"/>
                      <a:endParaRPr lang="en-US" sz="1800" b="0" i="0" u="none" strike="noStrike" baseline="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756407094"/>
                  </a:ext>
                </a:extLst>
              </a:tr>
              <a:tr h="370840">
                <a:tc>
                  <a:txBody>
                    <a:bodyPr/>
                    <a:lstStyle/>
                    <a:p>
                      <a:pPr algn="l" fontAlgn="b"/>
                      <a:r>
                        <a:rPr lang="en-US" sz="1800" b="0" i="0" u="none" strike="noStrike" baseline="0" dirty="0">
                          <a:solidFill>
                            <a:srgbClr val="000000"/>
                          </a:solidFill>
                          <a:effectLst/>
                          <a:latin typeface="Calibri" panose="020F0502020204030204" pitchFamily="34" charset="0"/>
                        </a:rPr>
                        <a:t>Annual Budget</a:t>
                      </a:r>
                    </a:p>
                  </a:txBody>
                  <a:tcPr marL="9525" marR="9525" marT="9525" marB="0" anchor="b">
                    <a:noFill/>
                  </a:tcPr>
                </a:tc>
                <a:tc>
                  <a:txBody>
                    <a:bodyPr/>
                    <a:lstStyle/>
                    <a:p>
                      <a:pPr algn="l" fontAlgn="b"/>
                      <a:r>
                        <a:rPr lang="en-US" sz="1800" b="0" i="0" u="none" strike="noStrike" baseline="0">
                          <a:solidFill>
                            <a:srgbClr val="000000"/>
                          </a:solidFill>
                          <a:effectLst/>
                          <a:latin typeface="Calibri" panose="020F0502020204030204" pitchFamily="34" charset="0"/>
                        </a:rPr>
                        <a:t>               157,833 </a:t>
                      </a:r>
                    </a:p>
                  </a:txBody>
                  <a:tcPr marL="9525" marR="9525" marT="9525" marB="0" anchor="b">
                    <a:noFill/>
                  </a:tcPr>
                </a:tc>
                <a:extLst>
                  <a:ext uri="{0D108BD9-81ED-4DB2-BD59-A6C34878D82A}">
                    <a16:rowId xmlns:a16="http://schemas.microsoft.com/office/drawing/2014/main" val="597419275"/>
                  </a:ext>
                </a:extLst>
              </a:tr>
              <a:tr h="370840">
                <a:tc>
                  <a:txBody>
                    <a:bodyPr/>
                    <a:lstStyle/>
                    <a:p>
                      <a:pPr algn="l" fontAlgn="b"/>
                      <a:r>
                        <a:rPr lang="en-US" sz="1800" b="0" i="0" u="none" strike="noStrike" baseline="0" dirty="0">
                          <a:solidFill>
                            <a:srgbClr val="000000"/>
                          </a:solidFill>
                          <a:effectLst/>
                          <a:latin typeface="Calibri" panose="020F0502020204030204" pitchFamily="34" charset="0"/>
                        </a:rPr>
                        <a:t>PH&amp;S</a:t>
                      </a:r>
                    </a:p>
                  </a:txBody>
                  <a:tcPr marL="9525" marR="9525" marT="9525" marB="0" anchor="b">
                    <a:noFill/>
                  </a:tcPr>
                </a:tc>
                <a:tc>
                  <a:txBody>
                    <a:bodyPr/>
                    <a:lstStyle/>
                    <a:p>
                      <a:pPr algn="l" fontAlgn="b"/>
                      <a:r>
                        <a:rPr lang="en-US" sz="1800" b="0" i="0" u="none" strike="noStrike" baseline="0">
                          <a:solidFill>
                            <a:srgbClr val="000000"/>
                          </a:solidFill>
                          <a:effectLst/>
                          <a:latin typeface="Calibri" panose="020F0502020204030204" pitchFamily="34" charset="0"/>
                        </a:rPr>
                        <a:t>               516,800 </a:t>
                      </a:r>
                    </a:p>
                  </a:txBody>
                  <a:tcPr marL="9525" marR="9525" marT="9525" marB="0" anchor="b">
                    <a:noFill/>
                  </a:tcPr>
                </a:tc>
                <a:extLst>
                  <a:ext uri="{0D108BD9-81ED-4DB2-BD59-A6C34878D82A}">
                    <a16:rowId xmlns:a16="http://schemas.microsoft.com/office/drawing/2014/main" val="1616341023"/>
                  </a:ext>
                </a:extLst>
              </a:tr>
              <a:tr h="370840">
                <a:tc>
                  <a:txBody>
                    <a:bodyPr/>
                    <a:lstStyle/>
                    <a:p>
                      <a:pPr algn="l" fontAlgn="b"/>
                      <a:r>
                        <a:rPr lang="en-US" sz="1800" b="0" i="0" u="none" strike="noStrike" baseline="0" dirty="0">
                          <a:solidFill>
                            <a:srgbClr val="000000"/>
                          </a:solidFill>
                          <a:effectLst/>
                          <a:latin typeface="Calibri" panose="020F0502020204030204" pitchFamily="34" charset="0"/>
                        </a:rPr>
                        <a:t>Capital</a:t>
                      </a:r>
                    </a:p>
                  </a:txBody>
                  <a:tcPr marL="9525" marR="9525" marT="9525" marB="0" anchor="b">
                    <a:noFill/>
                  </a:tcPr>
                </a:tc>
                <a:tc>
                  <a:txBody>
                    <a:bodyPr/>
                    <a:lstStyle/>
                    <a:p>
                      <a:pPr algn="l" fontAlgn="b"/>
                      <a:r>
                        <a:rPr lang="en-US" sz="1800" b="0" i="0" u="none" strike="noStrike" baseline="0">
                          <a:solidFill>
                            <a:srgbClr val="000000"/>
                          </a:solidFill>
                          <a:effectLst/>
                          <a:latin typeface="Calibri" panose="020F0502020204030204" pitchFamily="34" charset="0"/>
                        </a:rPr>
                        <a:t>            1,407,000 </a:t>
                      </a:r>
                    </a:p>
                  </a:txBody>
                  <a:tcPr marL="9525" marR="9525" marT="9525" marB="0" anchor="b">
                    <a:noFill/>
                  </a:tcPr>
                </a:tc>
                <a:extLst>
                  <a:ext uri="{0D108BD9-81ED-4DB2-BD59-A6C34878D82A}">
                    <a16:rowId xmlns:a16="http://schemas.microsoft.com/office/drawing/2014/main" val="4275312068"/>
                  </a:ext>
                </a:extLst>
              </a:tr>
              <a:tr h="370840">
                <a:tc>
                  <a:txBody>
                    <a:bodyPr/>
                    <a:lstStyle/>
                    <a:p>
                      <a:pPr algn="l" fontAlgn="b"/>
                      <a:r>
                        <a:rPr lang="en-US" sz="1800" b="0" i="0" u="none" strike="noStrike" baseline="0" dirty="0">
                          <a:solidFill>
                            <a:srgbClr val="000000"/>
                          </a:solidFill>
                          <a:effectLst/>
                          <a:latin typeface="Calibri" panose="020F0502020204030204" pitchFamily="34" charset="0"/>
                        </a:rPr>
                        <a:t>State Deferred </a:t>
                      </a:r>
                      <a:r>
                        <a:rPr lang="en-US" sz="1800" b="0" i="0" u="none" strike="noStrike" baseline="0" dirty="0" smtClean="0">
                          <a:solidFill>
                            <a:srgbClr val="000000"/>
                          </a:solidFill>
                          <a:effectLst/>
                          <a:latin typeface="Calibri" panose="020F0502020204030204" pitchFamily="34" charset="0"/>
                        </a:rPr>
                        <a:t>Maintenance</a:t>
                      </a:r>
                      <a:endParaRPr lang="en-US" sz="1800" b="0" i="0" u="none" strike="noStrike" baseline="0"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b="0" i="0" u="sng" strike="noStrike" baseline="0" dirty="0">
                          <a:solidFill>
                            <a:srgbClr val="000000"/>
                          </a:solidFill>
                          <a:effectLst/>
                          <a:latin typeface="Calibri" panose="020F0502020204030204" pitchFamily="34" charset="0"/>
                        </a:rPr>
                        <a:t>               590,000 </a:t>
                      </a:r>
                    </a:p>
                  </a:txBody>
                  <a:tcPr marL="9525" marR="9525" marT="9525" marB="0" anchor="b">
                    <a:noFill/>
                  </a:tcPr>
                </a:tc>
                <a:extLst>
                  <a:ext uri="{0D108BD9-81ED-4DB2-BD59-A6C34878D82A}">
                    <a16:rowId xmlns:a16="http://schemas.microsoft.com/office/drawing/2014/main" val="135690063"/>
                  </a:ext>
                </a:extLst>
              </a:tr>
              <a:tr h="370840">
                <a:tc>
                  <a:txBody>
                    <a:bodyPr/>
                    <a:lstStyle/>
                    <a:p>
                      <a:pPr algn="l" fontAlgn="b"/>
                      <a:r>
                        <a:rPr lang="en-US" sz="1800" b="0" i="0" u="none" strike="noStrike" baseline="0" dirty="0">
                          <a:solidFill>
                            <a:srgbClr val="000000"/>
                          </a:solidFill>
                          <a:effectLst/>
                          <a:latin typeface="Calibri" panose="020F0502020204030204" pitchFamily="34" charset="0"/>
                        </a:rPr>
                        <a:t>Total</a:t>
                      </a:r>
                    </a:p>
                  </a:txBody>
                  <a:tcPr marL="9525" marR="9525" marT="9525" marB="0" anchor="b">
                    <a:noFill/>
                  </a:tcPr>
                </a:tc>
                <a:tc>
                  <a:txBody>
                    <a:bodyPr/>
                    <a:lstStyle/>
                    <a:p>
                      <a:pPr algn="l" fontAlgn="b"/>
                      <a:r>
                        <a:rPr lang="en-US" sz="1800" b="0" i="0" u="none" strike="noStrike" baseline="0" dirty="0">
                          <a:solidFill>
                            <a:srgbClr val="000000"/>
                          </a:solidFill>
                          <a:effectLst/>
                          <a:latin typeface="Calibri" panose="020F0502020204030204" pitchFamily="34" charset="0"/>
                        </a:rPr>
                        <a:t>         </a:t>
                      </a:r>
                      <a:r>
                        <a:rPr lang="en-US" sz="1800" b="0" i="0" u="none" strike="noStrike" baseline="0" dirty="0" smtClean="0">
                          <a:solidFill>
                            <a:srgbClr val="000000"/>
                          </a:solidFill>
                          <a:effectLst/>
                          <a:latin typeface="Calibri" panose="020F0502020204030204" pitchFamily="34" charset="0"/>
                        </a:rPr>
                        <a:t>  $2,671,633 </a:t>
                      </a:r>
                      <a:endParaRPr lang="en-US" sz="1800" b="0" i="0" u="none" strike="noStrike" baseline="0"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822679881"/>
                  </a:ext>
                </a:extLst>
              </a:tr>
            </a:tbl>
          </a:graphicData>
        </a:graphic>
      </p:graphicFrame>
    </p:spTree>
    <p:extLst>
      <p:ext uri="{BB962C8B-B14F-4D97-AF65-F5344CB8AC3E}">
        <p14:creationId xmlns:p14="http://schemas.microsoft.com/office/powerpoint/2010/main" val="3129237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91" y="464877"/>
            <a:ext cx="10515600" cy="1325563"/>
          </a:xfrm>
        </p:spPr>
        <p:txBody>
          <a:bodyPr/>
          <a:lstStyle/>
          <a:p>
            <a:r>
              <a:rPr lang="en-US" dirty="0" smtClean="0"/>
              <a:t>Funding Summary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8785898"/>
              </p:ext>
            </p:extLst>
          </p:nvPr>
        </p:nvGraphicFramePr>
        <p:xfrm>
          <a:off x="588819" y="1215738"/>
          <a:ext cx="10908144" cy="4905663"/>
        </p:xfrm>
        <a:graphic>
          <a:graphicData uri="http://schemas.openxmlformats.org/drawingml/2006/table">
            <a:tbl>
              <a:tblPr firstRow="1" bandRow="1">
                <a:tableStyleId>{5C22544A-7EE6-4342-B048-85BDC9FD1C3A}</a:tableStyleId>
              </a:tblPr>
              <a:tblGrid>
                <a:gridCol w="2815935">
                  <a:extLst>
                    <a:ext uri="{9D8B030D-6E8A-4147-A177-3AD203B41FA5}">
                      <a16:colId xmlns:a16="http://schemas.microsoft.com/office/drawing/2014/main" val="943918279"/>
                    </a:ext>
                  </a:extLst>
                </a:gridCol>
                <a:gridCol w="1626367">
                  <a:extLst>
                    <a:ext uri="{9D8B030D-6E8A-4147-A177-3AD203B41FA5}">
                      <a16:colId xmlns:a16="http://schemas.microsoft.com/office/drawing/2014/main" val="2915100009"/>
                    </a:ext>
                  </a:extLst>
                </a:gridCol>
                <a:gridCol w="1717901">
                  <a:extLst>
                    <a:ext uri="{9D8B030D-6E8A-4147-A177-3AD203B41FA5}">
                      <a16:colId xmlns:a16="http://schemas.microsoft.com/office/drawing/2014/main" val="3664478530"/>
                    </a:ext>
                  </a:extLst>
                </a:gridCol>
                <a:gridCol w="1686283">
                  <a:extLst>
                    <a:ext uri="{9D8B030D-6E8A-4147-A177-3AD203B41FA5}">
                      <a16:colId xmlns:a16="http://schemas.microsoft.com/office/drawing/2014/main" val="1042779719"/>
                    </a:ext>
                  </a:extLst>
                </a:gridCol>
                <a:gridCol w="1675744">
                  <a:extLst>
                    <a:ext uri="{9D8B030D-6E8A-4147-A177-3AD203B41FA5}">
                      <a16:colId xmlns:a16="http://schemas.microsoft.com/office/drawing/2014/main" val="1798254464"/>
                    </a:ext>
                  </a:extLst>
                </a:gridCol>
                <a:gridCol w="1385914">
                  <a:extLst>
                    <a:ext uri="{9D8B030D-6E8A-4147-A177-3AD203B41FA5}">
                      <a16:colId xmlns:a16="http://schemas.microsoft.com/office/drawing/2014/main" val="3882832345"/>
                    </a:ext>
                  </a:extLst>
                </a:gridCol>
              </a:tblGrid>
              <a:tr h="662026">
                <a:tc>
                  <a:txBody>
                    <a:bodyPr/>
                    <a:lstStyle/>
                    <a:p>
                      <a:pPr algn="l" fontAlgn="b"/>
                      <a:endParaRPr lang="en-US" sz="18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US" sz="1800" b="0" i="0" u="none" strike="noStrike" dirty="0">
                          <a:solidFill>
                            <a:schemeClr val="tx1"/>
                          </a:solidFill>
                          <a:effectLst/>
                          <a:latin typeface="Calibri" panose="020F0502020204030204" pitchFamily="34" charset="0"/>
                        </a:rPr>
                        <a:t>Total Cost/Estimate</a:t>
                      </a:r>
                    </a:p>
                  </a:txBody>
                  <a:tcPr marL="9525" marR="9525" marT="9525" marB="0" anchor="b">
                    <a:noFill/>
                  </a:tcPr>
                </a:tc>
                <a:tc>
                  <a:txBody>
                    <a:bodyPr/>
                    <a:lstStyle/>
                    <a:p>
                      <a:pPr algn="ctr" fontAlgn="b"/>
                      <a:r>
                        <a:rPr lang="en-US" sz="1800" b="0" i="0" u="none" strike="noStrike" dirty="0">
                          <a:solidFill>
                            <a:schemeClr val="tx1"/>
                          </a:solidFill>
                          <a:effectLst/>
                          <a:latin typeface="Calibri" panose="020F0502020204030204" pitchFamily="34" charset="0"/>
                        </a:rPr>
                        <a:t>Funding Source</a:t>
                      </a:r>
                    </a:p>
                  </a:txBody>
                  <a:tcPr marL="9525" marR="9525" marT="9525" marB="0" anchor="b">
                    <a:noFill/>
                  </a:tcPr>
                </a:tc>
                <a:tc>
                  <a:txBody>
                    <a:bodyPr/>
                    <a:lstStyle/>
                    <a:p>
                      <a:pPr algn="l" fontAlgn="b"/>
                      <a:endParaRPr lang="en-US" sz="18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l" fontAlgn="b"/>
                      <a:endParaRPr lang="en-US" sz="18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l" fontAlgn="b"/>
                      <a:endParaRPr lang="en-US" sz="1800" b="0" i="0" u="none" strike="noStrike">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255572731"/>
                  </a:ext>
                </a:extLst>
              </a:tr>
              <a:tr h="336482">
                <a:tc>
                  <a:txBody>
                    <a:bodyPr/>
                    <a:lstStyle/>
                    <a:p>
                      <a:pPr algn="l" fontAlgn="b"/>
                      <a:r>
                        <a:rPr lang="en-US" sz="1800" b="0" i="0" u="none" strike="noStrike" dirty="0">
                          <a:solidFill>
                            <a:schemeClr val="tx1"/>
                          </a:solidFill>
                          <a:effectLst/>
                          <a:latin typeface="Calibri" panose="020F0502020204030204" pitchFamily="34" charset="0"/>
                        </a:rPr>
                        <a:t>Project Funding</a:t>
                      </a:r>
                    </a:p>
                  </a:txBody>
                  <a:tcPr marL="9525" marR="9525" marT="9525" marB="0" anchor="b">
                    <a:noFill/>
                  </a:tcPr>
                </a:tc>
                <a:tc>
                  <a:txBody>
                    <a:bodyPr/>
                    <a:lstStyle/>
                    <a:p>
                      <a:pPr algn="l" fontAlgn="b"/>
                      <a:endParaRPr lang="en-US" sz="18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US" sz="1800" b="0" i="0" u="none" strike="noStrike">
                          <a:solidFill>
                            <a:schemeClr val="tx1"/>
                          </a:solidFill>
                          <a:effectLst/>
                          <a:latin typeface="Calibri" panose="020F0502020204030204" pitchFamily="34" charset="0"/>
                        </a:rPr>
                        <a:t>Fund Balance</a:t>
                      </a:r>
                    </a:p>
                  </a:txBody>
                  <a:tcPr marL="9525" marR="9525" marT="9525" marB="0" anchor="b">
                    <a:noFill/>
                  </a:tcPr>
                </a:tc>
                <a:tc>
                  <a:txBody>
                    <a:bodyPr/>
                    <a:lstStyle/>
                    <a:p>
                      <a:pPr algn="ctr" fontAlgn="b"/>
                      <a:r>
                        <a:rPr lang="en-US" sz="1800" b="0" i="0" u="none" strike="noStrike">
                          <a:solidFill>
                            <a:schemeClr val="tx1"/>
                          </a:solidFill>
                          <a:effectLst/>
                          <a:latin typeface="Calibri" panose="020F0502020204030204" pitchFamily="34" charset="0"/>
                        </a:rPr>
                        <a:t>Budget</a:t>
                      </a:r>
                    </a:p>
                  </a:txBody>
                  <a:tcPr marL="9525" marR="9525" marT="9525" marB="0" anchor="b">
                    <a:noFill/>
                  </a:tcPr>
                </a:tc>
                <a:tc>
                  <a:txBody>
                    <a:bodyPr/>
                    <a:lstStyle/>
                    <a:p>
                      <a:pPr algn="ctr" fontAlgn="b"/>
                      <a:r>
                        <a:rPr lang="en-US" sz="1800" b="0" i="0" u="none" strike="noStrike">
                          <a:solidFill>
                            <a:schemeClr val="tx1"/>
                          </a:solidFill>
                          <a:effectLst/>
                          <a:latin typeface="Calibri" panose="020F0502020204030204" pitchFamily="34" charset="0"/>
                        </a:rPr>
                        <a:t>State </a:t>
                      </a:r>
                    </a:p>
                  </a:txBody>
                  <a:tcPr marL="9525" marR="9525" marT="9525" marB="0" anchor="b">
                    <a:noFill/>
                  </a:tcPr>
                </a:tc>
                <a:tc>
                  <a:txBody>
                    <a:bodyPr/>
                    <a:lstStyle/>
                    <a:p>
                      <a:pPr algn="ctr" fontAlgn="b"/>
                      <a:r>
                        <a:rPr lang="en-US" sz="1800" b="0" i="0" u="none" strike="noStrike">
                          <a:solidFill>
                            <a:schemeClr val="tx1"/>
                          </a:solidFill>
                          <a:effectLst/>
                          <a:latin typeface="Calibri" panose="020F0502020204030204" pitchFamily="34" charset="0"/>
                        </a:rPr>
                        <a:t>PH&amp;S</a:t>
                      </a:r>
                    </a:p>
                  </a:txBody>
                  <a:tcPr marL="9525" marR="9525" marT="9525" marB="0" anchor="b">
                    <a:noFill/>
                  </a:tcPr>
                </a:tc>
                <a:extLst>
                  <a:ext uri="{0D108BD9-81ED-4DB2-BD59-A6C34878D82A}">
                    <a16:rowId xmlns:a16="http://schemas.microsoft.com/office/drawing/2014/main" val="2554376379"/>
                  </a:ext>
                </a:extLst>
              </a:tr>
              <a:tr h="544640">
                <a:tc>
                  <a:txBody>
                    <a:bodyPr/>
                    <a:lstStyle/>
                    <a:p>
                      <a:pPr algn="l" fontAlgn="b"/>
                      <a:r>
                        <a:rPr lang="en-US" sz="1800" b="0" i="0" u="none" strike="noStrike" dirty="0">
                          <a:solidFill>
                            <a:schemeClr val="tx1"/>
                          </a:solidFill>
                          <a:effectLst/>
                          <a:latin typeface="Calibri" panose="020F0502020204030204" pitchFamily="34" charset="0"/>
                        </a:rPr>
                        <a:t>Master Plan II</a:t>
                      </a:r>
                    </a:p>
                  </a:txBody>
                  <a:tcPr marL="9525" marR="9525" marT="9525" marB="0" anchor="b">
                    <a:noFill/>
                  </a:tcPr>
                </a:tc>
                <a:tc>
                  <a:txBody>
                    <a:bodyPr/>
                    <a:lstStyle/>
                    <a:p>
                      <a:pPr algn="r" fontAlgn="b"/>
                      <a:r>
                        <a:rPr lang="en-US" sz="1800" b="0" i="0" u="none" strike="noStrike" dirty="0">
                          <a:solidFill>
                            <a:schemeClr val="tx1"/>
                          </a:solidFill>
                          <a:effectLst/>
                          <a:latin typeface="Calibri" panose="020F0502020204030204" pitchFamily="34" charset="0"/>
                        </a:rPr>
                        <a:t>                      14,600,000 </a:t>
                      </a:r>
                    </a:p>
                  </a:txBody>
                  <a:tcPr marL="9525" marR="9525" marT="9525" marB="0" anchor="b">
                    <a:noFill/>
                  </a:tcPr>
                </a:tc>
                <a:tc>
                  <a:txBody>
                    <a:bodyPr/>
                    <a:lstStyle/>
                    <a:p>
                      <a:pPr algn="r" fontAlgn="b"/>
                      <a:r>
                        <a:rPr lang="en-US" sz="1800" b="0" i="0" u="none" strike="noStrike">
                          <a:solidFill>
                            <a:schemeClr val="tx1"/>
                          </a:solidFill>
                          <a:effectLst/>
                          <a:latin typeface="Calibri" panose="020F0502020204030204" pitchFamily="34" charset="0"/>
                        </a:rPr>
                        <a:t>                        3,600,000 </a:t>
                      </a: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831744545"/>
                  </a:ext>
                </a:extLst>
              </a:tr>
              <a:tr h="544640">
                <a:tc>
                  <a:txBody>
                    <a:bodyPr/>
                    <a:lstStyle/>
                    <a:p>
                      <a:pPr algn="l" fontAlgn="b"/>
                      <a:r>
                        <a:rPr lang="en-US" sz="1800" b="0" i="0" u="none" strike="noStrike" dirty="0">
                          <a:solidFill>
                            <a:schemeClr val="tx1"/>
                          </a:solidFill>
                          <a:effectLst/>
                          <a:latin typeface="Calibri" panose="020F0502020204030204" pitchFamily="34" charset="0"/>
                        </a:rPr>
                        <a:t>Ag Building</a:t>
                      </a:r>
                    </a:p>
                  </a:txBody>
                  <a:tcPr marL="9525" marR="9525" marT="9525" marB="0" anchor="b">
                    <a:noFill/>
                  </a:tcPr>
                </a:tc>
                <a:tc>
                  <a:txBody>
                    <a:bodyPr/>
                    <a:lstStyle/>
                    <a:p>
                      <a:pPr algn="r" fontAlgn="b"/>
                      <a:r>
                        <a:rPr lang="en-US" sz="1800" b="0" i="0" u="none" strike="noStrike" dirty="0">
                          <a:solidFill>
                            <a:schemeClr val="tx1"/>
                          </a:solidFill>
                          <a:effectLst/>
                          <a:latin typeface="Calibri" panose="020F0502020204030204" pitchFamily="34" charset="0"/>
                        </a:rPr>
                        <a:t>                        3,500,000 </a:t>
                      </a:r>
                    </a:p>
                  </a:txBody>
                  <a:tcPr marL="9525" marR="9525" marT="9525" marB="0" anchor="b">
                    <a:noFill/>
                  </a:tcPr>
                </a:tc>
                <a:tc>
                  <a:txBody>
                    <a:bodyPr/>
                    <a:lstStyle/>
                    <a:p>
                      <a:pPr algn="r" fontAlgn="b"/>
                      <a:r>
                        <a:rPr lang="en-US" sz="1800" b="0" i="0" u="none" strike="noStrike">
                          <a:solidFill>
                            <a:schemeClr val="tx1"/>
                          </a:solidFill>
                          <a:effectLst/>
                          <a:latin typeface="Calibri" panose="020F0502020204030204" pitchFamily="34" charset="0"/>
                        </a:rPr>
                        <a:t>                        3,500,000 </a:t>
                      </a: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936548028"/>
                  </a:ext>
                </a:extLst>
              </a:tr>
              <a:tr h="544640">
                <a:tc>
                  <a:txBody>
                    <a:bodyPr/>
                    <a:lstStyle/>
                    <a:p>
                      <a:pPr algn="l" fontAlgn="b"/>
                      <a:r>
                        <a:rPr lang="en-US" sz="1800" b="0" i="0" u="none" strike="noStrike" dirty="0">
                          <a:solidFill>
                            <a:schemeClr val="tx1"/>
                          </a:solidFill>
                          <a:effectLst/>
                          <a:latin typeface="Calibri" panose="020F0502020204030204" pitchFamily="34" charset="0"/>
                        </a:rPr>
                        <a:t>Roofing Project Deferred Maintenance</a:t>
                      </a:r>
                    </a:p>
                  </a:txBody>
                  <a:tcPr marL="9525" marR="9525" marT="9525" marB="0" anchor="b">
                    <a:noFill/>
                  </a:tcPr>
                </a:tc>
                <a:tc>
                  <a:txBody>
                    <a:bodyPr/>
                    <a:lstStyle/>
                    <a:p>
                      <a:pPr algn="r" fontAlgn="b"/>
                      <a:r>
                        <a:rPr lang="en-US" sz="1800" b="0" i="0" u="none" strike="noStrike" dirty="0">
                          <a:solidFill>
                            <a:schemeClr val="tx1"/>
                          </a:solidFill>
                          <a:effectLst/>
                          <a:latin typeface="Calibri" panose="020F0502020204030204" pitchFamily="34" charset="0"/>
                        </a:rPr>
                        <a:t>                            473,259 </a:t>
                      </a:r>
                    </a:p>
                  </a:txBody>
                  <a:tcPr marL="9525" marR="9525" marT="9525" marB="0" anchor="b">
                    <a:noFill/>
                  </a:tcPr>
                </a:tc>
                <a:tc>
                  <a:txBody>
                    <a:bodyPr/>
                    <a:lstStyle/>
                    <a:p>
                      <a:pPr algn="r" fontAlgn="b"/>
                      <a:endParaRPr lang="en-US" sz="18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r" fontAlgn="b"/>
                      <a:r>
                        <a:rPr lang="en-US" sz="1800" b="0" i="0" u="none" strike="noStrike">
                          <a:solidFill>
                            <a:schemeClr val="tx1"/>
                          </a:solidFill>
                          <a:effectLst/>
                          <a:latin typeface="Calibri" panose="020F0502020204030204" pitchFamily="34" charset="0"/>
                        </a:rPr>
                        <a:t>          354,944 </a:t>
                      </a:r>
                    </a:p>
                  </a:txBody>
                  <a:tcPr marL="9525" marR="9525" marT="9525" marB="0" anchor="b">
                    <a:noFill/>
                  </a:tcPr>
                </a:tc>
                <a:tc>
                  <a:txBody>
                    <a:bodyPr/>
                    <a:lstStyle/>
                    <a:p>
                      <a:pPr algn="r" fontAlgn="b"/>
                      <a:r>
                        <a:rPr lang="en-US" sz="1800" b="0" i="0" u="none" strike="noStrike" dirty="0">
                          <a:solidFill>
                            <a:schemeClr val="tx1"/>
                          </a:solidFill>
                          <a:effectLst/>
                          <a:latin typeface="Calibri" panose="020F0502020204030204" pitchFamily="34" charset="0"/>
                        </a:rPr>
                        <a:t>   118,315 </a:t>
                      </a:r>
                    </a:p>
                  </a:txBody>
                  <a:tcPr marL="9525" marR="9525" marT="9525" marB="0" anchor="b">
                    <a:noFill/>
                  </a:tcPr>
                </a:tc>
                <a:extLst>
                  <a:ext uri="{0D108BD9-81ED-4DB2-BD59-A6C34878D82A}">
                    <a16:rowId xmlns:a16="http://schemas.microsoft.com/office/drawing/2014/main" val="1123524818"/>
                  </a:ext>
                </a:extLst>
              </a:tr>
              <a:tr h="544640">
                <a:tc>
                  <a:txBody>
                    <a:bodyPr/>
                    <a:lstStyle/>
                    <a:p>
                      <a:pPr algn="l" fontAlgn="b"/>
                      <a:r>
                        <a:rPr lang="en-US" sz="1800" b="0" i="0" u="none" strike="noStrike" dirty="0">
                          <a:solidFill>
                            <a:schemeClr val="tx1"/>
                          </a:solidFill>
                          <a:effectLst/>
                          <a:latin typeface="Calibri" panose="020F0502020204030204" pitchFamily="34" charset="0"/>
                        </a:rPr>
                        <a:t>Shilling Education Center - Deferred Maintenance</a:t>
                      </a:r>
                    </a:p>
                  </a:txBody>
                  <a:tcPr marL="9525" marR="9525" marT="9525" marB="0" anchor="b">
                    <a:noFill/>
                  </a:tcPr>
                </a:tc>
                <a:tc>
                  <a:txBody>
                    <a:bodyPr/>
                    <a:lstStyle/>
                    <a:p>
                      <a:pPr algn="r" fontAlgn="b"/>
                      <a:r>
                        <a:rPr lang="en-US" sz="1800" b="0" i="0" u="none" strike="noStrike">
                          <a:solidFill>
                            <a:schemeClr val="tx1"/>
                          </a:solidFill>
                          <a:effectLst/>
                          <a:latin typeface="Calibri" panose="020F0502020204030204" pitchFamily="34" charset="0"/>
                        </a:rPr>
                        <a:t>                            748,650 </a:t>
                      </a:r>
                    </a:p>
                  </a:txBody>
                  <a:tcPr marL="9525" marR="9525" marT="9525" marB="0" anchor="b">
                    <a:noFill/>
                  </a:tcPr>
                </a:tc>
                <a:tc>
                  <a:txBody>
                    <a:bodyPr/>
                    <a:lstStyle/>
                    <a:p>
                      <a:pPr algn="r" fontAlgn="b"/>
                      <a:endParaRPr lang="en-US" sz="18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r" fontAlgn="b"/>
                      <a:r>
                        <a:rPr lang="en-US" sz="1800" b="0" i="0" u="none" strike="noStrike">
                          <a:solidFill>
                            <a:schemeClr val="tx1"/>
                          </a:solidFill>
                          <a:effectLst/>
                          <a:latin typeface="Calibri" panose="020F0502020204030204" pitchFamily="34" charset="0"/>
                        </a:rPr>
                        <a:t>   187,163 </a:t>
                      </a:r>
                    </a:p>
                  </a:txBody>
                  <a:tcPr marL="9525" marR="9525" marT="9525" marB="0" anchor="b">
                    <a:noFill/>
                  </a:tcPr>
                </a:tc>
                <a:tc>
                  <a:txBody>
                    <a:bodyPr/>
                    <a:lstStyle/>
                    <a:p>
                      <a:pPr algn="r" fontAlgn="b"/>
                      <a:r>
                        <a:rPr lang="en-US" sz="1800" b="0" i="0" u="none" strike="noStrike" dirty="0">
                          <a:solidFill>
                            <a:schemeClr val="tx1"/>
                          </a:solidFill>
                          <a:effectLst/>
                          <a:latin typeface="Calibri" panose="020F0502020204030204" pitchFamily="34" charset="0"/>
                        </a:rPr>
                        <a:t>          561,487 </a:t>
                      </a: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675631907"/>
                  </a:ext>
                </a:extLst>
              </a:tr>
              <a:tr h="544640">
                <a:tc>
                  <a:txBody>
                    <a:bodyPr/>
                    <a:lstStyle/>
                    <a:p>
                      <a:pPr algn="l" fontAlgn="b"/>
                      <a:r>
                        <a:rPr lang="en-US" sz="1800" b="0" i="0" u="none" strike="noStrike" dirty="0">
                          <a:solidFill>
                            <a:schemeClr val="tx1"/>
                          </a:solidFill>
                          <a:effectLst/>
                          <a:latin typeface="Calibri" panose="020F0502020204030204" pitchFamily="34" charset="0"/>
                        </a:rPr>
                        <a:t>Bistro Patio Improvements*</a:t>
                      </a:r>
                    </a:p>
                  </a:txBody>
                  <a:tcPr marL="9525" marR="9525" marT="9525" marB="0" anchor="b">
                    <a:noFill/>
                  </a:tcPr>
                </a:tc>
                <a:tc>
                  <a:txBody>
                    <a:bodyPr/>
                    <a:lstStyle/>
                    <a:p>
                      <a:pPr algn="r" fontAlgn="b"/>
                      <a:r>
                        <a:rPr lang="en-US" sz="1800" b="0" i="0" u="none" strike="noStrike">
                          <a:solidFill>
                            <a:schemeClr val="tx1"/>
                          </a:solidFill>
                          <a:effectLst/>
                          <a:latin typeface="Calibri" panose="020F0502020204030204" pitchFamily="34" charset="0"/>
                        </a:rPr>
                        <a:t>                            137,600 </a:t>
                      </a:r>
                    </a:p>
                  </a:txBody>
                  <a:tcPr marL="9525" marR="9525" marT="9525" marB="0" anchor="b">
                    <a:noFill/>
                  </a:tcPr>
                </a:tc>
                <a:tc>
                  <a:txBody>
                    <a:bodyPr/>
                    <a:lstStyle/>
                    <a:p>
                      <a:pPr algn="r" fontAlgn="b"/>
                      <a:endParaRPr lang="en-US" sz="18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r" fontAlgn="b"/>
                      <a:r>
                        <a:rPr lang="en-US" sz="1800" b="0" i="0" u="none" strike="noStrike">
                          <a:solidFill>
                            <a:schemeClr val="tx1"/>
                          </a:solidFill>
                          <a:effectLst/>
                          <a:latin typeface="Calibri" panose="020F0502020204030204" pitchFamily="34" charset="0"/>
                        </a:rPr>
                        <a:t>   137,600 </a:t>
                      </a: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2843973"/>
                  </a:ext>
                </a:extLst>
              </a:tr>
              <a:tr h="544640">
                <a:tc>
                  <a:txBody>
                    <a:bodyPr/>
                    <a:lstStyle/>
                    <a:p>
                      <a:pPr algn="l" fontAlgn="b"/>
                      <a:r>
                        <a:rPr lang="en-US" sz="1800" b="0" i="0" u="none" strike="noStrike" dirty="0">
                          <a:solidFill>
                            <a:schemeClr val="tx1"/>
                          </a:solidFill>
                          <a:effectLst/>
                          <a:latin typeface="Calibri" panose="020F0502020204030204" pitchFamily="34" charset="0"/>
                        </a:rPr>
                        <a:t>CDL-Minority Mentoring-Teamsters</a:t>
                      </a:r>
                    </a:p>
                  </a:txBody>
                  <a:tcPr marL="9525" marR="9525" marT="9525" marB="0" anchor="b">
                    <a:noFill/>
                  </a:tcPr>
                </a:tc>
                <a:tc>
                  <a:txBody>
                    <a:bodyPr/>
                    <a:lstStyle/>
                    <a:p>
                      <a:pPr algn="r" fontAlgn="b"/>
                      <a:r>
                        <a:rPr lang="en-US" sz="1800" b="0" i="0" u="sng" strike="noStrike" dirty="0">
                          <a:solidFill>
                            <a:schemeClr val="tx1"/>
                          </a:solidFill>
                          <a:effectLst/>
                          <a:latin typeface="Calibri" panose="020F0502020204030204" pitchFamily="34" charset="0"/>
                        </a:rPr>
                        <a:t>                      </a:t>
                      </a:r>
                      <a:r>
                        <a:rPr lang="en-US" sz="1800" b="0" i="0" u="none" strike="noStrike" dirty="0">
                          <a:solidFill>
                            <a:schemeClr val="tx1"/>
                          </a:solidFill>
                          <a:effectLst/>
                          <a:latin typeface="Calibri" panose="020F0502020204030204" pitchFamily="34" charset="0"/>
                        </a:rPr>
                        <a:t>15,315,000</a:t>
                      </a:r>
                      <a:r>
                        <a:rPr lang="en-US" sz="1800" b="0" i="0" u="sng" strike="noStrike" dirty="0">
                          <a:solidFill>
                            <a:schemeClr val="tx1"/>
                          </a:solidFill>
                          <a:effectLst/>
                          <a:latin typeface="Calibri" panose="020F0502020204030204" pitchFamily="34" charset="0"/>
                        </a:rPr>
                        <a:t> </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r" fontAlgn="b"/>
                      <a:r>
                        <a:rPr lang="en-US" sz="1800" b="0" i="0" u="sng" strike="noStrike" dirty="0" smtClean="0">
                          <a:solidFill>
                            <a:schemeClr val="tx1"/>
                          </a:solidFill>
                          <a:effectLst/>
                          <a:latin typeface="Calibri" panose="020F0502020204030204" pitchFamily="34" charset="0"/>
                        </a:rPr>
                        <a:t>                                                 </a:t>
                      </a:r>
                      <a:endParaRPr lang="en-US" sz="1800" b="0" i="0" u="sng" strike="noStrike" dirty="0">
                        <a:solidFill>
                          <a:schemeClr val="tx1"/>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r" fontAlgn="b"/>
                      <a:endParaRPr lang="en-US" sz="1800" b="0" i="0" u="sng" strike="noStrike" dirty="0">
                        <a:solidFill>
                          <a:schemeClr val="tx1"/>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r" fontAlgn="b"/>
                      <a:r>
                        <a:rPr lang="en-US" sz="1800" b="0" i="0" u="none" strike="noStrike" dirty="0">
                          <a:solidFill>
                            <a:schemeClr val="tx1"/>
                          </a:solidFill>
                          <a:effectLst/>
                          <a:latin typeface="Calibri" panose="020F0502020204030204" pitchFamily="34" charset="0"/>
                        </a:rPr>
                        <a:t>    15,315,000 </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r" fontAlgn="b"/>
                      <a:r>
                        <a:rPr lang="en-US" sz="1800" b="0" i="0" u="sng" strike="noStrike" dirty="0">
                          <a:solidFill>
                            <a:schemeClr val="tx1"/>
                          </a:solidFill>
                          <a:effectLst/>
                          <a:latin typeface="Calibri" panose="020F0502020204030204" pitchFamily="34" charset="0"/>
                        </a:rPr>
                        <a:t> </a:t>
                      </a: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2333098"/>
                  </a:ext>
                </a:extLst>
              </a:tr>
              <a:tr h="544640">
                <a:tc>
                  <a:txBody>
                    <a:bodyPr/>
                    <a:lstStyle/>
                    <a:p>
                      <a:pPr algn="l" fontAlgn="b"/>
                      <a:r>
                        <a:rPr lang="en-US" sz="1800" b="0" i="0" u="none" strike="noStrike" dirty="0">
                          <a:solidFill>
                            <a:schemeClr val="tx1"/>
                          </a:solidFill>
                          <a:effectLst/>
                          <a:latin typeface="Calibri" panose="020F0502020204030204" pitchFamily="34" charset="0"/>
                        </a:rPr>
                        <a:t>Total</a:t>
                      </a:r>
                    </a:p>
                  </a:txBody>
                  <a:tcPr marL="9525" marR="9525" marT="9525" marB="0" anchor="b">
                    <a:noFill/>
                  </a:tcPr>
                </a:tc>
                <a:tc>
                  <a:txBody>
                    <a:bodyPr/>
                    <a:lstStyle/>
                    <a:p>
                      <a:pPr algn="r" fontAlgn="b"/>
                      <a:r>
                        <a:rPr lang="en-US" sz="1800" b="0" i="0" u="none" strike="noStrike" dirty="0">
                          <a:solidFill>
                            <a:schemeClr val="tx1"/>
                          </a:solidFill>
                          <a:effectLst/>
                          <a:latin typeface="Calibri" panose="020F0502020204030204" pitchFamily="34" charset="0"/>
                        </a:rPr>
                        <a:t>                      34,774,509 </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r" fontAlgn="b"/>
                      <a:r>
                        <a:rPr lang="en-US" sz="1800" b="0" i="0" u="none" strike="noStrike" dirty="0">
                          <a:solidFill>
                            <a:schemeClr val="tx1"/>
                          </a:solidFill>
                          <a:effectLst/>
                          <a:latin typeface="Calibri" panose="020F0502020204030204" pitchFamily="34" charset="0"/>
                        </a:rPr>
                        <a:t>                        7,100,000 </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r" fontAlgn="b"/>
                      <a:r>
                        <a:rPr lang="en-US" sz="1800" b="0" i="0" u="none" strike="noStrike" dirty="0">
                          <a:solidFill>
                            <a:schemeClr val="tx1"/>
                          </a:solidFill>
                          <a:effectLst/>
                          <a:latin typeface="Calibri" panose="020F0502020204030204" pitchFamily="34" charset="0"/>
                        </a:rPr>
                        <a:t>   324,763 </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r" fontAlgn="b"/>
                      <a:r>
                        <a:rPr lang="en-US" sz="1800" b="0" i="0" u="none" strike="noStrike" dirty="0">
                          <a:solidFill>
                            <a:schemeClr val="tx1"/>
                          </a:solidFill>
                          <a:effectLst/>
                          <a:latin typeface="Calibri" panose="020F0502020204030204" pitchFamily="34" charset="0"/>
                        </a:rPr>
                        <a:t>    16,231,431 </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r" fontAlgn="b"/>
                      <a:r>
                        <a:rPr lang="en-US" sz="1800" b="0" i="0" u="none" strike="noStrike" dirty="0">
                          <a:solidFill>
                            <a:schemeClr val="tx1"/>
                          </a:solidFill>
                          <a:effectLst/>
                          <a:latin typeface="Calibri" panose="020F0502020204030204" pitchFamily="34" charset="0"/>
                        </a:rPr>
                        <a:t>   118,315 </a:t>
                      </a: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159334512"/>
                  </a:ext>
                </a:extLst>
              </a:tr>
            </a:tbl>
          </a:graphicData>
        </a:graphic>
      </p:graphicFrame>
    </p:spTree>
    <p:extLst>
      <p:ext uri="{BB962C8B-B14F-4D97-AF65-F5344CB8AC3E}">
        <p14:creationId xmlns:p14="http://schemas.microsoft.com/office/powerpoint/2010/main" val="4225440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a:t>
            </a:r>
            <a:r>
              <a:rPr lang="en-US" baseline="0" dirty="0" smtClean="0"/>
              <a:t> Plan 2018</a:t>
            </a:r>
            <a:endParaRPr lang="en-US" dirty="0"/>
          </a:p>
        </p:txBody>
      </p:sp>
      <p:sp>
        <p:nvSpPr>
          <p:cNvPr id="3" name="Content Placeholder 2"/>
          <p:cNvSpPr>
            <a:spLocks noGrp="1"/>
          </p:cNvSpPr>
          <p:nvPr>
            <p:ph idx="1"/>
          </p:nvPr>
        </p:nvSpPr>
        <p:spPr/>
        <p:txBody>
          <a:bodyPr/>
          <a:lstStyle/>
          <a:p>
            <a:pPr marL="0" indent="0">
              <a:buNone/>
            </a:pPr>
            <a:r>
              <a:rPr lang="en-US" dirty="0" smtClean="0"/>
              <a:t>Master</a:t>
            </a:r>
            <a:r>
              <a:rPr lang="en-US" baseline="0" dirty="0" smtClean="0"/>
              <a:t> Plan Phase I</a:t>
            </a:r>
          </a:p>
          <a:p>
            <a:pPr marL="457200" lvl="1" indent="0">
              <a:buNone/>
            </a:pPr>
            <a:r>
              <a:rPr lang="en-US" baseline="0" dirty="0" smtClean="0"/>
              <a:t>Complete 12/31/2021</a:t>
            </a:r>
          </a:p>
          <a:p>
            <a:pPr marL="457200" lvl="1" indent="0">
              <a:buNone/>
            </a:pPr>
            <a:r>
              <a:rPr lang="en-US" baseline="0" dirty="0" smtClean="0"/>
              <a:t>Estimated Final Cost $11,000,000 million</a:t>
            </a:r>
          </a:p>
          <a:p>
            <a:pPr marL="457200" lvl="1" indent="0">
              <a:buNone/>
            </a:pPr>
            <a:r>
              <a:rPr lang="en-US" baseline="0" dirty="0" smtClean="0"/>
              <a:t>SCOPE: The scope of this project consists of renovating approximately 46,000 </a:t>
            </a:r>
            <a:r>
              <a:rPr lang="en-US" baseline="0" dirty="0" err="1" smtClean="0"/>
              <a:t>Sq.Ft</a:t>
            </a:r>
            <a:r>
              <a:rPr lang="en-US" baseline="0" dirty="0" smtClean="0"/>
              <a:t>. of the first floor south and second floor west wings. The cost includes furnishings and technology. </a:t>
            </a:r>
          </a:p>
          <a:p>
            <a:pPr marL="0" indent="0">
              <a:buNone/>
            </a:pPr>
            <a:endParaRPr lang="en-US" baseline="0" dirty="0" smtClean="0"/>
          </a:p>
        </p:txBody>
      </p:sp>
    </p:spTree>
    <p:extLst>
      <p:ext uri="{BB962C8B-B14F-4D97-AF65-F5344CB8AC3E}">
        <p14:creationId xmlns:p14="http://schemas.microsoft.com/office/powerpoint/2010/main" val="1816619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Summary</a:t>
            </a:r>
            <a:endParaRPr lang="en-US" dirty="0"/>
          </a:p>
        </p:txBody>
      </p:sp>
      <p:sp>
        <p:nvSpPr>
          <p:cNvPr id="3" name="Content Placeholder 2"/>
          <p:cNvSpPr>
            <a:spLocks noGrp="1"/>
          </p:cNvSpPr>
          <p:nvPr>
            <p:ph idx="1"/>
          </p:nvPr>
        </p:nvSpPr>
        <p:spPr/>
        <p:txBody>
          <a:bodyPr/>
          <a:lstStyle/>
          <a:p>
            <a:r>
              <a:rPr lang="en-US" dirty="0" smtClean="0"/>
              <a:t>Master Plan Phase</a:t>
            </a:r>
            <a:r>
              <a:rPr lang="en-US" baseline="0" dirty="0" smtClean="0"/>
              <a:t> II &amp; Ag Building</a:t>
            </a: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65780932"/>
              </p:ext>
            </p:extLst>
          </p:nvPr>
        </p:nvGraphicFramePr>
        <p:xfrm>
          <a:off x="1118937" y="2586787"/>
          <a:ext cx="9529009" cy="2767265"/>
        </p:xfrm>
        <a:graphic>
          <a:graphicData uri="http://schemas.openxmlformats.org/drawingml/2006/table">
            <a:tbl>
              <a:tblPr firstRow="1" bandRow="1">
                <a:tableStyleId>{5C22544A-7EE6-4342-B048-85BDC9FD1C3A}</a:tableStyleId>
              </a:tblPr>
              <a:tblGrid>
                <a:gridCol w="5615535">
                  <a:extLst>
                    <a:ext uri="{9D8B030D-6E8A-4147-A177-3AD203B41FA5}">
                      <a16:colId xmlns:a16="http://schemas.microsoft.com/office/drawing/2014/main" val="655771791"/>
                    </a:ext>
                  </a:extLst>
                </a:gridCol>
                <a:gridCol w="737138">
                  <a:extLst>
                    <a:ext uri="{9D8B030D-6E8A-4147-A177-3AD203B41FA5}">
                      <a16:colId xmlns:a16="http://schemas.microsoft.com/office/drawing/2014/main" val="1317288805"/>
                    </a:ext>
                  </a:extLst>
                </a:gridCol>
                <a:gridCol w="3176336">
                  <a:extLst>
                    <a:ext uri="{9D8B030D-6E8A-4147-A177-3AD203B41FA5}">
                      <a16:colId xmlns:a16="http://schemas.microsoft.com/office/drawing/2014/main" val="472854009"/>
                    </a:ext>
                  </a:extLst>
                </a:gridCol>
              </a:tblGrid>
              <a:tr h="754137">
                <a:tc>
                  <a:txBody>
                    <a:bodyPr/>
                    <a:lstStyle/>
                    <a:p>
                      <a:pPr algn="l" fontAlgn="b"/>
                      <a:r>
                        <a:rPr lang="en-US" sz="2400" b="0" i="0" u="none" strike="noStrike" dirty="0">
                          <a:solidFill>
                            <a:srgbClr val="000000"/>
                          </a:solidFill>
                          <a:effectLst/>
                          <a:latin typeface="Calibri" panose="020F0502020204030204" pitchFamily="34" charset="0"/>
                        </a:rPr>
                        <a:t>Current (10/18/2021) Fund Balance Available</a:t>
                      </a:r>
                    </a:p>
                  </a:txBody>
                  <a:tcPr marL="9525" marR="9525" marT="9525" marB="0" anchor="b">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2400" b="0" i="0" u="none" strike="noStrike">
                          <a:solidFill>
                            <a:srgbClr val="000000"/>
                          </a:solidFill>
                          <a:effectLst/>
                          <a:latin typeface="Calibri" panose="020F0502020204030204" pitchFamily="34" charset="0"/>
                        </a:rPr>
                        <a:t>                        7,100,000 </a:t>
                      </a:r>
                    </a:p>
                  </a:txBody>
                  <a:tcPr marL="9525" marR="9525" marT="9525" marB="0" anchor="b">
                    <a:noFill/>
                  </a:tcPr>
                </a:tc>
                <a:extLst>
                  <a:ext uri="{0D108BD9-81ED-4DB2-BD59-A6C34878D82A}">
                    <a16:rowId xmlns:a16="http://schemas.microsoft.com/office/drawing/2014/main" val="3181210910"/>
                  </a:ext>
                </a:extLst>
              </a:tr>
              <a:tr h="503282">
                <a:tc>
                  <a:txBody>
                    <a:bodyPr/>
                    <a:lstStyle/>
                    <a:p>
                      <a:pPr algn="l" fontAlgn="b"/>
                      <a:r>
                        <a:rPr lang="en-US" sz="2400" b="0" i="0" u="none" strike="noStrike" dirty="0">
                          <a:solidFill>
                            <a:srgbClr val="000000"/>
                          </a:solidFill>
                          <a:effectLst/>
                          <a:latin typeface="Calibri" panose="020F0502020204030204" pitchFamily="34" charset="0"/>
                        </a:rPr>
                        <a:t>   Less Ag Building</a:t>
                      </a:r>
                    </a:p>
                  </a:txBody>
                  <a:tcPr marL="9525" marR="9525" marT="9525" marB="0" anchor="b">
                    <a:noFill/>
                  </a:tcPr>
                </a:tc>
                <a:tc>
                  <a:txBody>
                    <a:bodyPr/>
                    <a:lstStyle/>
                    <a:p>
                      <a:pPr algn="l" fontAlgn="b"/>
                      <a:r>
                        <a:rPr lang="en-US" sz="2400" b="0" i="0" u="none" strike="noStrike">
                          <a:solidFill>
                            <a:srgbClr val="000000"/>
                          </a:solidFill>
                          <a:effectLst/>
                          <a:latin typeface="Calibri" panose="020F0502020204030204" pitchFamily="34" charset="0"/>
                        </a:rPr>
                        <a:t> </a:t>
                      </a:r>
                    </a:p>
                  </a:txBody>
                  <a:tcPr marL="9525" marR="9525" marT="9525" marB="0" anchor="b">
                    <a:noFill/>
                  </a:tcPr>
                </a:tc>
                <a:tc>
                  <a:txBody>
                    <a:bodyPr/>
                    <a:lstStyle/>
                    <a:p>
                      <a:pPr algn="l" fontAlgn="b"/>
                      <a:r>
                        <a:rPr lang="en-US" sz="2400" b="0" i="0" u="none" strike="noStrike">
                          <a:solidFill>
                            <a:srgbClr val="000000"/>
                          </a:solidFill>
                          <a:effectLst/>
                          <a:latin typeface="Calibri" panose="020F0502020204030204" pitchFamily="34" charset="0"/>
                        </a:rPr>
                        <a:t>                        3,500,000 </a:t>
                      </a:r>
                    </a:p>
                  </a:txBody>
                  <a:tcPr marL="9525" marR="9525" marT="9525" marB="0" anchor="b">
                    <a:noFill/>
                  </a:tcPr>
                </a:tc>
                <a:extLst>
                  <a:ext uri="{0D108BD9-81ED-4DB2-BD59-A6C34878D82A}">
                    <a16:rowId xmlns:a16="http://schemas.microsoft.com/office/drawing/2014/main" val="3368726678"/>
                  </a:ext>
                </a:extLst>
              </a:tr>
              <a:tr h="503282">
                <a:tc>
                  <a:txBody>
                    <a:bodyPr/>
                    <a:lstStyle/>
                    <a:p>
                      <a:pPr algn="l" fontAlgn="b"/>
                      <a:r>
                        <a:rPr lang="en-US" sz="2400" b="0" i="0" u="none" strike="noStrike" dirty="0">
                          <a:solidFill>
                            <a:srgbClr val="000000"/>
                          </a:solidFill>
                          <a:effectLst/>
                          <a:latin typeface="Calibri" panose="020F0502020204030204" pitchFamily="34" charset="0"/>
                        </a:rPr>
                        <a:t>Available for Master Plan II</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l" fontAlgn="b"/>
                      <a:r>
                        <a:rPr lang="en-US" sz="2400" b="0" i="0" u="none" strike="noStrike" dirty="0">
                          <a:solidFill>
                            <a:srgbClr val="000000"/>
                          </a:solidFill>
                          <a:effectLst/>
                          <a:latin typeface="Calibri" panose="020F0502020204030204" pitchFamily="34" charset="0"/>
                        </a:rPr>
                        <a:t>                        3,600,000 </a:t>
                      </a: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027905"/>
                  </a:ext>
                </a:extLst>
              </a:tr>
              <a:tr h="503282">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452258168"/>
                  </a:ext>
                </a:extLst>
              </a:tr>
              <a:tr h="503282">
                <a:tc>
                  <a:txBody>
                    <a:bodyPr/>
                    <a:lstStyle/>
                    <a:p>
                      <a:pPr algn="l" fontAlgn="b"/>
                      <a:r>
                        <a:rPr lang="en-US" sz="2400" b="0" i="0" u="none" strike="noStrike" dirty="0">
                          <a:solidFill>
                            <a:srgbClr val="000000"/>
                          </a:solidFill>
                          <a:effectLst/>
                          <a:latin typeface="Calibri" panose="020F0502020204030204" pitchFamily="34" charset="0"/>
                        </a:rPr>
                        <a:t>Estimated Amount to Bond</a:t>
                      </a:r>
                    </a:p>
                  </a:txBody>
                  <a:tcPr marL="9525" marR="9525" marT="9525" marB="0" anchor="b">
                    <a:noFill/>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2400" b="0" i="0" u="none" strike="noStrike" dirty="0">
                          <a:solidFill>
                            <a:srgbClr val="000000"/>
                          </a:solidFill>
                          <a:effectLst/>
                          <a:latin typeface="Calibri" panose="020F0502020204030204" pitchFamily="34" charset="0"/>
                        </a:rPr>
                        <a:t>                      11,000,000 </a:t>
                      </a:r>
                    </a:p>
                  </a:txBody>
                  <a:tcPr marL="9525" marR="9525" marT="9525" marB="0" anchor="b">
                    <a:noFill/>
                  </a:tcPr>
                </a:tc>
                <a:extLst>
                  <a:ext uri="{0D108BD9-81ED-4DB2-BD59-A6C34878D82A}">
                    <a16:rowId xmlns:a16="http://schemas.microsoft.com/office/drawing/2014/main" val="2581569951"/>
                  </a:ext>
                </a:extLst>
              </a:tr>
            </a:tbl>
          </a:graphicData>
        </a:graphic>
      </p:graphicFrame>
    </p:spTree>
    <p:extLst>
      <p:ext uri="{BB962C8B-B14F-4D97-AF65-F5344CB8AC3E}">
        <p14:creationId xmlns:p14="http://schemas.microsoft.com/office/powerpoint/2010/main" val="2694920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49" y="500062"/>
            <a:ext cx="10515600" cy="1325563"/>
          </a:xfrm>
        </p:spPr>
        <p:txBody>
          <a:bodyPr/>
          <a:lstStyle/>
          <a:p>
            <a:r>
              <a:rPr lang="en-US" dirty="0" smtClean="0"/>
              <a:t>Master</a:t>
            </a:r>
            <a:r>
              <a:rPr lang="en-US" baseline="0" dirty="0" smtClean="0"/>
              <a:t> Plan Phase II</a:t>
            </a:r>
            <a:endParaRPr lang="en-US" dirty="0"/>
          </a:p>
        </p:txBody>
      </p:sp>
      <p:sp>
        <p:nvSpPr>
          <p:cNvPr id="5" name="Text Placeholder 4"/>
          <p:cNvSpPr>
            <a:spLocks noGrp="1"/>
          </p:cNvSpPr>
          <p:nvPr>
            <p:ph type="body" idx="4294967295"/>
          </p:nvPr>
        </p:nvSpPr>
        <p:spPr>
          <a:xfrm>
            <a:off x="587141" y="1825625"/>
            <a:ext cx="10515600" cy="4351338"/>
          </a:xfrm>
        </p:spPr>
        <p:txBody>
          <a:bodyPr/>
          <a:lstStyle/>
          <a:p>
            <a:r>
              <a:rPr lang="en-US" dirty="0" smtClean="0"/>
              <a:t>Selected</a:t>
            </a:r>
            <a:r>
              <a:rPr lang="en-US" baseline="0" dirty="0" smtClean="0"/>
              <a:t> BLDD to provide architectural and engineering design services August  2021</a:t>
            </a:r>
          </a:p>
          <a:p>
            <a:r>
              <a:rPr lang="en-US" i="1" baseline="0" dirty="0" smtClean="0"/>
              <a:t>Scope</a:t>
            </a:r>
            <a:r>
              <a:rPr lang="en-US" baseline="0" dirty="0" smtClean="0"/>
              <a:t>: </a:t>
            </a:r>
            <a:r>
              <a:rPr lang="en-US" sz="2800" kern="1200" dirty="0" smtClean="0">
                <a:solidFill>
                  <a:schemeClr val="tx1"/>
                </a:solidFill>
                <a:effectLst/>
                <a:latin typeface="+mn-lt"/>
                <a:ea typeface="+mn-ea"/>
                <a:cs typeface="+mn-cs"/>
              </a:rPr>
              <a:t>This plan will include renovations all areas in the first floor West wing from the Center Core area which equates to approximately 51,900 square feet.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i="1" kern="1200" dirty="0" smtClean="0">
                <a:solidFill>
                  <a:schemeClr val="tx1"/>
                </a:solidFill>
                <a:effectLst/>
                <a:latin typeface="+mn-lt"/>
                <a:ea typeface="+mn-ea"/>
                <a:cs typeface="+mn-cs"/>
              </a:rPr>
              <a:t>Budget</a:t>
            </a:r>
            <a:r>
              <a:rPr lang="en-US" sz="2800" kern="1200" dirty="0" smtClean="0">
                <a:solidFill>
                  <a:schemeClr val="tx1"/>
                </a:solidFill>
                <a:effectLst/>
                <a:latin typeface="+mn-lt"/>
                <a:ea typeface="+mn-ea"/>
                <a:cs typeface="+mn-cs"/>
              </a:rPr>
              <a:t>: An initial construction budget including construction, design, furnishing, and technology is estimated at $14,600,000.</a:t>
            </a:r>
          </a:p>
        </p:txBody>
      </p:sp>
      <p:sp>
        <p:nvSpPr>
          <p:cNvPr id="4" name="Rectangle 3"/>
          <p:cNvSpPr/>
          <p:nvPr/>
        </p:nvSpPr>
        <p:spPr>
          <a:xfrm>
            <a:off x="1047963" y="6359703"/>
            <a:ext cx="1623317" cy="34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382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ject scope planning 8.16.2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667" t="19768" r="21750" b="3616"/>
          <a:stretch/>
        </p:blipFill>
        <p:spPr>
          <a:xfrm>
            <a:off x="1503680" y="242455"/>
            <a:ext cx="9773920" cy="6695203"/>
          </a:xfrm>
          <a:prstGeom prst="rect">
            <a:avLst/>
          </a:prstGeom>
        </p:spPr>
      </p:pic>
      <p:sp>
        <p:nvSpPr>
          <p:cNvPr id="2" name="Title 1"/>
          <p:cNvSpPr>
            <a:spLocks noGrp="1"/>
          </p:cNvSpPr>
          <p:nvPr>
            <p:ph type="title"/>
          </p:nvPr>
        </p:nvSpPr>
        <p:spPr>
          <a:xfrm>
            <a:off x="762000" y="500062"/>
            <a:ext cx="10515600" cy="1325563"/>
          </a:xfrm>
        </p:spPr>
        <p:txBody>
          <a:bodyPr/>
          <a:lstStyle/>
          <a:p>
            <a:r>
              <a:rPr lang="en-US" dirty="0" smtClean="0"/>
              <a:t>Master Plan Phase II</a:t>
            </a:r>
            <a:endParaRPr lang="en-US" dirty="0"/>
          </a:p>
        </p:txBody>
      </p:sp>
      <p:sp>
        <p:nvSpPr>
          <p:cNvPr id="3" name="Text Placeholder 2"/>
          <p:cNvSpPr>
            <a:spLocks noGrp="1"/>
          </p:cNvSpPr>
          <p:nvPr>
            <p:ph type="body" idx="4294967295"/>
          </p:nvPr>
        </p:nvSpPr>
        <p:spPr>
          <a:xfrm>
            <a:off x="0" y="1825625"/>
            <a:ext cx="10515600" cy="435133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800" kern="1200" dirty="0" smtClean="0">
              <a:solidFill>
                <a:schemeClr val="tx1"/>
              </a:solidFill>
              <a:effectLst/>
              <a:latin typeface="+mn-lt"/>
              <a:ea typeface="+mn-ea"/>
              <a:cs typeface="+mn-cs"/>
            </a:endParaRPr>
          </a:p>
          <a:p>
            <a:endParaRPr lang="en-US" dirty="0"/>
          </a:p>
        </p:txBody>
      </p:sp>
      <p:sp>
        <p:nvSpPr>
          <p:cNvPr id="5" name="Rectangle 4"/>
          <p:cNvSpPr/>
          <p:nvPr/>
        </p:nvSpPr>
        <p:spPr>
          <a:xfrm>
            <a:off x="10972800" y="5678905"/>
            <a:ext cx="1145406"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545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Agriculture Program</a:t>
            </a:r>
            <a:endParaRPr lang="en-US" dirty="0"/>
          </a:p>
        </p:txBody>
      </p:sp>
      <p:sp>
        <p:nvSpPr>
          <p:cNvPr id="3" name="Content Placeholder 2"/>
          <p:cNvSpPr>
            <a:spLocks noGrp="1"/>
          </p:cNvSpPr>
          <p:nvPr>
            <p:ph idx="1"/>
          </p:nvPr>
        </p:nvSpPr>
        <p:spPr>
          <a:xfrm>
            <a:off x="723900" y="1689272"/>
            <a:ext cx="10515600" cy="4351338"/>
          </a:xfrm>
        </p:spPr>
        <p:txBody>
          <a:bodyPr>
            <a:normAutofit/>
          </a:bodyPr>
          <a:lstStyle/>
          <a:p>
            <a:pPr lvl="0"/>
            <a:r>
              <a:rPr lang="en-US" dirty="0" smtClean="0"/>
              <a:t>Partnership with </a:t>
            </a:r>
            <a:r>
              <a:rPr lang="en-US" dirty="0" err="1" smtClean="0"/>
              <a:t>FBi</a:t>
            </a:r>
            <a:r>
              <a:rPr lang="en-US" baseline="0" dirty="0" smtClean="0"/>
              <a:t> Buildings for the demonstration structure for a 144’x80’ exterior shell</a:t>
            </a:r>
          </a:p>
          <a:p>
            <a:pPr lvl="0"/>
            <a:r>
              <a:rPr lang="en-US" baseline="0" dirty="0" smtClean="0"/>
              <a:t>Final design to be bid separately in January 2022</a:t>
            </a:r>
          </a:p>
          <a:p>
            <a:pPr lvl="0"/>
            <a:r>
              <a:rPr lang="en-US" baseline="0" dirty="0" smtClean="0"/>
              <a:t>Scope :  Construct a stand-alone facility including classrooms, offices, study space, and large lab space. A greenhouse and head house will be included in the final design.</a:t>
            </a:r>
          </a:p>
          <a:p>
            <a:pPr lvl="0"/>
            <a:r>
              <a:rPr lang="en-US" baseline="0" dirty="0" smtClean="0"/>
              <a:t>Budget:</a:t>
            </a:r>
          </a:p>
          <a:p>
            <a:pPr lvl="1"/>
            <a:r>
              <a:rPr lang="en-US" baseline="0" dirty="0" smtClean="0"/>
              <a:t>Exterior Shell   $300,000</a:t>
            </a:r>
          </a:p>
          <a:p>
            <a:pPr lvl="1"/>
            <a:r>
              <a:rPr lang="en-US" baseline="0" dirty="0" smtClean="0"/>
              <a:t>Interior including furnishing and technology</a:t>
            </a:r>
          </a:p>
          <a:p>
            <a:pPr lvl="1"/>
            <a:r>
              <a:rPr lang="en-US" baseline="0" dirty="0" smtClean="0"/>
              <a:t>Total Project cost: $3,500,000</a:t>
            </a:r>
          </a:p>
        </p:txBody>
      </p:sp>
    </p:spTree>
    <p:extLst>
      <p:ext uri="{BB962C8B-B14F-4D97-AF65-F5344CB8AC3E}">
        <p14:creationId xmlns:p14="http://schemas.microsoft.com/office/powerpoint/2010/main" val="347674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CC AG Building Plans &amp; Elevations to FBI 6.9.2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0333" t="13154" r="29083" b="2076"/>
          <a:stretch/>
        </p:blipFill>
        <p:spPr>
          <a:xfrm>
            <a:off x="214746" y="1097409"/>
            <a:ext cx="7386320" cy="5598160"/>
          </a:xfrm>
          <a:prstGeom prst="rect">
            <a:avLst/>
          </a:prstGeom>
        </p:spPr>
      </p:pic>
      <p:sp>
        <p:nvSpPr>
          <p:cNvPr id="2" name="Title 1"/>
          <p:cNvSpPr>
            <a:spLocks noGrp="1"/>
          </p:cNvSpPr>
          <p:nvPr>
            <p:ph type="title"/>
          </p:nvPr>
        </p:nvSpPr>
        <p:spPr>
          <a:xfrm>
            <a:off x="447040" y="46038"/>
            <a:ext cx="10515600" cy="1325563"/>
          </a:xfrm>
        </p:spPr>
        <p:txBody>
          <a:bodyPr/>
          <a:lstStyle/>
          <a:p>
            <a:pPr lvl="0"/>
            <a:r>
              <a:rPr lang="en-US" baseline="0" dirty="0" smtClean="0"/>
              <a:t>Agriculture Building </a:t>
            </a:r>
            <a:endParaRPr lang="en-US" dirty="0"/>
          </a:p>
        </p:txBody>
      </p:sp>
      <p:pic>
        <p:nvPicPr>
          <p:cNvPr id="5" name="Picture 4" descr="RCC Ag - Exterior Day 7.14.2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7084" t="14692" r="13333" b="1616"/>
          <a:stretch/>
        </p:blipFill>
        <p:spPr>
          <a:xfrm>
            <a:off x="5376824" y="863600"/>
            <a:ext cx="6581495" cy="3749040"/>
          </a:xfrm>
          <a:prstGeom prst="rect">
            <a:avLst/>
          </a:prstGeom>
        </p:spPr>
      </p:pic>
    </p:spTree>
    <p:extLst>
      <p:ext uri="{BB962C8B-B14F-4D97-AF65-F5344CB8AC3E}">
        <p14:creationId xmlns:p14="http://schemas.microsoft.com/office/powerpoint/2010/main" val="2632301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5023" b="36598"/>
          <a:stretch/>
        </p:blipFill>
        <p:spPr>
          <a:xfrm>
            <a:off x="838200" y="599439"/>
            <a:ext cx="10906760" cy="3139441"/>
          </a:xfrm>
          <a:prstGeom prst="rect">
            <a:avLst/>
          </a:prstGeom>
        </p:spPr>
      </p:pic>
      <p:sp>
        <p:nvSpPr>
          <p:cNvPr id="2" name="Title 1"/>
          <p:cNvSpPr>
            <a:spLocks noGrp="1"/>
          </p:cNvSpPr>
          <p:nvPr>
            <p:ph type="title"/>
          </p:nvPr>
        </p:nvSpPr>
        <p:spPr/>
        <p:txBody>
          <a:bodyPr/>
          <a:lstStyle/>
          <a:p>
            <a:r>
              <a:rPr lang="en-US" dirty="0" smtClean="0"/>
              <a:t>Agriculture Building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3890938"/>
            <a:ext cx="3802524" cy="285189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0540" y="3890938"/>
            <a:ext cx="3795669" cy="284675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17214"/>
          <a:stretch/>
        </p:blipFill>
        <p:spPr>
          <a:xfrm>
            <a:off x="8816026" y="3890938"/>
            <a:ext cx="3142294" cy="2846752"/>
          </a:xfrm>
          <a:prstGeom prst="rect">
            <a:avLst/>
          </a:prstGeom>
        </p:spPr>
      </p:pic>
    </p:spTree>
    <p:extLst>
      <p:ext uri="{BB962C8B-B14F-4D97-AF65-F5344CB8AC3E}">
        <p14:creationId xmlns:p14="http://schemas.microsoft.com/office/powerpoint/2010/main" val="2102759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CDL Minority Mentoring  Teamsters</a:t>
            </a:r>
            <a:endParaRPr lang="en-US" dirty="0"/>
          </a:p>
        </p:txBody>
      </p:sp>
      <p:sp>
        <p:nvSpPr>
          <p:cNvPr id="3" name="Content Placeholder 2"/>
          <p:cNvSpPr>
            <a:spLocks noGrp="1"/>
          </p:cNvSpPr>
          <p:nvPr>
            <p:ph idx="1"/>
          </p:nvPr>
        </p:nvSpPr>
        <p:spPr/>
        <p:txBody>
          <a:bodyPr/>
          <a:lstStyle/>
          <a:p>
            <a:r>
              <a:rPr lang="en-US" dirty="0" smtClean="0"/>
              <a:t>Richland received an appropriation in the FY21 State Budget: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kern="1200" dirty="0" smtClean="0">
                <a:solidFill>
                  <a:schemeClr val="tx1"/>
                </a:solidFill>
                <a:effectLst/>
                <a:latin typeface="+mn-lt"/>
                <a:ea typeface="+mn-ea"/>
                <a:cs typeface="+mn-cs"/>
              </a:rPr>
              <a:t>PA 101-0638 </a:t>
            </a:r>
            <a:r>
              <a:rPr lang="en-US" dirty="0" smtClean="0"/>
              <a:t>Section 35. The sum of $15,315,000, or so much thereof as may be necessary, is appropriated from the Capital Development Fund to the Capital Development Board for the Illinois Community College Board for costs associated with facility improvements at Richland Community College. </a:t>
            </a:r>
            <a:endParaRPr lang="en-US" dirty="0"/>
          </a:p>
          <a:p>
            <a:r>
              <a:rPr lang="en-US" dirty="0" smtClean="0"/>
              <a:t>The</a:t>
            </a:r>
            <a:r>
              <a:rPr lang="en-US" baseline="0" dirty="0" smtClean="0"/>
              <a:t> Project is pending Release of Funds</a:t>
            </a:r>
            <a:endParaRPr lang="en-US" dirty="0"/>
          </a:p>
        </p:txBody>
      </p:sp>
    </p:spTree>
    <p:extLst>
      <p:ext uri="{BB962C8B-B14F-4D97-AF65-F5344CB8AC3E}">
        <p14:creationId xmlns:p14="http://schemas.microsoft.com/office/powerpoint/2010/main" val="3333986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CDL</a:t>
            </a:r>
            <a:r>
              <a:rPr lang="en-US" baseline="0" dirty="0" smtClean="0"/>
              <a:t> Minority Mentoring Teamsters</a:t>
            </a:r>
            <a:endParaRPr lang="en-US" dirty="0"/>
          </a:p>
        </p:txBody>
      </p:sp>
      <p:pic>
        <p:nvPicPr>
          <p:cNvPr id="4" name="Content Placeholder 3"/>
          <p:cNvPicPr>
            <a:picLocks noGrp="1" noChangeAspect="1"/>
          </p:cNvPicPr>
          <p:nvPr>
            <p:ph idx="1"/>
          </p:nvPr>
        </p:nvPicPr>
        <p:blipFill>
          <a:blip r:embed="rId2"/>
          <a:stretch>
            <a:fillRect/>
          </a:stretch>
        </p:blipFill>
        <p:spPr>
          <a:xfrm>
            <a:off x="2187695" y="1917700"/>
            <a:ext cx="7816610" cy="4351338"/>
          </a:xfrm>
          <a:prstGeom prst="rect">
            <a:avLst/>
          </a:prstGeom>
        </p:spPr>
      </p:pic>
    </p:spTree>
    <p:extLst>
      <p:ext uri="{BB962C8B-B14F-4D97-AF65-F5344CB8AC3E}">
        <p14:creationId xmlns:p14="http://schemas.microsoft.com/office/powerpoint/2010/main" val="2506231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Richland 3.28.2019">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chland 3.28.2019" id="{14CC0C08-D13C-435A-822A-67A369901C07}" vid="{1D025E2A-9A98-4F61-A3DE-71774BD0DFB1}"/>
    </a:ext>
  </a:extLst>
</a:theme>
</file>

<file path=docProps/app.xml><?xml version="1.0" encoding="utf-8"?>
<Properties xmlns="http://schemas.openxmlformats.org/officeDocument/2006/extended-properties" xmlns:vt="http://schemas.openxmlformats.org/officeDocument/2006/docPropsVTypes">
  <Template>Richland 3.28.2019</Template>
  <TotalTime>1376</TotalTime>
  <Words>716</Words>
  <Application>Microsoft Office PowerPoint</Application>
  <PresentationFormat>Widescreen</PresentationFormat>
  <Paragraphs>111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Richland 3.28.2019</vt:lpstr>
      <vt:lpstr>Facilities Monitoring Report  October 19, 2021</vt:lpstr>
      <vt:lpstr>Master Plan 2018</vt:lpstr>
      <vt:lpstr>Master Plan Phase II</vt:lpstr>
      <vt:lpstr>Master Plan Phase II</vt:lpstr>
      <vt:lpstr>Agriculture Program</vt:lpstr>
      <vt:lpstr>Agriculture Building </vt:lpstr>
      <vt:lpstr>Agriculture Building</vt:lpstr>
      <vt:lpstr>CDL Minority Mentoring  Teamsters</vt:lpstr>
      <vt:lpstr>CDL Minority Mentoring Teamsters</vt:lpstr>
      <vt:lpstr>CDL Minority Mentoring Teamsters</vt:lpstr>
      <vt:lpstr>CDL Minority Mentoring Teamsters</vt:lpstr>
      <vt:lpstr>CDL Minority Mentoring Teamsters</vt:lpstr>
      <vt:lpstr>CDL Minority Mentoring Teamsters</vt:lpstr>
      <vt:lpstr>CDL Minority Mentoring</vt:lpstr>
      <vt:lpstr>State Funded Deferred Maintenance Projects</vt:lpstr>
      <vt:lpstr>State Funded Deferred Maintenance Projects</vt:lpstr>
      <vt:lpstr>Other Facilities Projects</vt:lpstr>
      <vt:lpstr>Other Projects for Future Consideration</vt:lpstr>
      <vt:lpstr>Funding Summary</vt:lpstr>
      <vt:lpstr>Funding Summary</vt:lpstr>
    </vt:vector>
  </TitlesOfParts>
  <Company>Richland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Richland Board Retreat  Facilities Planning</dc:title>
  <dc:creator>Greg Florian</dc:creator>
  <cp:lastModifiedBy>Madonna Brown</cp:lastModifiedBy>
  <cp:revision>51</cp:revision>
  <dcterms:created xsi:type="dcterms:W3CDTF">2021-01-13T18:50:41Z</dcterms:created>
  <dcterms:modified xsi:type="dcterms:W3CDTF">2021-10-20T16:33:56Z</dcterms:modified>
</cp:coreProperties>
</file>