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6" r:id="rId2"/>
  </p:sldMasterIdLst>
  <p:notesMasterIdLst>
    <p:notesMasterId r:id="rId23"/>
  </p:notesMasterIdLst>
  <p:handoutMasterIdLst>
    <p:handoutMasterId r:id="rId24"/>
  </p:handoutMasterIdLst>
  <p:sldIdLst>
    <p:sldId id="403" r:id="rId3"/>
    <p:sldId id="259" r:id="rId4"/>
    <p:sldId id="313" r:id="rId5"/>
    <p:sldId id="353" r:id="rId6"/>
    <p:sldId id="387" r:id="rId7"/>
    <p:sldId id="405" r:id="rId8"/>
    <p:sldId id="389" r:id="rId9"/>
    <p:sldId id="400" r:id="rId10"/>
    <p:sldId id="383" r:id="rId11"/>
    <p:sldId id="360" r:id="rId12"/>
    <p:sldId id="382" r:id="rId13"/>
    <p:sldId id="402" r:id="rId14"/>
    <p:sldId id="404" r:id="rId15"/>
    <p:sldId id="319" r:id="rId16"/>
    <p:sldId id="393" r:id="rId17"/>
    <p:sldId id="395" r:id="rId18"/>
    <p:sldId id="261" r:id="rId19"/>
    <p:sldId id="401" r:id="rId20"/>
    <p:sldId id="406" r:id="rId21"/>
    <p:sldId id="308" r:id="rId22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61698" autoAdjust="0"/>
  </p:normalViewPr>
  <p:slideViewPr>
    <p:cSldViewPr snapToGrid="0">
      <p:cViewPr varScale="1">
        <p:scale>
          <a:sx n="78" d="100"/>
          <a:sy n="78" d="100"/>
        </p:scale>
        <p:origin x="202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min6\Users$\sanselmo\My%20Documents\Institutional_Research\Isaac_Student_Profile_Monitoring_Demographic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Median 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Data!$A$29</c:f>
              <c:strCache>
                <c:ptCount val="1"/>
                <c:pt idx="0">
                  <c:v>Median Age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Data!$D$26:$I$26</c:f>
              <c:strCache>
                <c:ptCount val="6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</c:strCache>
            </c:strRef>
          </c:cat>
          <c:val>
            <c:numRef>
              <c:f>Data!$E$29:$I$29</c:f>
              <c:numCache>
                <c:formatCode>General</c:formatCode>
                <c:ptCount val="5"/>
                <c:pt idx="0">
                  <c:v>22</c:v>
                </c:pt>
                <c:pt idx="1">
                  <c:v>22</c:v>
                </c:pt>
                <c:pt idx="2">
                  <c:v>21</c:v>
                </c:pt>
                <c:pt idx="3">
                  <c:v>21</c:v>
                </c:pt>
                <c:pt idx="4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F3-43D3-B759-E88858154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9305280"/>
        <c:axId val="539306528"/>
      </c:lineChart>
      <c:catAx>
        <c:axId val="53930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306528"/>
        <c:crosses val="autoZero"/>
        <c:auto val="1"/>
        <c:lblAlgn val="ctr"/>
        <c:lblOffset val="100"/>
        <c:noMultiLvlLbl val="0"/>
      </c:catAx>
      <c:valAx>
        <c:axId val="53930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30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073F0-B921-471A-B796-90DF071E92D0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C639A-AE3C-41B2-8620-F85AB2F8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28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3268A-B2CA-4C35-AE69-F9CC7EC86180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517CB-B2E6-4630-AE41-2C7D11AD0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7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86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23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50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1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76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55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15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38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91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84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63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SP21</a:t>
            </a:r>
          </a:p>
          <a:p>
            <a:r>
              <a:rPr lang="en-US" dirty="0"/>
              <a:t>775 Males  (35%)</a:t>
            </a:r>
          </a:p>
          <a:p>
            <a:r>
              <a:rPr lang="en-US" dirty="0"/>
              <a:t>1452 Female (65%)</a:t>
            </a:r>
          </a:p>
          <a:p>
            <a:endParaRPr lang="en-US" dirty="0"/>
          </a:p>
          <a:p>
            <a:r>
              <a:rPr lang="en-US" dirty="0"/>
              <a:t>Losing males used to be </a:t>
            </a:r>
          </a:p>
          <a:p>
            <a:endParaRPr lang="en-US" dirty="0"/>
          </a:p>
          <a:p>
            <a:r>
              <a:rPr lang="en-US" dirty="0"/>
              <a:t>Chart found in Argos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Path:   </a:t>
            </a:r>
            <a:r>
              <a:rPr lang="en-US" dirty="0" err="1"/>
              <a:t>Student.ICCB.Enrollment</a:t>
            </a:r>
            <a:r>
              <a:rPr lang="en-US" dirty="0"/>
              <a:t>-Semester (E1).Dashboard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Charts tab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Select Fiscal Year/Session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01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Excludes Adult Ed &amp; Vocational Skills Programs</a:t>
            </a:r>
          </a:p>
          <a:p>
            <a:endParaRPr lang="en-US" dirty="0"/>
          </a:p>
          <a:p>
            <a:r>
              <a:rPr lang="en-US" dirty="0"/>
              <a:t>Chart found in Argos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Path:   Student.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ICCB.Enrollment</a:t>
            </a:r>
            <a:r>
              <a:rPr lang="en-US" dirty="0"/>
              <a:t>-Annual (A1).Dashboard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Chart tab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Select</a:t>
            </a:r>
            <a:r>
              <a:rPr lang="en-US" baseline="0" dirty="0"/>
              <a:t> Fiscal Year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59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Excludes Adult Ed &amp; Vocational Skills Programs</a:t>
            </a:r>
          </a:p>
          <a:p>
            <a:endParaRPr lang="en-US" dirty="0"/>
          </a:p>
          <a:p>
            <a:r>
              <a:rPr lang="en-US" dirty="0"/>
              <a:t>Chart found in Argos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Path:   </a:t>
            </a:r>
            <a:r>
              <a:rPr lang="en-US" dirty="0" err="1"/>
              <a:t>Student.ICCB.Enrollment</a:t>
            </a:r>
            <a:r>
              <a:rPr lang="en-US" dirty="0"/>
              <a:t>-Annual (A1).Dashboard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Chart tab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Select</a:t>
            </a:r>
            <a:r>
              <a:rPr lang="en-US" baseline="0" dirty="0"/>
              <a:t> Fiscal Year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8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0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42B8-8AC9-42E5-AFFD-7110C72AC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66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184" y="342901"/>
            <a:ext cx="10972800" cy="6397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871F5C0-EF3B-421C-91AA-E3F5864433FC}" type="datetimeFigureOut">
              <a:rPr lang="en-US"/>
              <a:pPr>
                <a:defRPr/>
              </a:pPr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20617" y="662940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C10A0-14C9-4685-BB0E-74DDBACFAC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404804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C0AF4F9-7146-46CE-A1F2-3AC636CC2781}" type="datetime1">
              <a:rPr lang="en-US"/>
              <a:pPr>
                <a:defRPr/>
              </a:pPr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20617" y="662940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1A542-76C6-416E-BD32-4A84E13915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125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184" y="342901"/>
            <a:ext cx="10972800" cy="6397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F2C56E1-EF52-4B6A-A9A5-ADA66C770CEC}" type="datetimeFigureOut">
              <a:rPr lang="en-US"/>
              <a:pPr>
                <a:defRPr/>
              </a:pPr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0617" y="662940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70B32-FCB0-4B73-849B-396BEC4753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027087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26A11-CE9B-47F4-A7B0-DF14D59B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5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0" r:id="rId3"/>
    <p:sldLayoutId id="2147483671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iccb.org/iccb/wp-content/pdfs/reports/Spring_2021_Overview_rev_03-01-21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TitleSlidewh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1952" y="1397675"/>
            <a:ext cx="7648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>Enrollment and Student Monitoring Report, 2021</a:t>
            </a:r>
          </a:p>
          <a:p>
            <a:endParaRPr lang="en-US" sz="6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8546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" y="0"/>
            <a:ext cx="12181172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18782" y="366184"/>
            <a:ext cx="9956800" cy="7514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Helvetica" panose="020B0604020202020204" pitchFamily="34" charset="0"/>
                <a:cs typeface="Helvetica" panose="020B0604020202020204" pitchFamily="34" charset="0"/>
              </a:rPr>
              <a:t>Current Student Demographics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0158" y="5371069"/>
            <a:ext cx="573404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* FY21 data is preliminary and will be finalized at the end of July 2021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100-000008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670650" y="1257827"/>
          <a:ext cx="6053065" cy="3973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1845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" y="0"/>
            <a:ext cx="12181172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366184"/>
            <a:ext cx="9956800" cy="7514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33" dirty="0">
                <a:latin typeface="Helvetica" panose="020B0604020202020204" pitchFamily="34" charset="0"/>
                <a:cs typeface="Helvetica" panose="020B0604020202020204" pitchFamily="34" charset="0"/>
              </a:rPr>
              <a:t>Current Student Annual Enrollment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4390" y="4610405"/>
            <a:ext cx="573404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* FY21 data is preliminary and will be finalized at the end of July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D8CB32-EBA7-45A5-AB22-F7EC86134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234" y="1483784"/>
            <a:ext cx="8207661" cy="270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44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0869"/>
            <a:ext cx="12181172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366184"/>
            <a:ext cx="9956800" cy="7514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Fall Enrollment Summary </a:t>
            </a:r>
          </a:p>
        </p:txBody>
      </p:sp>
      <p:sp>
        <p:nvSpPr>
          <p:cNvPr id="6" name="Rectangle 5"/>
          <p:cNvSpPr/>
          <p:nvPr/>
        </p:nvSpPr>
        <p:spPr>
          <a:xfrm>
            <a:off x="318977" y="1117600"/>
            <a:ext cx="116320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22 days out for the start of the fall semester </a:t>
            </a:r>
          </a:p>
          <a:p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Currently trending down -3.45% in headcount and -7.18% in credit hours </a:t>
            </a:r>
          </a:p>
          <a:p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We are currently trending up in new students 29% or (68) in comparison from same time last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Coaches are booked up with appointments until the first week of August</a:t>
            </a:r>
          </a:p>
          <a:p>
            <a:pPr fontAlgn="t"/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We have several registration events scheduled </a:t>
            </a:r>
          </a:p>
        </p:txBody>
      </p:sp>
    </p:spTree>
    <p:extLst>
      <p:ext uri="{BB962C8B-B14F-4D97-AF65-F5344CB8AC3E}">
        <p14:creationId xmlns:p14="http://schemas.microsoft.com/office/powerpoint/2010/main" val="432779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1172" cy="707886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12187" y="1027903"/>
            <a:ext cx="9956800" cy="7514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latin typeface="Helvetica" panose="020B0604020202020204" pitchFamily="34" charset="0"/>
                <a:cs typeface="Helvetica" panose="020B0604020202020204" pitchFamily="34" charset="0"/>
              </a:rPr>
              <a:t>There’s still a lot more work to do! </a:t>
            </a:r>
            <a:endParaRPr lang="en-US" sz="8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400" y="1117600"/>
            <a:ext cx="11399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41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0869"/>
            <a:ext cx="12181172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599" y="366184"/>
            <a:ext cx="10954043" cy="7514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Foster Student Success and Completion</a:t>
            </a:r>
            <a:endParaRPr lang="en-US" sz="3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1758" y="1117600"/>
            <a:ext cx="10338895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Strengthen Richland’s relationship with service area stakeholders</a:t>
            </a:r>
          </a:p>
          <a:p>
            <a:endParaRPr lang="en-US"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Increase Student Retention</a:t>
            </a:r>
          </a:p>
          <a:p>
            <a:endParaRPr lang="en-US"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Increase Student Completion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4760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0869"/>
            <a:ext cx="12181172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599" y="366184"/>
            <a:ext cx="10954043" cy="7514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Activities </a:t>
            </a:r>
            <a:endParaRPr lang="en-US" sz="3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599" y="1117600"/>
            <a:ext cx="11582401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Continue to enhance/strengthen our relationships with local K-12 communities (city and county)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Working towards strengthening our student onboarding process (student intakes and appointments)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Identifying and addressing student basic need barriers  (financial, food insecurities, mental health)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Moving forward in developing a guided pathways model and framework to keep students (supported, on track, to complete)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9836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9899" y="896417"/>
            <a:ext cx="9889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7375E"/>
                </a:solidFill>
                <a:latin typeface="Helvetica"/>
                <a:cs typeface="Helvetica"/>
              </a:rPr>
              <a:t>	</a:t>
            </a:r>
          </a:p>
          <a:p>
            <a:r>
              <a:rPr lang="en-US" sz="2400" dirty="0">
                <a:solidFill>
                  <a:srgbClr val="17375E"/>
                </a:solidFill>
                <a:latin typeface="Helvetica"/>
                <a:cs typeface="Helvetica"/>
              </a:rPr>
              <a:t>	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66184"/>
            <a:ext cx="10160000" cy="6498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Helvetica" panose="020B0604020202020204" pitchFamily="34" charset="0"/>
                <a:cs typeface="Helvetica" panose="020B0604020202020204" pitchFamily="34" charset="0"/>
              </a:rPr>
              <a:t>Enrollment Initiatives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65381" y="1382184"/>
            <a:ext cx="9956800" cy="4149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Working on enhancing our brand</a:t>
            </a:r>
          </a:p>
          <a:p>
            <a:pPr marL="457189" indent="-457189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Hiring key personnel </a:t>
            </a:r>
          </a:p>
          <a:p>
            <a:pPr marL="457189" indent="-457189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Growing our social media presence</a:t>
            </a:r>
          </a:p>
          <a:p>
            <a:pPr marL="457189" indent="-457189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Finalizing call and text campaigns </a:t>
            </a:r>
          </a:p>
          <a:p>
            <a:pPr marL="457189" indent="-457189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Hosting Campus Registration Events </a:t>
            </a:r>
          </a:p>
          <a:p>
            <a:pPr marL="457189" indent="-457189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916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</p:spPr>
      </p:pic>
      <p:pic>
        <p:nvPicPr>
          <p:cNvPr id="5" name="Picture 4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34A45F31-D93E-2E4D-B27A-6965AD60E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134" y="647787"/>
            <a:ext cx="8449733" cy="474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34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0869"/>
            <a:ext cx="12181172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13565" y="0"/>
            <a:ext cx="10954043" cy="7514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What can you do to help with enrollment?</a:t>
            </a:r>
          </a:p>
          <a:p>
            <a:r>
              <a:rPr lang="en-US" b="1" dirty="0"/>
              <a:t> </a:t>
            </a:r>
            <a:endParaRPr lang="en-US" sz="3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1758" y="1117600"/>
            <a:ext cx="10954043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Talk about our wonderful programs and affordability (tuition  FT=$1800 PT $900)</a:t>
            </a:r>
          </a:p>
          <a:p>
            <a:endParaRPr lang="en-US" alt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Talk about upcoming registration events</a:t>
            </a:r>
          </a:p>
          <a:p>
            <a:endParaRPr lang="en-US" alt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Continue to invite team members to events and activities</a:t>
            </a:r>
          </a:p>
          <a:p>
            <a:endParaRPr lang="en-US" alt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Share college post on social media </a:t>
            </a:r>
          </a:p>
          <a:p>
            <a:endParaRPr lang="en-US" altLang="en-US" sz="3600" dirty="0"/>
          </a:p>
          <a:p>
            <a:endParaRPr lang="en-US" altLang="en-US" sz="3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2808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1172" cy="707886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12187" y="1027903"/>
            <a:ext cx="9956800" cy="7514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latin typeface="Helvetica" panose="020B0604020202020204" pitchFamily="34" charset="0"/>
                <a:cs typeface="Helvetica" panose="020B0604020202020204" pitchFamily="34" charset="0"/>
              </a:rPr>
              <a:t>Together we can! </a:t>
            </a:r>
            <a:endParaRPr lang="en-US" sz="8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400" y="1117600"/>
            <a:ext cx="11399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806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" y="0"/>
            <a:ext cx="1218117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96E2A4-FAB0-2449-8DF6-6E265FE6D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42" y="447870"/>
            <a:ext cx="10523317" cy="501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94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" y="0"/>
            <a:ext cx="12181172" cy="6858000"/>
          </a:xfrm>
          <a:prstGeom prst="rect">
            <a:avLst/>
          </a:prstGeom>
        </p:spPr>
      </p:pic>
      <p:pic>
        <p:nvPicPr>
          <p:cNvPr id="8" name="Picture 7" descr="Richland_V_blue_greenspro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75" y="1609507"/>
            <a:ext cx="2651050" cy="181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99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16A574-8892-E142-982E-2D1A1CD735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96" y="101371"/>
            <a:ext cx="3975371" cy="3305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8C08D0-3FA4-614C-8309-AD90444D63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952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96" y="3480962"/>
            <a:ext cx="3975371" cy="3305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ED9482-7C35-CC4B-8645-33DC204339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5076" y="101371"/>
            <a:ext cx="3975371" cy="3305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DED418-63E6-1E43-B39C-5EFCB74E47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5076" y="3480962"/>
            <a:ext cx="3975371" cy="3305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31E9FE-C8AE-3944-B33C-B72C1F75D30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5297" y="101370"/>
            <a:ext cx="3994823" cy="3305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167656-63AB-BE49-9075-84A6D1F1B3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1237" y="3480961"/>
            <a:ext cx="3975371" cy="330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1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1172" cy="707886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12187" y="1027903"/>
            <a:ext cx="9956800" cy="7514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latin typeface="Helvetica" panose="020B0604020202020204" pitchFamily="34" charset="0"/>
                <a:cs typeface="Helvetica" panose="020B0604020202020204" pitchFamily="34" charset="0"/>
              </a:rPr>
              <a:t>We are still in an unprecedented time in education!</a:t>
            </a:r>
            <a:endParaRPr lang="en-US" sz="6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400" y="1117600"/>
            <a:ext cx="11399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8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0869"/>
            <a:ext cx="12181172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366184"/>
            <a:ext cx="9956800" cy="7514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Presentation Areas</a:t>
            </a:r>
          </a:p>
        </p:txBody>
      </p:sp>
      <p:sp>
        <p:nvSpPr>
          <p:cNvPr id="6" name="Rectangle 5"/>
          <p:cNvSpPr/>
          <p:nvPr/>
        </p:nvSpPr>
        <p:spPr>
          <a:xfrm>
            <a:off x="318977" y="1117600"/>
            <a:ext cx="11632017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National and Local Enrollment Trends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Update on Fall Enrollment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Campus Enrollment Initiatives &amp;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Recommendations on how the BOT can help!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73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0869"/>
            <a:ext cx="12181172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366184"/>
            <a:ext cx="10788502" cy="7514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National Community College Enrollment Trends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318977" y="1117600"/>
            <a:ext cx="11632017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This past year was largest one-year enrollment decline for community colleges in a decade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Experts believe will take community colleges years to recover from these losses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Economic uncertainties are still present but most colleges like us are moving back to a  more formal in person modality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6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" y="150530"/>
            <a:ext cx="1218117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5EFC73-9E86-4015-95A8-6E06396A8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0869"/>
            <a:ext cx="12181172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366184"/>
            <a:ext cx="9956800" cy="7514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State Enrollment Trends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578" y="741892"/>
            <a:ext cx="11632017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Helvetica" panose="020B0604020202020204" pitchFamily="34" charset="0"/>
                <a:cs typeface="Helvetica" panose="020B0604020202020204" pitchFamily="34" charset="0"/>
              </a:rPr>
              <a:t>Statistics from the</a:t>
            </a:r>
            <a:r>
              <a:rPr lang="en-US" sz="2700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 Illinois Community College Board</a:t>
            </a:r>
            <a:r>
              <a:rPr lang="en-US" sz="2700" dirty="0">
                <a:latin typeface="Helvetica" panose="020B0604020202020204" pitchFamily="34" charset="0"/>
                <a:cs typeface="Helvetica" panose="020B0604020202020204" pitchFamily="34" charset="0"/>
              </a:rPr>
              <a:t> show that compared to 2020, enrollment was down 14% in Spring 2021</a:t>
            </a:r>
          </a:p>
          <a:p>
            <a:endParaRPr lang="en-US" sz="2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Helvetica" panose="020B0604020202020204" pitchFamily="34" charset="0"/>
                <a:cs typeface="Helvetica" panose="020B0604020202020204" pitchFamily="34" charset="0"/>
              </a:rPr>
              <a:t>As our state population continues to shrink community colleges will continue to see sharper enrollment declines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Helvetica" panose="020B0604020202020204" pitchFamily="34" charset="0"/>
                <a:cs typeface="Helvetica" panose="020B0604020202020204" pitchFamily="34" charset="0"/>
              </a:rPr>
              <a:t>Illinois remains the third fastest shrinking state, a trend that has been happening for over a decade now.  Crime, the weather, and taxes were cited as the most common reasons by the people who left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Helvetica" panose="020B0604020202020204" pitchFamily="34" charset="0"/>
                <a:cs typeface="Helvetica" panose="020B0604020202020204" pitchFamily="34" charset="0"/>
              </a:rPr>
              <a:t>Our regional comparison institutions are reporting between a 9-15 decrease enrollment for the fall 2021 term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223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23015" y="547995"/>
            <a:ext cx="9956800" cy="7514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Helvetica" panose="020B0604020202020204" pitchFamily="34" charset="0"/>
                <a:cs typeface="Helvetica" panose="020B0604020202020204" pitchFamily="34" charset="0"/>
              </a:rPr>
              <a:t>Current Student Demographics  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52087A4-4DC3-4C8C-B3A4-F10D812E96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17520" y="1487607"/>
            <a:ext cx="5568286" cy="55682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E7CACC-386B-4A10-93A9-239E1605874B}"/>
              </a:ext>
            </a:extLst>
          </p:cNvPr>
          <p:cNvSpPr txBox="1"/>
          <p:nvPr/>
        </p:nvSpPr>
        <p:spPr>
          <a:xfrm>
            <a:off x="7315200" y="3617040"/>
            <a:ext cx="1012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65%</a:t>
            </a:r>
          </a:p>
          <a:p>
            <a:r>
              <a:rPr lang="en-US" dirty="0"/>
              <a:t>Female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0D7E63-DFBE-4D92-8A29-7FF56DAE1F11}"/>
              </a:ext>
            </a:extLst>
          </p:cNvPr>
          <p:cNvSpPr txBox="1"/>
          <p:nvPr/>
        </p:nvSpPr>
        <p:spPr>
          <a:xfrm>
            <a:off x="3617520" y="2205335"/>
            <a:ext cx="777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35%</a:t>
            </a:r>
          </a:p>
          <a:p>
            <a:r>
              <a:rPr lang="en-US" dirty="0"/>
              <a:t>Male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0314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50th_YOURS_PowerPointTemplate - Master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58448</TotalTime>
  <Words>570</Words>
  <Application>Microsoft Office PowerPoint</Application>
  <PresentationFormat>Widescreen</PresentationFormat>
  <Paragraphs>166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Helvetica</vt:lpstr>
      <vt:lpstr>Wingdings 3</vt:lpstr>
      <vt:lpstr>Wisp</vt:lpstr>
      <vt:lpstr>50th_YOURS_PowerPointTemplate - Master Slide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Richland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Profile Monitoring Report</dc:title>
  <dc:creator>Marcus Brown</dc:creator>
  <cp:lastModifiedBy>Madonna Brown</cp:lastModifiedBy>
  <cp:revision>170</cp:revision>
  <cp:lastPrinted>2017-06-21T14:44:54Z</cp:lastPrinted>
  <dcterms:created xsi:type="dcterms:W3CDTF">2017-06-05T14:30:43Z</dcterms:created>
  <dcterms:modified xsi:type="dcterms:W3CDTF">2021-07-22T14:01:07Z</dcterms:modified>
</cp:coreProperties>
</file>