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8" r:id="rId1"/>
  </p:sldMasterIdLst>
  <p:notesMasterIdLst>
    <p:notesMasterId r:id="rId27"/>
  </p:notesMasterIdLst>
  <p:handoutMasterIdLst>
    <p:handoutMasterId r:id="rId28"/>
  </p:handoutMasterIdLst>
  <p:sldIdLst>
    <p:sldId id="566" r:id="rId2"/>
    <p:sldId id="571" r:id="rId3"/>
    <p:sldId id="572" r:id="rId4"/>
    <p:sldId id="576" r:id="rId5"/>
    <p:sldId id="575" r:id="rId6"/>
    <p:sldId id="567" r:id="rId7"/>
    <p:sldId id="578" r:id="rId8"/>
    <p:sldId id="579" r:id="rId9"/>
    <p:sldId id="586" r:id="rId10"/>
    <p:sldId id="583" r:id="rId11"/>
    <p:sldId id="581" r:id="rId12"/>
    <p:sldId id="582" r:id="rId13"/>
    <p:sldId id="580" r:id="rId14"/>
    <p:sldId id="587" r:id="rId15"/>
    <p:sldId id="588" r:id="rId16"/>
    <p:sldId id="590" r:id="rId17"/>
    <p:sldId id="591" r:id="rId18"/>
    <p:sldId id="597" r:id="rId19"/>
    <p:sldId id="596" r:id="rId20"/>
    <p:sldId id="595" r:id="rId21"/>
    <p:sldId id="594" r:id="rId22"/>
    <p:sldId id="592" r:id="rId23"/>
    <p:sldId id="593" r:id="rId24"/>
    <p:sldId id="598" r:id="rId25"/>
    <p:sldId id="59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7A211BC2-CA85-8746-BB03-CF028B49E34E}">
          <p14:sldIdLst>
            <p14:sldId id="566"/>
            <p14:sldId id="571"/>
            <p14:sldId id="572"/>
            <p14:sldId id="576"/>
            <p14:sldId id="575"/>
            <p14:sldId id="567"/>
            <p14:sldId id="578"/>
            <p14:sldId id="579"/>
            <p14:sldId id="586"/>
            <p14:sldId id="583"/>
            <p14:sldId id="581"/>
            <p14:sldId id="582"/>
            <p14:sldId id="580"/>
            <p14:sldId id="587"/>
            <p14:sldId id="588"/>
            <p14:sldId id="590"/>
            <p14:sldId id="591"/>
            <p14:sldId id="597"/>
            <p14:sldId id="596"/>
            <p14:sldId id="595"/>
            <p14:sldId id="594"/>
            <p14:sldId id="592"/>
            <p14:sldId id="593"/>
            <p14:sldId id="598"/>
            <p14:sldId id="599"/>
          </p14:sldIdLst>
        </p14:section>
        <p14:section name="CONVOCATION RCC SLIDES" id="{F12F140D-8E1A-D247-9A33-FD270FB6500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240" userDrawn="1">
          <p15:clr>
            <a:srgbClr val="A4A3A4"/>
          </p15:clr>
        </p15:guide>
        <p15:guide id="3" pos="3840">
          <p15:clr>
            <a:srgbClr val="A4A3A4"/>
          </p15:clr>
        </p15:guide>
        <p15:guide id="4" pos="44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A70"/>
    <a:srgbClr val="1D4B71"/>
    <a:srgbClr val="FF7E79"/>
    <a:srgbClr val="C10430"/>
    <a:srgbClr val="E9961F"/>
    <a:srgbClr val="AD3D7F"/>
    <a:srgbClr val="006259"/>
    <a:srgbClr val="A8A9AB"/>
    <a:srgbClr val="FFCC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94"/>
    <p:restoredTop sz="96296"/>
  </p:normalViewPr>
  <p:slideViewPr>
    <p:cSldViewPr snapToGrid="0" snapToObjects="1">
      <p:cViewPr varScale="1">
        <p:scale>
          <a:sx n="114" d="100"/>
          <a:sy n="114" d="100"/>
        </p:scale>
        <p:origin x="240" y="84"/>
      </p:cViewPr>
      <p:guideLst>
        <p:guide orient="horz" pos="2160"/>
        <p:guide orient="horz" pos="3240"/>
        <p:guide pos="3840"/>
        <p:guide pos="44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CF5A6-D97D-BA43-9B3C-262FEE9A10A5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537C0-D0E7-2E42-BEF0-E1EBAED73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2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4FB49-D68B-9745-A665-0C0D4ED773C3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85B20-07D2-7D48-815D-836FADF4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6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59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2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2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43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4128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pos="3504" userDrawn="1">
          <p15:clr>
            <a:srgbClr val="FBAE40"/>
          </p15:clr>
        </p15:guide>
        <p15:guide id="7" pos="19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04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4" r:id="rId3"/>
    <p:sldLayoutId id="214748378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272" userDrawn="1">
          <p15:clr>
            <a:srgbClr val="F26B43"/>
          </p15:clr>
        </p15:guide>
        <p15:guide id="4" pos="2544" userDrawn="1">
          <p15:clr>
            <a:srgbClr val="F26B43"/>
          </p15:clr>
        </p15:guide>
        <p15:guide id="5" orient="horz" pos="720" userDrawn="1">
          <p15:clr>
            <a:srgbClr val="F26B43"/>
          </p15:clr>
        </p15:guide>
        <p15:guide id="6" orient="horz" pos="1440" userDrawn="1">
          <p15:clr>
            <a:srgbClr val="F26B43"/>
          </p15:clr>
        </p15:guide>
        <p15:guide id="7" pos="5112" userDrawn="1">
          <p15:clr>
            <a:srgbClr val="F26B43"/>
          </p15:clr>
        </p15:guide>
        <p15:guide id="8" orient="horz" pos="2880" userDrawn="1">
          <p15:clr>
            <a:srgbClr val="F26B43"/>
          </p15:clr>
        </p15:guide>
        <p15:guide id="9" pos="6384" userDrawn="1">
          <p15:clr>
            <a:srgbClr val="F26B43"/>
          </p15:clr>
        </p15:guide>
        <p15:guide id="10" orient="horz" pos="3600" userDrawn="1">
          <p15:clr>
            <a:srgbClr val="F26B43"/>
          </p15:clr>
        </p15:guide>
        <p15:guide id="11" orient="horz" pos="396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  <p15:guide id="13" orient="horz" pos="3792" userDrawn="1">
          <p15:clr>
            <a:srgbClr val="F26B43"/>
          </p15:clr>
        </p15:guide>
        <p15:guide id="14" pos="624" userDrawn="1">
          <p15:clr>
            <a:srgbClr val="F26B43"/>
          </p15:clr>
        </p15:guide>
        <p15:guide id="15" pos="3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melton@richland.ed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://www.richland.edu/giv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4C609D-418D-DE43-9B3F-A03DC0C757BB}"/>
              </a:ext>
            </a:extLst>
          </p:cNvPr>
          <p:cNvSpPr txBox="1"/>
          <p:nvPr/>
        </p:nvSpPr>
        <p:spPr>
          <a:xfrm>
            <a:off x="165253" y="6396335"/>
            <a:ext cx="797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20" dirty="0">
                <a:solidFill>
                  <a:schemeClr val="bg1"/>
                </a:solidFill>
                <a:latin typeface="Helvetica Light" panose="020B0403020202020204" pitchFamily="34" charset="0"/>
              </a:rPr>
              <a:t>NAME OF DCLI </a:t>
            </a:r>
            <a:r>
              <a:rPr lang="en-US" sz="2200" b="1" spc="-120" dirty="0">
                <a:solidFill>
                  <a:schemeClr val="bg1"/>
                </a:solidFill>
                <a:latin typeface="Helvetica" pitchFamily="2" charset="0"/>
              </a:rPr>
              <a:t>PRESENTATION HEADER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FFE2637-E564-097A-3EE0-CC9315C51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2B5F86-72D6-FC3C-62CA-8B31C660C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70210" y="1778823"/>
            <a:ext cx="92515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LOGO USAGE </a:t>
            </a:r>
            <a:b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of the 50</a:t>
            </a:r>
            <a:r>
              <a:rPr lang="en-US" sz="1600" baseline="300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Anniversary logos are encouraged. There are 4 logos versions – horizontal &amp; vertical in both color &amp; black/white. Please ensure that they are not distorted when adding to a document.</a:t>
            </a:r>
          </a:p>
          <a:p>
            <a:pPr>
              <a:spcBef>
                <a:spcPts val="600"/>
              </a:spcBef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2956" y="813545"/>
            <a:ext cx="780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</a:t>
            </a:r>
            <a:r>
              <a:rPr lang="en-US" sz="3600" b="1" cap="all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Branding Guidelines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73" y="3082590"/>
            <a:ext cx="2772075" cy="1961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54" y="3475082"/>
            <a:ext cx="5748836" cy="11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2B5F86-72D6-FC3C-62CA-8B31C660C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70210" y="1778823"/>
            <a:ext cx="92515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PPT Template </a:t>
            </a:r>
            <a:b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Below is a preview of the PPT template. Use of this template is highly encouraged over the course of the academic year, especially for community presentations and Board of Trustee spotlights. </a:t>
            </a:r>
          </a:p>
          <a:p>
            <a:pPr>
              <a:spcBef>
                <a:spcPts val="600"/>
              </a:spcBef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2956" y="813545"/>
            <a:ext cx="780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</a:t>
            </a:r>
            <a:r>
              <a:rPr lang="en-US" sz="3600" b="1" cap="all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Branding Guidelines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A38DE78-92F5-CDC5-3A29-F8BF77C77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37" y="3142445"/>
            <a:ext cx="3042991" cy="1711683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8F6E088-E5BB-EA53-06F6-B99D021EF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201" y="3142444"/>
            <a:ext cx="3042991" cy="171168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159C318F-1997-97D7-D75D-E8894EF44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465" y="3142445"/>
            <a:ext cx="3047509" cy="171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7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2B5F86-72D6-FC3C-62CA-8B31C660C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70210" y="1778823"/>
            <a:ext cx="925158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Email Signature </a:t>
            </a:r>
            <a:b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Each employee will be expected to utilize a standardized signature for the 50</a:t>
            </a:r>
            <a:r>
              <a:rPr lang="en-US" sz="1600" baseline="300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Anniversary. Below is a sample of the signature, with the option to add customized text for each area. </a:t>
            </a:r>
          </a:p>
          <a:p>
            <a:pPr>
              <a:spcBef>
                <a:spcPts val="600"/>
              </a:spcBef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400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Julie Melton, MNA, CFRE </a:t>
            </a:r>
          </a:p>
          <a:p>
            <a:r>
              <a:rPr lang="en-US" sz="1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Assistance Vice President, Institutional Advancement</a:t>
            </a:r>
            <a:br>
              <a:rPr lang="en-US" sz="1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P: </a:t>
            </a:r>
            <a:r>
              <a:rPr lang="en-US" sz="1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217.875.7200 ext. 6209</a:t>
            </a:r>
            <a:r>
              <a:rPr lang="en-US" sz="1400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|  </a:t>
            </a:r>
            <a:r>
              <a:rPr lang="en-US" sz="1400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E: </a:t>
            </a:r>
            <a:r>
              <a:rPr lang="en-US" sz="1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jmelton@richland.edu</a:t>
            </a:r>
            <a:r>
              <a:rPr lang="en-US" sz="1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endParaRPr lang="en-US" sz="14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4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4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br>
              <a:rPr lang="en-US" sz="1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are celebrating 50 Years of Changing Lives at Richland. Visit </a:t>
            </a:r>
            <a:r>
              <a:rPr lang="en-US" sz="1400" u="sng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www.richland.edu/give</a:t>
            </a:r>
            <a:r>
              <a:rPr lang="en-US" sz="1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make your difference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14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2956" y="813545"/>
            <a:ext cx="780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</a:t>
            </a:r>
            <a:r>
              <a:rPr lang="en-US" sz="3600" b="1" cap="all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Branding Guidelines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10" y="3636493"/>
            <a:ext cx="4256822" cy="87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0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2B5F86-72D6-FC3C-62CA-8B31C660C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503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305825" y="997619"/>
            <a:ext cx="925158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YOU CAN GET INVOLVED 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Share stories &amp; posts on social media 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Attend and participate in the events &amp; activities (and encourage your staff to do as well!)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Show off your new swag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Attend Convocation in January (did I say more swag ?) 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the 50</a:t>
            </a:r>
            <a:r>
              <a:rPr lang="en-US" sz="1600" baseline="300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logo as appropriate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the provided PPT for presentations 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Change your signature with the provided instructions 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 sure how to participate? Ask for clarification or help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2069432" y="643676"/>
            <a:ext cx="8094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YEARS OF CHANGING LIVES</a:t>
            </a:r>
          </a:p>
        </p:txBody>
      </p:sp>
    </p:spTree>
    <p:extLst>
      <p:ext uri="{BB962C8B-B14F-4D97-AF65-F5344CB8AC3E}">
        <p14:creationId xmlns:p14="http://schemas.microsoft.com/office/powerpoint/2010/main" val="15934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6730CDF-6ADE-2A62-04E0-090D91D2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AC0C5-DE9B-B242-9291-76E8F73E3406}"/>
              </a:ext>
            </a:extLst>
          </p:cNvPr>
          <p:cNvSpPr txBox="1"/>
          <p:nvPr/>
        </p:nvSpPr>
        <p:spPr>
          <a:xfrm>
            <a:off x="1090951" y="1566894"/>
            <a:ext cx="39624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 the next academic year, watch for special events, news stories, and photo features that showcase the past, the present, and the future of Richland Community College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www.richland.edu/50years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1043080" y="480047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YEARS OF CHANGING LIVES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5965572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07C34F-C66E-7F4F-92E4-75BA3BA92647}"/>
              </a:ext>
            </a:extLst>
          </p:cNvPr>
          <p:cNvSpPr/>
          <p:nvPr/>
        </p:nvSpPr>
        <p:spPr>
          <a:xfrm>
            <a:off x="6048560" y="-442762"/>
            <a:ext cx="7388308" cy="744032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6885" t="-5874" b="-196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1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1992351" y="717612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INSTITUTIONAL ADVANCEMENT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724720" y="2850995"/>
            <a:ext cx="8887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3A70"/>
                </a:solidFill>
                <a:latin typeface="Helvetica" panose="020B0604020202030204" pitchFamily="34" charset="0"/>
              </a:rPr>
              <a:t>Institutional Advancement (embracing alumni relations, fundraising, marketing and grants) refers to a total program to foster understanding and support for Richland Community College</a:t>
            </a:r>
            <a:r>
              <a:rPr lang="en-US" sz="1600" b="1" dirty="0">
                <a:solidFill>
                  <a:srgbClr val="083A70"/>
                </a:solidFill>
                <a:latin typeface="Helvetica" panose="020B0604020202030204" pitchFamily="34" charset="0"/>
              </a:rPr>
              <a:t>.</a:t>
            </a:r>
            <a:endParaRPr lang="en-US" sz="1600" spc="-120" dirty="0">
              <a:solidFill>
                <a:srgbClr val="083A70"/>
              </a:solidFill>
              <a:latin typeface="Helvetica" panose="020B0604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1890E-9F06-0A40-A4A5-118AB3B59C2C}"/>
              </a:ext>
            </a:extLst>
          </p:cNvPr>
          <p:cNvSpPr txBox="1"/>
          <p:nvPr/>
        </p:nvSpPr>
        <p:spPr>
          <a:xfrm>
            <a:off x="1724720" y="2304585"/>
            <a:ext cx="820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20" dirty="0">
                <a:solidFill>
                  <a:srgbClr val="083A70"/>
                </a:solidFill>
                <a:latin typeface="Helvetica" panose="020B0604020202030204" pitchFamily="34" charset="0"/>
              </a:rPr>
              <a:t>What is Institutional Advancement?  </a:t>
            </a:r>
          </a:p>
        </p:txBody>
      </p:sp>
    </p:spTree>
    <p:extLst>
      <p:ext uri="{BB962C8B-B14F-4D97-AF65-F5344CB8AC3E}">
        <p14:creationId xmlns:p14="http://schemas.microsoft.com/office/powerpoint/2010/main" val="34677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1992351" y="717612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OUR TEAM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96120" y="1803929"/>
            <a:ext cx="8887521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150000"/>
              </a:lnSpc>
              <a:spcBef>
                <a:spcPts val="115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Julie Melton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 – AVP, Institutional Advancement </a:t>
            </a:r>
          </a:p>
          <a:p>
            <a:pPr marL="342900" lvl="0" indent="-342900" fontAlgn="base">
              <a:lnSpc>
                <a:spcPct val="150000"/>
              </a:lnSpc>
              <a:spcBef>
                <a:spcPts val="115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Debbie Ellison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- Executive Assistant, Institutional Advancement </a:t>
            </a:r>
          </a:p>
          <a:p>
            <a:pPr marL="342900" lvl="0" indent="-342900" fontAlgn="base">
              <a:lnSpc>
                <a:spcPct val="150000"/>
              </a:lnSpc>
              <a:spcBef>
                <a:spcPts val="115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Loren McGinnis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– Annual Giving &amp; Alumni Engagement Coordinator</a:t>
            </a:r>
          </a:p>
          <a:p>
            <a:pPr marL="342900" lvl="0" indent="-342900" fontAlgn="base">
              <a:lnSpc>
                <a:spcPct val="150000"/>
              </a:lnSpc>
              <a:spcBef>
                <a:spcPts val="115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Tara Mata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– Advancement Services &amp; Scholarship Coordinator</a:t>
            </a:r>
          </a:p>
          <a:p>
            <a:pPr marL="342900" lvl="0" indent="-342900" fontAlgn="base">
              <a:lnSpc>
                <a:spcPct val="150000"/>
              </a:lnSpc>
              <a:spcBef>
                <a:spcPts val="115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Samantha Bright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– Marketing Coordinator </a:t>
            </a:r>
          </a:p>
          <a:p>
            <a:pPr marL="342900" lvl="0" indent="-342900" fontAlgn="base">
              <a:lnSpc>
                <a:spcPct val="150000"/>
              </a:lnSpc>
              <a:spcBef>
                <a:spcPts val="115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Emma Roark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– Content Writer &amp; Communications Coordinator </a:t>
            </a:r>
          </a:p>
          <a:p>
            <a:pPr marL="342900" lvl="0" indent="-342900" fontAlgn="base">
              <a:lnSpc>
                <a:spcPct val="150000"/>
              </a:lnSpc>
              <a:spcBef>
                <a:spcPts val="115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Adam Lovell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– Grant Coordinator </a:t>
            </a:r>
          </a:p>
          <a:p>
            <a:pPr>
              <a:spcBef>
                <a:spcPts val="600"/>
              </a:spcBef>
            </a:pP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spc="-120" dirty="0">
              <a:solidFill>
                <a:srgbClr val="083A70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1992351" y="717612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MISSION OF THE FOUNDATION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96120" y="2143110"/>
            <a:ext cx="8887521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15"/>
              </a:spcBef>
            </a:pPr>
            <a:br>
              <a:rPr lang="en-US" sz="2400" dirty="0">
                <a:solidFill>
                  <a:srgbClr val="083A70"/>
                </a:solidFill>
                <a:latin typeface="Helvetica" panose="020B0604020202030204" pitchFamily="34" charset="0"/>
              </a:rPr>
            </a:br>
            <a:r>
              <a:rPr lang="en-US" sz="2400" dirty="0">
                <a:solidFill>
                  <a:srgbClr val="083A70"/>
                </a:solidFill>
                <a:latin typeface="Helvetica" panose="020B0604020202030204" pitchFamily="34" charset="0"/>
              </a:rPr>
              <a:t>The mission of Richland Community College Foundation </a:t>
            </a:r>
          </a:p>
          <a:p>
            <a:pPr algn="ctr">
              <a:spcBef>
                <a:spcPts val="115"/>
              </a:spcBef>
            </a:pPr>
            <a:r>
              <a:rPr lang="en-US" sz="2400" dirty="0">
                <a:solidFill>
                  <a:srgbClr val="083A70"/>
                </a:solidFill>
                <a:latin typeface="Helvetica" panose="020B0604020202030204" pitchFamily="34" charset="0"/>
              </a:rPr>
              <a:t>is to support and advance the development activities </a:t>
            </a:r>
          </a:p>
          <a:p>
            <a:pPr algn="ctr">
              <a:spcBef>
                <a:spcPts val="115"/>
              </a:spcBef>
            </a:pPr>
            <a:r>
              <a:rPr lang="en-US" sz="2400" dirty="0">
                <a:solidFill>
                  <a:srgbClr val="083A70"/>
                </a:solidFill>
                <a:latin typeface="Helvetica" panose="020B0604020202030204" pitchFamily="34" charset="0"/>
              </a:rPr>
              <a:t>that provide enhancements to </a:t>
            </a:r>
            <a:br>
              <a:rPr lang="en-US" sz="2400" dirty="0">
                <a:solidFill>
                  <a:srgbClr val="083A70"/>
                </a:solidFill>
                <a:latin typeface="Helvetica" panose="020B0604020202030204" pitchFamily="34" charset="0"/>
              </a:rPr>
            </a:br>
            <a:r>
              <a:rPr lang="en-US" sz="2400" dirty="0">
                <a:solidFill>
                  <a:srgbClr val="083A70"/>
                </a:solidFill>
                <a:latin typeface="Helvetica" panose="020B0604020202030204" pitchFamily="34" charset="0"/>
              </a:rPr>
              <a:t>Richland Community College and its students.</a:t>
            </a:r>
          </a:p>
          <a:p>
            <a:pPr marL="342900" indent="-342900" algn="ctr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spc="-120" dirty="0">
              <a:solidFill>
                <a:srgbClr val="083A70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1992351" y="717612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FOUNDATION FY22 RESULTS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82539" y="2026201"/>
            <a:ext cx="9255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Blip>
                <a:blip r:embed="rId3"/>
              </a:buBlip>
            </a:pPr>
            <a:r>
              <a:rPr lang="en-US" sz="20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FY22, we achieved a 5% increase in fundraising revenue, exceeding our annual goal by 12%.</a:t>
            </a:r>
          </a:p>
          <a:p>
            <a:pPr fontAlgn="base"/>
            <a:endParaRPr lang="en-US" sz="20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base">
              <a:buBlip>
                <a:blip r:embed="rId3"/>
              </a:buBlip>
            </a:pPr>
            <a:r>
              <a:rPr lang="en-US" sz="20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received significant gifts from the John Ullrich Foundation, ADM Cares and the Decatur Memorial Hospital Foundation.</a:t>
            </a:r>
          </a:p>
          <a:p>
            <a:pPr fontAlgn="base"/>
            <a:r>
              <a:rPr lang="en-US" sz="20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</a:p>
          <a:p>
            <a:pPr marL="342900" indent="-342900" fontAlgn="base">
              <a:buBlip>
                <a:blip r:embed="rId3"/>
              </a:buBlip>
            </a:pPr>
            <a:r>
              <a:rPr lang="en-US" sz="20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awarded over $1.3M in support to the college, including over $1M scholarships &amp; emergency relief grants awarded to Richland students.</a:t>
            </a:r>
          </a:p>
        </p:txBody>
      </p:sp>
    </p:spTree>
    <p:extLst>
      <p:ext uri="{BB962C8B-B14F-4D97-AF65-F5344CB8AC3E}">
        <p14:creationId xmlns:p14="http://schemas.microsoft.com/office/powerpoint/2010/main" val="32878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1992351" y="717612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FOUNDATION PRIORITIES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96120" y="1967091"/>
            <a:ext cx="8887521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ts val="115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1: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Foster student success and completion.</a:t>
            </a:r>
          </a:p>
          <a:p>
            <a:pPr lvl="0" fontAlgn="base">
              <a:spcBef>
                <a:spcPts val="115"/>
              </a:spcBef>
            </a:pP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lvl="0" indent="-342900" fontAlgn="base">
              <a:spcBef>
                <a:spcPts val="115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2: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Enhance &amp; cultivate partnerships in business, education, government, and our communities to meet current needs of students and emerging trends of the region. </a:t>
            </a:r>
          </a:p>
          <a:p>
            <a:pPr lvl="0" fontAlgn="base">
              <a:spcBef>
                <a:spcPts val="115"/>
              </a:spcBef>
            </a:pP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lvl="0" indent="-342900" fontAlgn="base">
              <a:spcBef>
                <a:spcPts val="115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3: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Create a sound financial system that maintains long-term operational funding, promotes operational sustainability, and utilizes an effective organizational structure and maintains resources</a:t>
            </a:r>
            <a:r>
              <a:rPr lang="en-US" dirty="0">
                <a:solidFill>
                  <a:srgbClr val="083A70"/>
                </a:solidFill>
                <a:latin typeface="Helvetica" panose="020B0604020202030204" pitchFamily="34" charset="0"/>
              </a:rPr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spc="-120" dirty="0">
              <a:solidFill>
                <a:srgbClr val="083A70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5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6730CDF-6ADE-2A62-04E0-090D91D2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AC0C5-DE9B-B242-9291-76E8F73E3406}"/>
              </a:ext>
            </a:extLst>
          </p:cNvPr>
          <p:cNvSpPr txBox="1"/>
          <p:nvPr/>
        </p:nvSpPr>
        <p:spPr>
          <a:xfrm>
            <a:off x="1071357" y="1550532"/>
            <a:ext cx="39624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HISTORY OF RICHLAND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1972, the doors opened to the Community College of Decatur in a converted bank building in downtown Decatur.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College underwent a name change to Richland Community College in 1975 – named after the “rich land” of central Illinois.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5965571" y="-269507"/>
            <a:ext cx="6749401" cy="712750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07C34F-C66E-7F4F-92E4-75BA3BA92647}"/>
              </a:ext>
            </a:extLst>
          </p:cNvPr>
          <p:cNvSpPr/>
          <p:nvPr/>
        </p:nvSpPr>
        <p:spPr>
          <a:xfrm>
            <a:off x="6095999" y="-77002"/>
            <a:ext cx="6541971" cy="693500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6885" t="-5874" b="-196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1043080" y="480047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YEARS OF CHANGING LIVES</a:t>
            </a:r>
          </a:p>
        </p:txBody>
      </p:sp>
    </p:spTree>
    <p:extLst>
      <p:ext uri="{BB962C8B-B14F-4D97-AF65-F5344CB8AC3E}">
        <p14:creationId xmlns:p14="http://schemas.microsoft.com/office/powerpoint/2010/main" val="12624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1992351" y="717612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FOUNDATION BOARD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847811" y="2092256"/>
            <a:ext cx="424818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Nicole Bateman, Chair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Stephen Clevenger, Vice Chair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Jim Schroeder, Past Chair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Matt Whitehead, Treasurer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Julie </a:t>
            </a:r>
            <a:r>
              <a:rPr lang="en-US" sz="2000" dirty="0" err="1">
                <a:solidFill>
                  <a:srgbClr val="083A70"/>
                </a:solidFill>
                <a:latin typeface="Helvetica" panose="020B0604020202030204" pitchFamily="34" charset="0"/>
              </a:rPr>
              <a:t>Brilley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, Secretary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Joseph Brown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Jeff </a:t>
            </a:r>
            <a:r>
              <a:rPr lang="en-US" sz="2000" dirty="0" err="1">
                <a:solidFill>
                  <a:srgbClr val="083A70"/>
                </a:solidFill>
                <a:latin typeface="Helvetica" panose="020B0604020202030204" pitchFamily="34" charset="0"/>
              </a:rPr>
              <a:t>Dase</a:t>
            </a: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Nikki Garry</a:t>
            </a:r>
            <a:endParaRPr lang="en-US" sz="2000" b="1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spc="-120" dirty="0">
              <a:solidFill>
                <a:srgbClr val="083A70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11108" y="2121250"/>
            <a:ext cx="6096000" cy="3241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15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Jason Herman</a:t>
            </a:r>
          </a:p>
          <a:p>
            <a:pPr>
              <a:spcBef>
                <a:spcPts val="115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Tamar </a:t>
            </a:r>
            <a:r>
              <a:rPr lang="en-US" sz="2000" dirty="0" err="1">
                <a:solidFill>
                  <a:srgbClr val="083A70"/>
                </a:solidFill>
                <a:latin typeface="Helvetica" panose="020B0604020202030204" pitchFamily="34" charset="0"/>
              </a:rPr>
              <a:t>Kutz</a:t>
            </a: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>
              <a:spcBef>
                <a:spcPts val="115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Matt </a:t>
            </a:r>
            <a:r>
              <a:rPr lang="en-US" sz="2000" dirty="0" err="1">
                <a:solidFill>
                  <a:srgbClr val="083A70"/>
                </a:solidFill>
                <a:latin typeface="Helvetica" panose="020B0604020202030204" pitchFamily="34" charset="0"/>
              </a:rPr>
              <a:t>Naber</a:t>
            </a: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>
              <a:spcBef>
                <a:spcPts val="115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James Rhodes</a:t>
            </a:r>
          </a:p>
          <a:p>
            <a:pPr>
              <a:spcBef>
                <a:spcPts val="115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Trent Thompson</a:t>
            </a:r>
          </a:p>
          <a:p>
            <a:pPr>
              <a:spcBef>
                <a:spcPts val="115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Stacey Young</a:t>
            </a:r>
          </a:p>
          <a:p>
            <a:pPr>
              <a:spcBef>
                <a:spcPts val="115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Dawn </a:t>
            </a:r>
            <a:r>
              <a:rPr lang="en-US" sz="2000" dirty="0" err="1">
                <a:solidFill>
                  <a:srgbClr val="083A70"/>
                </a:solidFill>
                <a:latin typeface="Helvetica" panose="020B0604020202030204" pitchFamily="34" charset="0"/>
              </a:rPr>
              <a:t>Yuhas</a:t>
            </a: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>
              <a:spcBef>
                <a:spcPts val="115"/>
              </a:spcBef>
            </a:pP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>
              <a:spcBef>
                <a:spcPts val="115"/>
              </a:spcBef>
            </a:pP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Myung Kim,  Honorary Director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9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9127"/>
            <a:ext cx="12192000" cy="97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1992351" y="717612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MARKETING PRIORITIES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29445" y="1904985"/>
            <a:ext cx="88875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1: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Review and implement the Strategic Marketing Plan.</a:t>
            </a:r>
          </a:p>
          <a:p>
            <a:pPr lvl="0" fontAlgn="base"/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lvl="0" indent="-342900" fontAlgn="base"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2: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Build a data management warehouse for content and digital assets. </a:t>
            </a:r>
          </a:p>
          <a:p>
            <a:pPr lvl="0" fontAlgn="base"/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lvl="0" indent="-342900" fontAlgn="base"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3: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Meet with departments/programs across campus to create individualized marketing plans. </a:t>
            </a:r>
          </a:p>
          <a:p>
            <a:pPr lvl="0" fontAlgn="base"/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lvl="0" indent="-342900" fontAlgn="base"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4: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Create a multi-level system to support marketing needs across campus.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spc="-120" dirty="0">
              <a:solidFill>
                <a:srgbClr val="083A70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1992351" y="717612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GRANT PRIORITIES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96120" y="2143110"/>
            <a:ext cx="888752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1: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Create an inventory of current (and recent) grants to identify funding priorities, populations served and unique aspects of the grant.</a:t>
            </a:r>
          </a:p>
          <a:p>
            <a:pPr lvl="0" fontAlgn="base"/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 </a:t>
            </a:r>
          </a:p>
          <a:p>
            <a:pPr marL="342900" lvl="0" indent="-342900" fontAlgn="base"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2: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Develop a process for grant requests &amp; reports to ensure all consistent communication. </a:t>
            </a:r>
          </a:p>
          <a:p>
            <a:pPr lvl="0" fontAlgn="base"/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lvl="0" indent="-342900" fontAlgn="base"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3: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Identify grant opportunities based on gaps in current funding or future growth.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spc="-120" dirty="0">
              <a:solidFill>
                <a:srgbClr val="083A70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1992351" y="717612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GRANT PRIORITIES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96120" y="2143110"/>
            <a:ext cx="888752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1: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Create an inventory of current (and recent) grants to identify funding priorities, populations served and unique aspects of the grant.</a:t>
            </a:r>
          </a:p>
          <a:p>
            <a:pPr lvl="0" fontAlgn="base"/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 </a:t>
            </a:r>
          </a:p>
          <a:p>
            <a:pPr marL="342900" lvl="0" indent="-342900" fontAlgn="base"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2: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Develop a process for grant requests &amp; reports to ensure all consistent communication. </a:t>
            </a:r>
          </a:p>
          <a:p>
            <a:pPr lvl="0" fontAlgn="base"/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lvl="0" indent="-342900" fontAlgn="base">
              <a:buBlip>
                <a:blip r:embed="rId3"/>
              </a:buBlip>
            </a:pPr>
            <a:r>
              <a:rPr lang="en-US" sz="2000" b="1" dirty="0">
                <a:solidFill>
                  <a:srgbClr val="083A70"/>
                </a:solidFill>
                <a:latin typeface="Helvetica" panose="020B0604020202030204" pitchFamily="34" charset="0"/>
              </a:rPr>
              <a:t>Goal 3: </a:t>
            </a:r>
            <a:r>
              <a:rPr lang="en-US" sz="2000" dirty="0">
                <a:solidFill>
                  <a:srgbClr val="083A70"/>
                </a:solidFill>
                <a:latin typeface="Helvetica" panose="020B0604020202030204" pitchFamily="34" charset="0"/>
              </a:rPr>
              <a:t>Identify grant opportunities based on gaps in current funding or future growth.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spc="-120" dirty="0">
              <a:solidFill>
                <a:srgbClr val="083A70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1992351" y="717612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QUESTIONS?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652238" y="2635479"/>
            <a:ext cx="88875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en-US" sz="2800" dirty="0">
                <a:solidFill>
                  <a:srgbClr val="083A70"/>
                </a:solidFill>
                <a:latin typeface="Helvetica" panose="020B0604020202030204" pitchFamily="34" charset="0"/>
              </a:rPr>
              <a:t>Thank you for all you do to support the </a:t>
            </a:r>
            <a:br>
              <a:rPr lang="en-US" sz="2800" dirty="0">
                <a:solidFill>
                  <a:srgbClr val="083A70"/>
                </a:solidFill>
                <a:latin typeface="Helvetica" panose="020B0604020202030204" pitchFamily="34" charset="0"/>
              </a:rPr>
            </a:br>
            <a:r>
              <a:rPr lang="en-US" sz="2800" dirty="0">
                <a:solidFill>
                  <a:srgbClr val="083A70"/>
                </a:solidFill>
                <a:latin typeface="Helvetica" panose="020B0604020202030204" pitchFamily="34" charset="0"/>
              </a:rPr>
              <a:t>Richland Community College Foundation </a:t>
            </a:r>
            <a:br>
              <a:rPr lang="en-US" sz="2800" dirty="0">
                <a:solidFill>
                  <a:srgbClr val="083A70"/>
                </a:solidFill>
                <a:latin typeface="Helvetica" panose="020B0604020202030204" pitchFamily="34" charset="0"/>
              </a:rPr>
            </a:br>
            <a:r>
              <a:rPr lang="en-US" sz="2800" dirty="0">
                <a:solidFill>
                  <a:srgbClr val="083A70"/>
                </a:solidFill>
                <a:latin typeface="Helvetica" panose="020B0604020202030204" pitchFamily="34" charset="0"/>
              </a:rPr>
              <a:t>and Institutional Advancement at Richland</a:t>
            </a:r>
            <a:r>
              <a:rPr lang="en-US" sz="2800" b="1" dirty="0">
                <a:solidFill>
                  <a:srgbClr val="083A70"/>
                </a:solidFill>
                <a:latin typeface="Helvetica" panose="020B0604020202030204" pitchFamily="34" charset="0"/>
              </a:rPr>
              <a:t>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83A70"/>
              </a:solidFill>
              <a:latin typeface="Helvetica" panose="020B0604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spc="-120" dirty="0">
              <a:solidFill>
                <a:srgbClr val="083A70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6730CDF-6ADE-2A62-04E0-090D91D2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AC0C5-DE9B-B242-9291-76E8F73E3406}"/>
              </a:ext>
            </a:extLst>
          </p:cNvPr>
          <p:cNvSpPr txBox="1"/>
          <p:nvPr/>
        </p:nvSpPr>
        <p:spPr>
          <a:xfrm>
            <a:off x="1071357" y="1643896"/>
            <a:ext cx="39624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1979, the college moved to a rented warehouse, known as Park 101.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March of 1984, a $5.8 million bond referendum was approved by voters for an $18.5 million permanent campus at our current site.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July 1986, a groundbreaking was held at our current location of One College Park.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5965572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07C34F-C66E-7F4F-92E4-75BA3BA92647}"/>
              </a:ext>
            </a:extLst>
          </p:cNvPr>
          <p:cNvSpPr/>
          <p:nvPr/>
        </p:nvSpPr>
        <p:spPr>
          <a:xfrm>
            <a:off x="6048560" y="0"/>
            <a:ext cx="6609348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6885" t="-5874" b="-196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1043080" y="480047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YEARS OF CHANGING LIVES</a:t>
            </a:r>
          </a:p>
        </p:txBody>
      </p:sp>
    </p:spTree>
    <p:extLst>
      <p:ext uri="{BB962C8B-B14F-4D97-AF65-F5344CB8AC3E}">
        <p14:creationId xmlns:p14="http://schemas.microsoft.com/office/powerpoint/2010/main" val="38553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6730CDF-6ADE-2A62-04E0-090D91D2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AC0C5-DE9B-B242-9291-76E8F73E3406}"/>
              </a:ext>
            </a:extLst>
          </p:cNvPr>
          <p:cNvSpPr txBox="1"/>
          <p:nvPr/>
        </p:nvSpPr>
        <p:spPr>
          <a:xfrm>
            <a:off x="1071357" y="1846027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 the last 50 years, Richland had undergone a name change, moved through three locations, completed several additions, expansions and capital projects, engaged in rewarding partnerships, started new programs, and </a:t>
            </a:r>
            <a:r>
              <a:rPr lang="en-US" sz="1600" cap="all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changed thousands of lives. 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5965572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07C34F-C66E-7F4F-92E4-75BA3BA92647}"/>
              </a:ext>
            </a:extLst>
          </p:cNvPr>
          <p:cNvSpPr/>
          <p:nvPr/>
        </p:nvSpPr>
        <p:spPr>
          <a:xfrm>
            <a:off x="6048560" y="0"/>
            <a:ext cx="6609348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6885" t="-5874" b="-196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1043080" y="480047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YEARS OF CHANGING LIVES</a:t>
            </a:r>
          </a:p>
        </p:txBody>
      </p:sp>
    </p:spTree>
    <p:extLst>
      <p:ext uri="{BB962C8B-B14F-4D97-AF65-F5344CB8AC3E}">
        <p14:creationId xmlns:p14="http://schemas.microsoft.com/office/powerpoint/2010/main" val="36670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6730CDF-6ADE-2A62-04E0-090D91D2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AC0C5-DE9B-B242-9291-76E8F73E3406}"/>
              </a:ext>
            </a:extLst>
          </p:cNvPr>
          <p:cNvSpPr txBox="1"/>
          <p:nvPr/>
        </p:nvSpPr>
        <p:spPr>
          <a:xfrm>
            <a:off x="1090951" y="1674250"/>
            <a:ext cx="39624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 the next few months, you will be reminded of (or perhaps learn for the first time) the impact that Richland has made on the communities that we serve.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are an important part of how far we have come, but also where we are going.</a:t>
            </a:r>
            <a:br>
              <a:rPr lang="en-US" sz="8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8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600" b="1" cap="all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Let’s celebrate 50 YEARS!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5965572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07C34F-C66E-7F4F-92E4-75BA3BA92647}"/>
              </a:ext>
            </a:extLst>
          </p:cNvPr>
          <p:cNvSpPr/>
          <p:nvPr/>
        </p:nvSpPr>
        <p:spPr>
          <a:xfrm>
            <a:off x="6048560" y="-67378"/>
            <a:ext cx="6609348" cy="7064943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6885" t="-5874" b="-196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1043080" y="480047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YEARS OF CHANGING LIVES</a:t>
            </a:r>
          </a:p>
        </p:txBody>
      </p:sp>
    </p:spTree>
    <p:extLst>
      <p:ext uri="{BB962C8B-B14F-4D97-AF65-F5344CB8AC3E}">
        <p14:creationId xmlns:p14="http://schemas.microsoft.com/office/powerpoint/2010/main" val="35062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2B5F86-72D6-FC3C-62CA-8B31C660C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682719" y="1980954"/>
            <a:ext cx="8887521" cy="313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FALL 2022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Ways of Wellness Challenge</a:t>
            </a:r>
            <a:r>
              <a:rPr lang="en-US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September 8 – October 28, 2022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Welcome Back Picnic</a:t>
            </a:r>
            <a:r>
              <a:rPr lang="en-US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Saturday, September 17, 2022, 3 - 6PM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Founders Day Gala</a:t>
            </a:r>
            <a:r>
              <a:rPr lang="en-US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Saturday, October 22, 2022, 6PM in the Shilling Salons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Student &amp; Community Open House</a:t>
            </a:r>
            <a:r>
              <a:rPr lang="en-US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Tuesday, November 15, 2022, Time TBD 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3436" y="813545"/>
            <a:ext cx="780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</a:t>
            </a:r>
            <a:r>
              <a:rPr lang="en-US" sz="3600" b="1" cap="all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Anniversary events</a:t>
            </a:r>
          </a:p>
        </p:txBody>
      </p:sp>
    </p:spTree>
    <p:extLst>
      <p:ext uri="{BB962C8B-B14F-4D97-AF65-F5344CB8AC3E}">
        <p14:creationId xmlns:p14="http://schemas.microsoft.com/office/powerpoint/2010/main" val="124827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2B5F86-72D6-FC3C-62CA-8B31C660C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682719" y="1980954"/>
            <a:ext cx="9251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SPRING 2023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Richland Gives Back Day: </a:t>
            </a:r>
            <a:r>
              <a:rPr lang="en-US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February 2 - 3, 2023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Ways of Wellness Challenge</a:t>
            </a:r>
            <a:r>
              <a:rPr lang="en-US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February 16 – April 7, 2023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State of the College: </a:t>
            </a:r>
            <a:r>
              <a:rPr lang="en-US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Wednesday, April 12, 2023, 12PM in the Shilling Salons 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50th Commencement Ceremony: </a:t>
            </a:r>
            <a:r>
              <a:rPr lang="en-US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Friday, May 19, 2023, 7PM, Decatur Civic Center</a:t>
            </a: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3436" y="813545"/>
            <a:ext cx="780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</a:t>
            </a:r>
            <a:r>
              <a:rPr lang="en-US" sz="3600" b="1" cap="all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Anniversary events</a:t>
            </a:r>
          </a:p>
        </p:txBody>
      </p:sp>
    </p:spTree>
    <p:extLst>
      <p:ext uri="{BB962C8B-B14F-4D97-AF65-F5344CB8AC3E}">
        <p14:creationId xmlns:p14="http://schemas.microsoft.com/office/powerpoint/2010/main" val="13497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2B5F86-72D6-FC3C-62CA-8B31C660C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470210" y="1778823"/>
            <a:ext cx="925158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STORIES</a:t>
            </a:r>
            <a:br>
              <a:rPr lang="en-US" b="1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Weekly on social media, and the website, hear the stories of the influential people who have been a part of Richland’s success. </a:t>
            </a:r>
          </a:p>
          <a:p>
            <a:pPr>
              <a:spcBef>
                <a:spcPts val="600"/>
              </a:spcBef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FLASHBACK FRIDAY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Each Friday, on social media, we will share a flashback that allows us to reminisce the past and see how far we have come. </a:t>
            </a:r>
          </a:p>
          <a:p>
            <a:pPr>
              <a:spcBef>
                <a:spcPts val="600"/>
              </a:spcBef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MOTIVATIONAL MONDAY </a:t>
            </a:r>
            <a:br>
              <a:rPr lang="en-US" sz="24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Each Monday, we will share why each of you choose to be a Richland Employee. Check TEAMS for your weekly Monday Motivation! </a:t>
            </a:r>
            <a:endParaRPr lang="en-US" sz="24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2956" y="813545"/>
            <a:ext cx="780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</a:t>
            </a:r>
            <a:r>
              <a:rPr lang="en-US" sz="3600" b="1" cap="all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3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Anniversary activities</a:t>
            </a:r>
          </a:p>
        </p:txBody>
      </p:sp>
    </p:spTree>
    <p:extLst>
      <p:ext uri="{BB962C8B-B14F-4D97-AF65-F5344CB8AC3E}">
        <p14:creationId xmlns:p14="http://schemas.microsoft.com/office/powerpoint/2010/main" val="34675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6730CDF-6ADE-2A62-04E0-090D91D2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AC0C5-DE9B-B242-9291-76E8F73E3406}"/>
              </a:ext>
            </a:extLst>
          </p:cNvPr>
          <p:cNvSpPr txBox="1"/>
          <p:nvPr/>
        </p:nvSpPr>
        <p:spPr>
          <a:xfrm>
            <a:off x="1099977" y="1228397"/>
            <a:ext cx="3962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600" dirty="0">
              <a:solidFill>
                <a:srgbClr val="083A7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cap="all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Why I Choose Richland…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Community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Student 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Opportunity 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Family 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Success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Great 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Caring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Innovation</a:t>
            </a:r>
          </a:p>
          <a:p>
            <a:pPr marL="285750" indent="-285750">
              <a:spcBef>
                <a:spcPts val="600"/>
              </a:spcBef>
              <a:buBlip>
                <a:blip r:embed="rId3"/>
              </a:buBlip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Life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83A7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162" y="807781"/>
            <a:ext cx="6005283" cy="5025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1043080" y="480047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YEARS OF CHANGING LIVES</a:t>
            </a:r>
          </a:p>
        </p:txBody>
      </p:sp>
    </p:spTree>
    <p:extLst>
      <p:ext uri="{BB962C8B-B14F-4D97-AF65-F5344CB8AC3E}">
        <p14:creationId xmlns:p14="http://schemas.microsoft.com/office/powerpoint/2010/main" val="393869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DC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4788</TotalTime>
  <Words>963</Words>
  <Application>Microsoft Office PowerPoint</Application>
  <PresentationFormat>Widescreen</PresentationFormat>
  <Paragraphs>143</Paragraphs>
  <Slides>25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</vt:lpstr>
      <vt:lpstr>Helvetica Light</vt:lpstr>
      <vt:lpstr>EDC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Phillips</dc:creator>
  <cp:lastModifiedBy>Madonna Brown</cp:lastModifiedBy>
  <cp:revision>1749</cp:revision>
  <dcterms:created xsi:type="dcterms:W3CDTF">2017-05-01T16:52:06Z</dcterms:created>
  <dcterms:modified xsi:type="dcterms:W3CDTF">2022-08-16T23:58:52Z</dcterms:modified>
</cp:coreProperties>
</file>