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70" r:id="rId2"/>
    <p:sldId id="267" r:id="rId3"/>
    <p:sldId id="265" r:id="rId4"/>
    <p:sldId id="274" r:id="rId5"/>
    <p:sldId id="288" r:id="rId6"/>
    <p:sldId id="289" r:id="rId7"/>
    <p:sldId id="275" r:id="rId8"/>
    <p:sldId id="293" r:id="rId9"/>
    <p:sldId id="276" r:id="rId10"/>
    <p:sldId id="282" r:id="rId11"/>
    <p:sldId id="290" r:id="rId12"/>
    <p:sldId id="291" r:id="rId13"/>
    <p:sldId id="278" r:id="rId14"/>
    <p:sldId id="280" r:id="rId15"/>
    <p:sldId id="295" r:id="rId16"/>
    <p:sldId id="294" r:id="rId17"/>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D6FA866-2BBA-420E-A57E-CA1D429E7C9F}">
          <p14:sldIdLst>
            <p14:sldId id="270"/>
            <p14:sldId id="267"/>
            <p14:sldId id="265"/>
            <p14:sldId id="274"/>
            <p14:sldId id="288"/>
            <p14:sldId id="289"/>
            <p14:sldId id="275"/>
            <p14:sldId id="293"/>
            <p14:sldId id="276"/>
            <p14:sldId id="282"/>
            <p14:sldId id="290"/>
            <p14:sldId id="291"/>
            <p14:sldId id="278"/>
            <p14:sldId id="280"/>
            <p14:sldId id="295"/>
            <p14:sldId id="294"/>
          </p14:sldIdLst>
        </p14:section>
        <p14:section name="Untitled Section" id="{AB8C1BD5-FEFF-4F52-99DF-6BD48E4EA9B8}">
          <p14:sldIdLst/>
        </p14:section>
      </p14:sectionLst>
    </p:ext>
    <p:ext uri="{EFAFB233-063F-42B5-8137-9DF3F51BA10A}">
      <p15:sldGuideLst xmlns:p15="http://schemas.microsoft.com/office/powerpoint/2012/main">
        <p15:guide id="1" orient="horz" pos="1620">
          <p15:clr>
            <a:srgbClr val="A4A3A4"/>
          </p15:clr>
        </p15:guide>
        <p15:guide id="2" pos="2869">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showGuides="1">
      <p:cViewPr varScale="1">
        <p:scale>
          <a:sx n="158" d="100"/>
          <a:sy n="158" d="100"/>
        </p:scale>
        <p:origin x="264" y="138"/>
      </p:cViewPr>
      <p:guideLst>
        <p:guide orient="horz" pos="1620"/>
        <p:guide pos="2869"/>
      </p:guideLst>
    </p:cSldViewPr>
  </p:slideViewPr>
  <p:notesTextViewPr>
    <p:cViewPr>
      <p:scale>
        <a:sx n="100" d="100"/>
        <a:sy n="100" d="100"/>
      </p:scale>
      <p:origin x="0" y="0"/>
    </p:cViewPr>
  </p:notesTextViewPr>
  <p:notesViewPr>
    <p:cSldViewPr snapToGrid="0" snapToObjects="1">
      <p:cViewPr varScale="1">
        <p:scale>
          <a:sx n="83" d="100"/>
          <a:sy n="83" d="100"/>
        </p:scale>
        <p:origin x="317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Total Staffing History</a:t>
            </a:r>
          </a:p>
        </c:rich>
      </c:tx>
      <c:overlay val="0"/>
    </c:title>
    <c:autoTitleDeleted val="0"/>
    <c:plotArea>
      <c:layout/>
      <c:barChart>
        <c:barDir val="col"/>
        <c:grouping val="clustered"/>
        <c:varyColors val="0"/>
        <c:ser>
          <c:idx val="0"/>
          <c:order val="0"/>
          <c:tx>
            <c:v>F-T Total Staff</c:v>
          </c:tx>
          <c:invertIfNegative val="0"/>
          <c:cat>
            <c:strRef>
              <c:f>Staffing!$A$56:$A$64</c:f>
              <c:strCache>
                <c:ptCount val="9"/>
                <c:pt idx="0">
                  <c:v>Fall 2013</c:v>
                </c:pt>
                <c:pt idx="1">
                  <c:v>Fall 2014</c:v>
                </c:pt>
                <c:pt idx="2">
                  <c:v>Fall 2015</c:v>
                </c:pt>
                <c:pt idx="3">
                  <c:v>Fall 2016</c:v>
                </c:pt>
                <c:pt idx="4">
                  <c:v>Fall 2017</c:v>
                </c:pt>
                <c:pt idx="5">
                  <c:v>Fall 2018</c:v>
                </c:pt>
                <c:pt idx="6">
                  <c:v>Fall 2019</c:v>
                </c:pt>
                <c:pt idx="7">
                  <c:v>Fall 2020</c:v>
                </c:pt>
                <c:pt idx="8">
                  <c:v>Fall 2021</c:v>
                </c:pt>
              </c:strCache>
            </c:strRef>
          </c:cat>
          <c:val>
            <c:numRef>
              <c:f>Staffing!$B$56:$B$64</c:f>
              <c:numCache>
                <c:formatCode>General</c:formatCode>
                <c:ptCount val="9"/>
                <c:pt idx="0">
                  <c:v>186</c:v>
                </c:pt>
                <c:pt idx="1">
                  <c:v>179</c:v>
                </c:pt>
                <c:pt idx="2">
                  <c:v>182</c:v>
                </c:pt>
                <c:pt idx="3">
                  <c:v>171</c:v>
                </c:pt>
                <c:pt idx="4">
                  <c:v>145</c:v>
                </c:pt>
                <c:pt idx="5">
                  <c:v>159</c:v>
                </c:pt>
                <c:pt idx="6">
                  <c:v>178</c:v>
                </c:pt>
                <c:pt idx="7">
                  <c:v>174</c:v>
                </c:pt>
                <c:pt idx="8">
                  <c:v>172</c:v>
                </c:pt>
              </c:numCache>
            </c:numRef>
          </c:val>
          <c:extLst>
            <c:ext xmlns:c16="http://schemas.microsoft.com/office/drawing/2014/chart" uri="{C3380CC4-5D6E-409C-BE32-E72D297353CC}">
              <c16:uniqueId val="{00000000-041B-49B4-8CE9-10802FA1B141}"/>
            </c:ext>
          </c:extLst>
        </c:ser>
        <c:ser>
          <c:idx val="1"/>
          <c:order val="1"/>
          <c:tx>
            <c:v>P-T Total Staff</c:v>
          </c:tx>
          <c:invertIfNegative val="0"/>
          <c:cat>
            <c:strRef>
              <c:f>Staffing!$A$56:$A$64</c:f>
              <c:strCache>
                <c:ptCount val="9"/>
                <c:pt idx="0">
                  <c:v>Fall 2013</c:v>
                </c:pt>
                <c:pt idx="1">
                  <c:v>Fall 2014</c:v>
                </c:pt>
                <c:pt idx="2">
                  <c:v>Fall 2015</c:v>
                </c:pt>
                <c:pt idx="3">
                  <c:v>Fall 2016</c:v>
                </c:pt>
                <c:pt idx="4">
                  <c:v>Fall 2017</c:v>
                </c:pt>
                <c:pt idx="5">
                  <c:v>Fall 2018</c:v>
                </c:pt>
                <c:pt idx="6">
                  <c:v>Fall 2019</c:v>
                </c:pt>
                <c:pt idx="7">
                  <c:v>Fall 2020</c:v>
                </c:pt>
                <c:pt idx="8">
                  <c:v>Fall 2021</c:v>
                </c:pt>
              </c:strCache>
            </c:strRef>
          </c:cat>
          <c:val>
            <c:numRef>
              <c:f>Staffing!$C$56:$C$64</c:f>
              <c:numCache>
                <c:formatCode>General</c:formatCode>
                <c:ptCount val="9"/>
                <c:pt idx="0">
                  <c:v>173</c:v>
                </c:pt>
                <c:pt idx="1">
                  <c:v>198</c:v>
                </c:pt>
                <c:pt idx="2">
                  <c:v>136</c:v>
                </c:pt>
                <c:pt idx="3">
                  <c:v>145</c:v>
                </c:pt>
                <c:pt idx="4">
                  <c:v>135</c:v>
                </c:pt>
                <c:pt idx="5">
                  <c:v>124</c:v>
                </c:pt>
                <c:pt idx="6">
                  <c:v>111</c:v>
                </c:pt>
                <c:pt idx="7">
                  <c:v>76</c:v>
                </c:pt>
                <c:pt idx="8">
                  <c:v>77</c:v>
                </c:pt>
              </c:numCache>
            </c:numRef>
          </c:val>
          <c:extLst>
            <c:ext xmlns:c16="http://schemas.microsoft.com/office/drawing/2014/chart" uri="{C3380CC4-5D6E-409C-BE32-E72D297353CC}">
              <c16:uniqueId val="{00000001-041B-49B4-8CE9-10802FA1B141}"/>
            </c:ext>
          </c:extLst>
        </c:ser>
        <c:dLbls>
          <c:showLegendKey val="0"/>
          <c:showVal val="0"/>
          <c:showCatName val="0"/>
          <c:showSerName val="0"/>
          <c:showPercent val="0"/>
          <c:showBubbleSize val="0"/>
        </c:dLbls>
        <c:gapWidth val="150"/>
        <c:axId val="110269952"/>
        <c:axId val="110271488"/>
      </c:barChart>
      <c:catAx>
        <c:axId val="110269952"/>
        <c:scaling>
          <c:orientation val="minMax"/>
        </c:scaling>
        <c:delete val="0"/>
        <c:axPos val="b"/>
        <c:numFmt formatCode="General" sourceLinked="0"/>
        <c:majorTickMark val="out"/>
        <c:minorTickMark val="none"/>
        <c:tickLblPos val="nextTo"/>
        <c:crossAx val="110271488"/>
        <c:crosses val="autoZero"/>
        <c:auto val="1"/>
        <c:lblAlgn val="ctr"/>
        <c:lblOffset val="100"/>
        <c:noMultiLvlLbl val="0"/>
      </c:catAx>
      <c:valAx>
        <c:axId val="110271488"/>
        <c:scaling>
          <c:orientation val="minMax"/>
        </c:scaling>
        <c:delete val="0"/>
        <c:axPos val="l"/>
        <c:majorGridlines/>
        <c:numFmt formatCode="General" sourceLinked="1"/>
        <c:majorTickMark val="out"/>
        <c:minorTickMark val="none"/>
        <c:tickLblPos val="nextTo"/>
        <c:crossAx val="110269952"/>
        <c:crosses val="autoZero"/>
        <c:crossBetween val="between"/>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dirty="0"/>
              <a:t>Comparison F-T and P-T Faculty</a:t>
            </a:r>
          </a:p>
        </c:rich>
      </c:tx>
      <c:overlay val="0"/>
    </c:title>
    <c:autoTitleDeleted val="0"/>
    <c:plotArea>
      <c:layout/>
      <c:barChart>
        <c:barDir val="col"/>
        <c:grouping val="clustered"/>
        <c:varyColors val="0"/>
        <c:ser>
          <c:idx val="0"/>
          <c:order val="0"/>
          <c:tx>
            <c:v>F-T Faculty</c:v>
          </c:tx>
          <c:invertIfNegative val="0"/>
          <c:cat>
            <c:strRef>
              <c:f>'Faculty Ratios'!$A$5:$A$13</c:f>
              <c:strCache>
                <c:ptCount val="9"/>
                <c:pt idx="0">
                  <c:v>Fall 2013</c:v>
                </c:pt>
                <c:pt idx="1">
                  <c:v>Fall 2014</c:v>
                </c:pt>
                <c:pt idx="2">
                  <c:v>Fall 2015</c:v>
                </c:pt>
                <c:pt idx="3">
                  <c:v>Fall 2016</c:v>
                </c:pt>
                <c:pt idx="4">
                  <c:v>Fall 2017</c:v>
                </c:pt>
                <c:pt idx="5">
                  <c:v>Fall 2018</c:v>
                </c:pt>
                <c:pt idx="6">
                  <c:v>Fall 2019</c:v>
                </c:pt>
                <c:pt idx="7">
                  <c:v>Fall 2020</c:v>
                </c:pt>
                <c:pt idx="8">
                  <c:v>Fall 2021</c:v>
                </c:pt>
              </c:strCache>
            </c:strRef>
          </c:cat>
          <c:val>
            <c:numRef>
              <c:f>'Faculty Ratios'!$B$5:$B$13</c:f>
              <c:numCache>
                <c:formatCode>General</c:formatCode>
                <c:ptCount val="9"/>
                <c:pt idx="0">
                  <c:v>67</c:v>
                </c:pt>
                <c:pt idx="1">
                  <c:v>66</c:v>
                </c:pt>
                <c:pt idx="2">
                  <c:v>67</c:v>
                </c:pt>
                <c:pt idx="3">
                  <c:v>65</c:v>
                </c:pt>
                <c:pt idx="4">
                  <c:v>61</c:v>
                </c:pt>
                <c:pt idx="5">
                  <c:v>59</c:v>
                </c:pt>
                <c:pt idx="6">
                  <c:v>63</c:v>
                </c:pt>
                <c:pt idx="7">
                  <c:v>58</c:v>
                </c:pt>
                <c:pt idx="8">
                  <c:v>57</c:v>
                </c:pt>
              </c:numCache>
            </c:numRef>
          </c:val>
          <c:extLst>
            <c:ext xmlns:c16="http://schemas.microsoft.com/office/drawing/2014/chart" uri="{C3380CC4-5D6E-409C-BE32-E72D297353CC}">
              <c16:uniqueId val="{00000000-21BA-4C87-93C5-FD62361B5DC2}"/>
            </c:ext>
          </c:extLst>
        </c:ser>
        <c:ser>
          <c:idx val="1"/>
          <c:order val="1"/>
          <c:tx>
            <c:v>P-T Faculty</c:v>
          </c:tx>
          <c:invertIfNegative val="0"/>
          <c:cat>
            <c:strRef>
              <c:f>'Faculty Ratios'!$A$5:$A$13</c:f>
              <c:strCache>
                <c:ptCount val="9"/>
                <c:pt idx="0">
                  <c:v>Fall 2013</c:v>
                </c:pt>
                <c:pt idx="1">
                  <c:v>Fall 2014</c:v>
                </c:pt>
                <c:pt idx="2">
                  <c:v>Fall 2015</c:v>
                </c:pt>
                <c:pt idx="3">
                  <c:v>Fall 2016</c:v>
                </c:pt>
                <c:pt idx="4">
                  <c:v>Fall 2017</c:v>
                </c:pt>
                <c:pt idx="5">
                  <c:v>Fall 2018</c:v>
                </c:pt>
                <c:pt idx="6">
                  <c:v>Fall 2019</c:v>
                </c:pt>
                <c:pt idx="7">
                  <c:v>Fall 2020</c:v>
                </c:pt>
                <c:pt idx="8">
                  <c:v>Fall 2021</c:v>
                </c:pt>
              </c:strCache>
            </c:strRef>
          </c:cat>
          <c:val>
            <c:numRef>
              <c:f>'Faculty Ratios'!$C$5:$C$13</c:f>
              <c:numCache>
                <c:formatCode>General</c:formatCode>
                <c:ptCount val="9"/>
                <c:pt idx="0">
                  <c:v>132</c:v>
                </c:pt>
                <c:pt idx="1">
                  <c:v>130</c:v>
                </c:pt>
                <c:pt idx="2">
                  <c:v>92</c:v>
                </c:pt>
                <c:pt idx="3">
                  <c:v>99</c:v>
                </c:pt>
                <c:pt idx="4">
                  <c:v>96</c:v>
                </c:pt>
                <c:pt idx="5">
                  <c:v>86</c:v>
                </c:pt>
                <c:pt idx="6">
                  <c:v>74</c:v>
                </c:pt>
                <c:pt idx="7">
                  <c:v>53</c:v>
                </c:pt>
                <c:pt idx="8">
                  <c:v>65</c:v>
                </c:pt>
              </c:numCache>
            </c:numRef>
          </c:val>
          <c:extLst>
            <c:ext xmlns:c16="http://schemas.microsoft.com/office/drawing/2014/chart" uri="{C3380CC4-5D6E-409C-BE32-E72D297353CC}">
              <c16:uniqueId val="{00000001-21BA-4C87-93C5-FD62361B5DC2}"/>
            </c:ext>
          </c:extLst>
        </c:ser>
        <c:dLbls>
          <c:showLegendKey val="0"/>
          <c:showVal val="0"/>
          <c:showCatName val="0"/>
          <c:showSerName val="0"/>
          <c:showPercent val="0"/>
          <c:showBubbleSize val="0"/>
        </c:dLbls>
        <c:gapWidth val="150"/>
        <c:axId val="128515456"/>
        <c:axId val="152896640"/>
      </c:barChart>
      <c:catAx>
        <c:axId val="128515456"/>
        <c:scaling>
          <c:orientation val="minMax"/>
        </c:scaling>
        <c:delete val="0"/>
        <c:axPos val="b"/>
        <c:numFmt formatCode="General" sourceLinked="0"/>
        <c:majorTickMark val="out"/>
        <c:minorTickMark val="none"/>
        <c:tickLblPos val="nextTo"/>
        <c:crossAx val="152896640"/>
        <c:crosses val="autoZero"/>
        <c:auto val="1"/>
        <c:lblAlgn val="ctr"/>
        <c:lblOffset val="100"/>
        <c:noMultiLvlLbl val="0"/>
      </c:catAx>
      <c:valAx>
        <c:axId val="152896640"/>
        <c:scaling>
          <c:orientation val="minMax"/>
        </c:scaling>
        <c:delete val="0"/>
        <c:axPos val="l"/>
        <c:majorGridlines/>
        <c:numFmt formatCode="General" sourceLinked="1"/>
        <c:majorTickMark val="out"/>
        <c:minorTickMark val="none"/>
        <c:tickLblPos val="nextTo"/>
        <c:crossAx val="128515456"/>
        <c:crosses val="autoZero"/>
        <c:crossBetween val="between"/>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dirty="0"/>
              <a:t>History of Benefit Costs</a:t>
            </a:r>
          </a:p>
          <a:p>
            <a:pPr>
              <a:defRPr/>
            </a:pPr>
            <a:endParaRPr lang="en-US" dirty="0"/>
          </a:p>
        </c:rich>
      </c:tx>
      <c:layout>
        <c:manualLayout>
          <c:xMode val="edge"/>
          <c:yMode val="edge"/>
          <c:x val="0.22945108909944678"/>
          <c:y val="2.5003609444932996E-2"/>
        </c:manualLayout>
      </c:layout>
      <c:overlay val="0"/>
    </c:title>
    <c:autoTitleDeleted val="0"/>
    <c:plotArea>
      <c:layout/>
      <c:barChart>
        <c:barDir val="col"/>
        <c:grouping val="clustered"/>
        <c:varyColors val="0"/>
        <c:ser>
          <c:idx val="0"/>
          <c:order val="0"/>
          <c:tx>
            <c:v>Health Insurance</c:v>
          </c:tx>
          <c:invertIfNegative val="0"/>
          <c:cat>
            <c:strRef>
              <c:f>'Benefit Costs'!$A$6:$A$14</c:f>
              <c:strCache>
                <c:ptCount val="9"/>
                <c:pt idx="0">
                  <c:v>FY 2013</c:v>
                </c:pt>
                <c:pt idx="1">
                  <c:v>FY 2014</c:v>
                </c:pt>
                <c:pt idx="2">
                  <c:v>FY 2015</c:v>
                </c:pt>
                <c:pt idx="3">
                  <c:v>FY 2016</c:v>
                </c:pt>
                <c:pt idx="4">
                  <c:v>FY 2017</c:v>
                </c:pt>
                <c:pt idx="5">
                  <c:v>FY 2018</c:v>
                </c:pt>
                <c:pt idx="6">
                  <c:v>FY 2019</c:v>
                </c:pt>
                <c:pt idx="7">
                  <c:v>FY 2020</c:v>
                </c:pt>
                <c:pt idx="8">
                  <c:v>FY 2021</c:v>
                </c:pt>
              </c:strCache>
            </c:strRef>
          </c:cat>
          <c:val>
            <c:numRef>
              <c:f>'Benefit Costs'!$B$6:$B$14</c:f>
              <c:numCache>
                <c:formatCode>_(* #,##0_);_(* \(#,##0\);_(* "-"??_);_(@_)</c:formatCode>
                <c:ptCount val="9"/>
                <c:pt idx="0">
                  <c:v>2433367</c:v>
                </c:pt>
                <c:pt idx="1">
                  <c:v>2348064</c:v>
                </c:pt>
                <c:pt idx="2">
                  <c:v>2467198</c:v>
                </c:pt>
                <c:pt idx="3">
                  <c:v>2310390</c:v>
                </c:pt>
                <c:pt idx="4">
                  <c:v>2346383</c:v>
                </c:pt>
                <c:pt idx="5">
                  <c:v>2064491</c:v>
                </c:pt>
                <c:pt idx="6">
                  <c:v>1938388</c:v>
                </c:pt>
                <c:pt idx="7">
                  <c:v>2239385</c:v>
                </c:pt>
                <c:pt idx="8">
                  <c:v>2479945</c:v>
                </c:pt>
              </c:numCache>
            </c:numRef>
          </c:val>
          <c:extLst>
            <c:ext xmlns:c16="http://schemas.microsoft.com/office/drawing/2014/chart" uri="{C3380CC4-5D6E-409C-BE32-E72D297353CC}">
              <c16:uniqueId val="{00000000-FCA1-454C-92EA-FEF6B9E0AD79}"/>
            </c:ext>
          </c:extLst>
        </c:ser>
        <c:ser>
          <c:idx val="1"/>
          <c:order val="1"/>
          <c:tx>
            <c:v>Dental Insurance</c:v>
          </c:tx>
          <c:invertIfNegative val="0"/>
          <c:cat>
            <c:strRef>
              <c:f>'Benefit Costs'!$A$6:$A$14</c:f>
              <c:strCache>
                <c:ptCount val="9"/>
                <c:pt idx="0">
                  <c:v>FY 2013</c:v>
                </c:pt>
                <c:pt idx="1">
                  <c:v>FY 2014</c:v>
                </c:pt>
                <c:pt idx="2">
                  <c:v>FY 2015</c:v>
                </c:pt>
                <c:pt idx="3">
                  <c:v>FY 2016</c:v>
                </c:pt>
                <c:pt idx="4">
                  <c:v>FY 2017</c:v>
                </c:pt>
                <c:pt idx="5">
                  <c:v>FY 2018</c:v>
                </c:pt>
                <c:pt idx="6">
                  <c:v>FY 2019</c:v>
                </c:pt>
                <c:pt idx="7">
                  <c:v>FY 2020</c:v>
                </c:pt>
                <c:pt idx="8">
                  <c:v>FY 2021</c:v>
                </c:pt>
              </c:strCache>
            </c:strRef>
          </c:cat>
          <c:val>
            <c:numRef>
              <c:f>'Benefit Costs'!$C$6:$C$14</c:f>
              <c:numCache>
                <c:formatCode>_(* #,##0_);_(* \(#,##0\);_(* "-"??_);_(@_)</c:formatCode>
                <c:ptCount val="9"/>
                <c:pt idx="0">
                  <c:v>89373</c:v>
                </c:pt>
                <c:pt idx="1">
                  <c:v>87924</c:v>
                </c:pt>
                <c:pt idx="2">
                  <c:v>89029</c:v>
                </c:pt>
                <c:pt idx="3">
                  <c:v>82731</c:v>
                </c:pt>
                <c:pt idx="4">
                  <c:v>73500</c:v>
                </c:pt>
                <c:pt idx="5">
                  <c:v>58920</c:v>
                </c:pt>
                <c:pt idx="6">
                  <c:v>62329</c:v>
                </c:pt>
                <c:pt idx="7">
                  <c:v>77957</c:v>
                </c:pt>
                <c:pt idx="8">
                  <c:v>89188</c:v>
                </c:pt>
              </c:numCache>
            </c:numRef>
          </c:val>
          <c:extLst>
            <c:ext xmlns:c16="http://schemas.microsoft.com/office/drawing/2014/chart" uri="{C3380CC4-5D6E-409C-BE32-E72D297353CC}">
              <c16:uniqueId val="{00000001-FCA1-454C-92EA-FEF6B9E0AD79}"/>
            </c:ext>
          </c:extLst>
        </c:ser>
        <c:ser>
          <c:idx val="2"/>
          <c:order val="2"/>
          <c:tx>
            <c:v>Life Insurance/LTD</c:v>
          </c:tx>
          <c:invertIfNegative val="0"/>
          <c:cat>
            <c:strRef>
              <c:f>'Benefit Costs'!$A$6:$A$14</c:f>
              <c:strCache>
                <c:ptCount val="9"/>
                <c:pt idx="0">
                  <c:v>FY 2013</c:v>
                </c:pt>
                <c:pt idx="1">
                  <c:v>FY 2014</c:v>
                </c:pt>
                <c:pt idx="2">
                  <c:v>FY 2015</c:v>
                </c:pt>
                <c:pt idx="3">
                  <c:v>FY 2016</c:v>
                </c:pt>
                <c:pt idx="4">
                  <c:v>FY 2017</c:v>
                </c:pt>
                <c:pt idx="5">
                  <c:v>FY 2018</c:v>
                </c:pt>
                <c:pt idx="6">
                  <c:v>FY 2019</c:v>
                </c:pt>
                <c:pt idx="7">
                  <c:v>FY 2020</c:v>
                </c:pt>
                <c:pt idx="8">
                  <c:v>FY 2021</c:v>
                </c:pt>
              </c:strCache>
            </c:strRef>
          </c:cat>
          <c:val>
            <c:numRef>
              <c:f>'Benefit Costs'!$D$6:$D$14</c:f>
              <c:numCache>
                <c:formatCode>_(* #,##0_);_(* \(#,##0\);_(* "-"??_);_(@_)</c:formatCode>
                <c:ptCount val="9"/>
                <c:pt idx="0">
                  <c:v>68738</c:v>
                </c:pt>
                <c:pt idx="1">
                  <c:v>70378</c:v>
                </c:pt>
                <c:pt idx="2">
                  <c:v>70559</c:v>
                </c:pt>
                <c:pt idx="3">
                  <c:v>67779</c:v>
                </c:pt>
                <c:pt idx="4">
                  <c:v>60208</c:v>
                </c:pt>
                <c:pt idx="5">
                  <c:v>48654</c:v>
                </c:pt>
                <c:pt idx="6">
                  <c:v>47848</c:v>
                </c:pt>
                <c:pt idx="7">
                  <c:v>56855</c:v>
                </c:pt>
                <c:pt idx="8">
                  <c:v>53346</c:v>
                </c:pt>
              </c:numCache>
            </c:numRef>
          </c:val>
          <c:extLst>
            <c:ext xmlns:c16="http://schemas.microsoft.com/office/drawing/2014/chart" uri="{C3380CC4-5D6E-409C-BE32-E72D297353CC}">
              <c16:uniqueId val="{00000002-FCA1-454C-92EA-FEF6B9E0AD79}"/>
            </c:ext>
          </c:extLst>
        </c:ser>
        <c:dLbls>
          <c:showLegendKey val="0"/>
          <c:showVal val="0"/>
          <c:showCatName val="0"/>
          <c:showSerName val="0"/>
          <c:showPercent val="0"/>
          <c:showBubbleSize val="0"/>
        </c:dLbls>
        <c:gapWidth val="150"/>
        <c:axId val="152393984"/>
        <c:axId val="152399872"/>
      </c:barChart>
      <c:catAx>
        <c:axId val="152393984"/>
        <c:scaling>
          <c:orientation val="minMax"/>
        </c:scaling>
        <c:delete val="0"/>
        <c:axPos val="b"/>
        <c:numFmt formatCode="General" sourceLinked="0"/>
        <c:majorTickMark val="out"/>
        <c:minorTickMark val="none"/>
        <c:tickLblPos val="nextTo"/>
        <c:crossAx val="152399872"/>
        <c:crosses val="autoZero"/>
        <c:auto val="1"/>
        <c:lblAlgn val="ctr"/>
        <c:lblOffset val="100"/>
        <c:noMultiLvlLbl val="0"/>
      </c:catAx>
      <c:valAx>
        <c:axId val="152399872"/>
        <c:scaling>
          <c:orientation val="minMax"/>
        </c:scaling>
        <c:delete val="0"/>
        <c:axPos val="l"/>
        <c:majorGridlines/>
        <c:numFmt formatCode="_(* #,##0_);_(* \(#,##0\);_(* &quot;-&quot;??_);_(@_)" sourceLinked="1"/>
        <c:majorTickMark val="out"/>
        <c:minorTickMark val="none"/>
        <c:tickLblPos val="nextTo"/>
        <c:crossAx val="152393984"/>
        <c:crosses val="autoZero"/>
        <c:crossBetween val="between"/>
      </c:valAx>
    </c:plotArea>
    <c:legend>
      <c:legendPos val="r"/>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89A8BFA-6F23-48DB-A0B1-EEA8BDBAF7E8}"/>
              </a:ext>
            </a:extLst>
          </p:cNvPr>
          <p:cNvSpPr>
            <a:spLocks noGrp="1"/>
          </p:cNvSpPr>
          <p:nvPr>
            <p:ph type="hdr" sz="quarter"/>
          </p:nvPr>
        </p:nvSpPr>
        <p:spPr>
          <a:xfrm>
            <a:off x="2" y="2"/>
            <a:ext cx="3038475" cy="466725"/>
          </a:xfrm>
          <a:prstGeom prst="rect">
            <a:avLst/>
          </a:prstGeom>
        </p:spPr>
        <p:txBody>
          <a:bodyPr vert="horz" lIns="91438" tIns="45718" rIns="91438" bIns="45718" rtlCol="0"/>
          <a:lstStyle>
            <a:lvl1pPr algn="l">
              <a:defRPr sz="1200"/>
            </a:lvl1pPr>
          </a:lstStyle>
          <a:p>
            <a:endParaRPr lang="en-US"/>
          </a:p>
        </p:txBody>
      </p:sp>
      <p:sp>
        <p:nvSpPr>
          <p:cNvPr id="3" name="Date Placeholder 2">
            <a:extLst>
              <a:ext uri="{FF2B5EF4-FFF2-40B4-BE49-F238E27FC236}">
                <a16:creationId xmlns:a16="http://schemas.microsoft.com/office/drawing/2014/main" id="{67E24104-4B28-46B4-9534-781BB8AE93AD}"/>
              </a:ext>
            </a:extLst>
          </p:cNvPr>
          <p:cNvSpPr>
            <a:spLocks noGrp="1"/>
          </p:cNvSpPr>
          <p:nvPr>
            <p:ph type="dt" sz="quarter" idx="1"/>
          </p:nvPr>
        </p:nvSpPr>
        <p:spPr>
          <a:xfrm>
            <a:off x="3970340" y="2"/>
            <a:ext cx="3038475" cy="466725"/>
          </a:xfrm>
          <a:prstGeom prst="rect">
            <a:avLst/>
          </a:prstGeom>
        </p:spPr>
        <p:txBody>
          <a:bodyPr vert="horz" lIns="91438" tIns="45718" rIns="91438" bIns="45718" rtlCol="0"/>
          <a:lstStyle>
            <a:lvl1pPr algn="r">
              <a:defRPr sz="1200"/>
            </a:lvl1pPr>
          </a:lstStyle>
          <a:p>
            <a:fld id="{674823EC-8589-4059-B8EF-0E5DA07508C1}" type="datetimeFigureOut">
              <a:rPr lang="en-US" smtClean="0"/>
              <a:t>3/17/2022</a:t>
            </a:fld>
            <a:endParaRPr lang="en-US"/>
          </a:p>
        </p:txBody>
      </p:sp>
      <p:sp>
        <p:nvSpPr>
          <p:cNvPr id="4" name="Footer Placeholder 3">
            <a:extLst>
              <a:ext uri="{FF2B5EF4-FFF2-40B4-BE49-F238E27FC236}">
                <a16:creationId xmlns:a16="http://schemas.microsoft.com/office/drawing/2014/main" id="{91015FB7-3DD2-4A94-A7FD-6CBD944B258D}"/>
              </a:ext>
            </a:extLst>
          </p:cNvPr>
          <p:cNvSpPr>
            <a:spLocks noGrp="1"/>
          </p:cNvSpPr>
          <p:nvPr>
            <p:ph type="ftr" sz="quarter" idx="2"/>
          </p:nvPr>
        </p:nvSpPr>
        <p:spPr>
          <a:xfrm>
            <a:off x="2" y="8829677"/>
            <a:ext cx="3038475" cy="466725"/>
          </a:xfrm>
          <a:prstGeom prst="rect">
            <a:avLst/>
          </a:prstGeom>
        </p:spPr>
        <p:txBody>
          <a:bodyPr vert="horz" lIns="91438" tIns="45718" rIns="91438" bIns="45718"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BE94326-F9A6-4133-A25F-82B9C71C39FD}"/>
              </a:ext>
            </a:extLst>
          </p:cNvPr>
          <p:cNvSpPr>
            <a:spLocks noGrp="1"/>
          </p:cNvSpPr>
          <p:nvPr>
            <p:ph type="sldNum" sz="quarter" idx="3"/>
          </p:nvPr>
        </p:nvSpPr>
        <p:spPr>
          <a:xfrm>
            <a:off x="3970340" y="8829677"/>
            <a:ext cx="3038475" cy="466725"/>
          </a:xfrm>
          <a:prstGeom prst="rect">
            <a:avLst/>
          </a:prstGeom>
        </p:spPr>
        <p:txBody>
          <a:bodyPr vert="horz" lIns="91438" tIns="45718" rIns="91438" bIns="45718" rtlCol="0" anchor="b"/>
          <a:lstStyle>
            <a:lvl1pPr algn="r">
              <a:defRPr sz="1200"/>
            </a:lvl1pPr>
          </a:lstStyle>
          <a:p>
            <a:fld id="{CF5A69A8-96EA-4739-9666-C4C07DFBAF5F}" type="slidenum">
              <a:rPr lang="en-US" smtClean="0"/>
              <a:t>‹#›</a:t>
            </a:fld>
            <a:endParaRPr lang="en-US"/>
          </a:p>
        </p:txBody>
      </p:sp>
    </p:spTree>
    <p:extLst>
      <p:ext uri="{BB962C8B-B14F-4D97-AF65-F5344CB8AC3E}">
        <p14:creationId xmlns:p14="http://schemas.microsoft.com/office/powerpoint/2010/main" val="18741981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5" tIns="46587" rIns="93175" bIns="46587" rtlCol="0"/>
          <a:lstStyle>
            <a:lvl1pPr algn="r">
              <a:defRPr sz="1200"/>
            </a:lvl1pPr>
          </a:lstStyle>
          <a:p>
            <a:fld id="{45A93ECC-5B66-4538-A0A3-8F73B997928F}" type="datetimeFigureOut">
              <a:rPr lang="en-US" smtClean="0"/>
              <a:t>3/17/2022</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15792"/>
            <a:ext cx="5608320" cy="4183380"/>
          </a:xfrm>
          <a:prstGeom prst="rect">
            <a:avLst/>
          </a:prstGeom>
        </p:spPr>
        <p:txBody>
          <a:bodyPr vert="horz" lIns="93175" tIns="46587" rIns="93175"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9"/>
            <a:ext cx="3037840" cy="464820"/>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9"/>
            <a:ext cx="3037840" cy="464820"/>
          </a:xfrm>
          <a:prstGeom prst="rect">
            <a:avLst/>
          </a:prstGeom>
        </p:spPr>
        <p:txBody>
          <a:bodyPr vert="horz" lIns="93175" tIns="46587" rIns="93175" bIns="46587" rtlCol="0" anchor="b"/>
          <a:lstStyle>
            <a:lvl1pPr algn="r">
              <a:defRPr sz="1200"/>
            </a:lvl1pPr>
          </a:lstStyle>
          <a:p>
            <a:fld id="{1C68A527-2E0D-49F9-B1E8-521A6A81DA49}" type="slidenum">
              <a:rPr lang="en-US" smtClean="0"/>
              <a:t>‹#›</a:t>
            </a:fld>
            <a:endParaRPr lang="en-US"/>
          </a:p>
        </p:txBody>
      </p:sp>
    </p:spTree>
    <p:extLst>
      <p:ext uri="{BB962C8B-B14F-4D97-AF65-F5344CB8AC3E}">
        <p14:creationId xmlns:p14="http://schemas.microsoft.com/office/powerpoint/2010/main" val="1698796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7096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a:t>
            </a:fld>
            <a:endParaRPr lang="en-US"/>
          </a:p>
        </p:txBody>
      </p:sp>
    </p:spTree>
    <p:extLst>
      <p:ext uri="{BB962C8B-B14F-4D97-AF65-F5344CB8AC3E}">
        <p14:creationId xmlns:p14="http://schemas.microsoft.com/office/powerpoint/2010/main" val="2557889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last year, March 2021-Feb 2022, we’ve had 22 open postings on PeopleAdmin and the average time to fill the posting as been 14 days. We post many of our positions for a minimum of 14 days to allow for as many applicants over the period of time to apply. Interviewing takes place, background check and identifying a start date for the applicant during this time. </a:t>
            </a:r>
          </a:p>
        </p:txBody>
      </p:sp>
      <p:sp>
        <p:nvSpPr>
          <p:cNvPr id="4" name="Slide Number Placeholder 3"/>
          <p:cNvSpPr>
            <a:spLocks noGrp="1"/>
          </p:cNvSpPr>
          <p:nvPr>
            <p:ph type="sldNum" sz="quarter" idx="10"/>
          </p:nvPr>
        </p:nvSpPr>
        <p:spPr/>
        <p:txBody>
          <a:bodyPr/>
          <a:lstStyle/>
          <a:p>
            <a:fld id="{1C68A527-2E0D-49F9-B1E8-521A6A81DA49}" type="slidenum">
              <a:rPr lang="en-US" smtClean="0"/>
              <a:t>10</a:t>
            </a:fld>
            <a:endParaRPr lang="en-US"/>
          </a:p>
        </p:txBody>
      </p:sp>
    </p:spTree>
    <p:extLst>
      <p:ext uri="{BB962C8B-B14F-4D97-AF65-F5344CB8AC3E}">
        <p14:creationId xmlns:p14="http://schemas.microsoft.com/office/powerpoint/2010/main" val="3404115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11</a:t>
            </a:fld>
            <a:endParaRPr lang="en-US"/>
          </a:p>
        </p:txBody>
      </p:sp>
    </p:spTree>
    <p:extLst>
      <p:ext uri="{BB962C8B-B14F-4D97-AF65-F5344CB8AC3E}">
        <p14:creationId xmlns:p14="http://schemas.microsoft.com/office/powerpoint/2010/main" val="3210415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12</a:t>
            </a:fld>
            <a:endParaRPr lang="en-US"/>
          </a:p>
        </p:txBody>
      </p:sp>
    </p:spTree>
    <p:extLst>
      <p:ext uri="{BB962C8B-B14F-4D97-AF65-F5344CB8AC3E}">
        <p14:creationId xmlns:p14="http://schemas.microsoft.com/office/powerpoint/2010/main" val="2918732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HR is the lead for a DEIA subcommittee responsible for taking the lead on the goal: Creating a diverse, equitable, and inclusive workforce at Richland. </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13</a:t>
            </a:fld>
            <a:endParaRPr lang="en-US"/>
          </a:p>
        </p:txBody>
      </p:sp>
    </p:spTree>
    <p:extLst>
      <p:ext uri="{BB962C8B-B14F-4D97-AF65-F5344CB8AC3E}">
        <p14:creationId xmlns:p14="http://schemas.microsoft.com/office/powerpoint/2010/main" val="19051445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14</a:t>
            </a:fld>
            <a:endParaRPr lang="en-US"/>
          </a:p>
        </p:txBody>
      </p:sp>
    </p:spTree>
    <p:extLst>
      <p:ext uri="{BB962C8B-B14F-4D97-AF65-F5344CB8AC3E}">
        <p14:creationId xmlns:p14="http://schemas.microsoft.com/office/powerpoint/2010/main" val="39640872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15</a:t>
            </a:fld>
            <a:endParaRPr lang="en-US"/>
          </a:p>
        </p:txBody>
      </p:sp>
    </p:spTree>
    <p:extLst>
      <p:ext uri="{BB962C8B-B14F-4D97-AF65-F5344CB8AC3E}">
        <p14:creationId xmlns:p14="http://schemas.microsoft.com/office/powerpoint/2010/main" val="32144584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C68A527-2E0D-49F9-B1E8-521A6A81DA49}" type="slidenum">
              <a:rPr lang="en-US" smtClean="0"/>
              <a:t>16</a:t>
            </a:fld>
            <a:endParaRPr lang="en-US"/>
          </a:p>
        </p:txBody>
      </p:sp>
    </p:spTree>
    <p:extLst>
      <p:ext uri="{BB962C8B-B14F-4D97-AF65-F5344CB8AC3E}">
        <p14:creationId xmlns:p14="http://schemas.microsoft.com/office/powerpoint/2010/main" val="2327470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screen represents total staffing as reported to the ICCB during the Fall semester.  The total staffing, which includes faculty, has remained steady over the past two years.  The biggest decline we have seen is in the number of part-time staff and faculty.  The number of adjunct faculty have decreased by over 30% in the last five years.  The last two years have seen a decrease in part-time staff due primarily to the pandemic.  Many of the part-time staff did not return when campus was reopened.  </a:t>
            </a:r>
          </a:p>
          <a:p>
            <a:r>
              <a:rPr lang="en-US" dirty="0"/>
              <a:t>.</a:t>
            </a:r>
          </a:p>
        </p:txBody>
      </p:sp>
      <p:sp>
        <p:nvSpPr>
          <p:cNvPr id="4" name="Slide Number Placeholder 3"/>
          <p:cNvSpPr>
            <a:spLocks noGrp="1"/>
          </p:cNvSpPr>
          <p:nvPr>
            <p:ph type="sldNum" sz="quarter" idx="10"/>
          </p:nvPr>
        </p:nvSpPr>
        <p:spPr/>
        <p:txBody>
          <a:bodyPr/>
          <a:lstStyle/>
          <a:p>
            <a:fld id="{1C68A527-2E0D-49F9-B1E8-521A6A81DA49}" type="slidenum">
              <a:rPr lang="en-US" smtClean="0"/>
              <a:t>2</a:t>
            </a:fld>
            <a:endParaRPr lang="en-US"/>
          </a:p>
        </p:txBody>
      </p:sp>
    </p:spTree>
    <p:extLst>
      <p:ext uri="{BB962C8B-B14F-4D97-AF65-F5344CB8AC3E}">
        <p14:creationId xmlns:p14="http://schemas.microsoft.com/office/powerpoint/2010/main" val="1714332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20040" y="4878999"/>
            <a:ext cx="5608320" cy="4183380"/>
          </a:xfrm>
        </p:spPr>
        <p:txBody>
          <a:bodyPr/>
          <a:lstStyle/>
          <a:p>
            <a:r>
              <a:rPr lang="en-US" dirty="0"/>
              <a:t>This graphically shows the historic staffing levels between the Fall of 2013 and the Fall of 2021.  The Fall   We of 2013 was the peak year in terms of FTE’s and steadily declined until the Fall of 2018.  We also increased the FTE count by the Fall of 2019 and then declined again in the Fall of 2020.  We decreased by 1 FTE from the Fall of 2020 to the Fall of 2021.  </a:t>
            </a:r>
          </a:p>
          <a:p>
            <a:r>
              <a:rPr lang="en-US" dirty="0"/>
              <a:t> </a:t>
            </a:r>
          </a:p>
          <a:p>
            <a:r>
              <a:rPr lang="en-US" dirty="0"/>
              <a:t>The College over the past year in particular has experienced the same struggles that many area employers have faced in replacing staff.  We have seen turnover in staff at a much higher than normal level.  We have struggled in many cases to replace staff.  The number of applicants for open positions has declined.  In some cases, we only get one or two applicants for open positions.  In some areas, such as IT we are struggling to get any applicants.</a:t>
            </a:r>
          </a:p>
          <a:p>
            <a:r>
              <a:rPr lang="en-US" dirty="0"/>
              <a:t> </a:t>
            </a:r>
          </a:p>
          <a:p>
            <a:r>
              <a:rPr lang="en-US" dirty="0"/>
              <a:t>The reasons for the resignations run the gamut, from a desire to work remote full-time, searching for higher wages, taking a break from working, retirements, etc. and in some cases they just want a new environment.</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3</a:t>
            </a:fld>
            <a:endParaRPr lang="en-US"/>
          </a:p>
        </p:txBody>
      </p:sp>
    </p:spTree>
    <p:extLst>
      <p:ext uri="{BB962C8B-B14F-4D97-AF65-F5344CB8AC3E}">
        <p14:creationId xmlns:p14="http://schemas.microsoft.com/office/powerpoint/2010/main" val="161686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86740" y="4414826"/>
            <a:ext cx="5608320" cy="4183380"/>
          </a:xfrm>
        </p:spPr>
        <p:txBody>
          <a:bodyPr/>
          <a:lstStyle/>
          <a:p>
            <a:endParaRPr lang="en-US" dirty="0"/>
          </a:p>
          <a:p>
            <a:endParaRPr lang="en-US" dirty="0"/>
          </a:p>
          <a:p>
            <a:r>
              <a:rPr lang="en-US" dirty="0"/>
              <a:t>This graph shows the breakdown between full and part-time faculty.  In the Fall of 2013 the College employed 67 Full-time faculty and the Fall of 2021 that number has decreased to 57.  Of the 57 FT, 2 were temporary faculty.  In addition, at the end of the Fall semester 1 faculty member retired and another left for the private sector.  Adjunct faculty have decreased from 132 in the Fall of 2013 to 65 in the Fall of 2021.  Over the past three years we have had a number of resignations, RIFS and retirements among Full-time Faculty.  During this fiscal year we re anticipating the loss of 11 full-time faculty members.  Three are due to resignations, 1 is a RIF situation, and 7 faculty members are anticipated to retire by the end of July 2022.  I would anticipate more retirements over the next few years.  Currently 50% of our full-time faculty are 55 years of age and older, with 28.1% or 16 faculty members being 60 or over.  We are starting process to replace some of the faculty for the Fall 22 semester.</a:t>
            </a:r>
          </a:p>
          <a:p>
            <a:r>
              <a:rPr lang="en-US" dirty="0"/>
              <a:t> </a:t>
            </a:r>
          </a:p>
          <a:p>
            <a:r>
              <a:rPr lang="en-US" dirty="0"/>
              <a:t>In the Fall of 2013 our part-time faculty out-numbered our full-time faculty by almost 2 to 1.  In the Fall of 2020 the College employed more full-time faculty than part-time.  We have slowly increased our adjunct numbers this past fall.  In talking with the Deans, they have indicated that a number of adjuncts have declined to renew contracts due to the increased number of online courses.  We also had a number of adjuncts retire over the past two years.  In addition, we have offered fewer sections of courses over the past two years which affects the number of adjuncts we use during the academic year.</a:t>
            </a:r>
          </a:p>
          <a:p>
            <a:r>
              <a:rPr lang="en-US" dirty="0"/>
              <a:t> </a:t>
            </a:r>
          </a:p>
          <a:p>
            <a:r>
              <a:rPr lang="en-US" dirty="0"/>
              <a:t> </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4</a:t>
            </a:fld>
            <a:endParaRPr lang="en-US"/>
          </a:p>
        </p:txBody>
      </p:sp>
    </p:spTree>
    <p:extLst>
      <p:ext uri="{BB962C8B-B14F-4D97-AF65-F5344CB8AC3E}">
        <p14:creationId xmlns:p14="http://schemas.microsoft.com/office/powerpoint/2010/main" val="594085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This table represents the facial diversity of the full and part-time staff and faculty of Richland Community College.  As you can see, overall we have made some progress in attracting and hiring a more racially diverse staff.  The % of minority employees in the Fall of 2017 was 11.2% and in the Fall of 2021 that percentage has risen to 15.2%.  We have made small strides this past year in increasing the diversity of staff and we continuously look for ways in which we can continue to increase the staff diversity.  We have explored different diverse websites and publications to advertise, continue to make changes to the hiring process to attract a more diverse pool of candidates for all jobs posted.</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5</a:t>
            </a:fld>
            <a:endParaRPr lang="en-US"/>
          </a:p>
        </p:txBody>
      </p:sp>
    </p:spTree>
    <p:extLst>
      <p:ext uri="{BB962C8B-B14F-4D97-AF65-F5344CB8AC3E}">
        <p14:creationId xmlns:p14="http://schemas.microsoft.com/office/powerpoint/2010/main" val="1256410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As you can see from this table we have not been as successful in attracting and hiring diverse faculty members.  As of the Fall of 2021, our Full-Time faculty were 91.2% white, 5.3% black, 1.8% Hispanic and 1.8% Asian.  In the Fall of 2017, our full-time faculty were 91.8% white, 4.9% black, 1.6% Hispanic, and 1.6% Asian.  As we will discuss in a minute, we are looking at a number of things to increase diversity in our applicant pools and hires.</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6</a:t>
            </a:fld>
            <a:endParaRPr lang="en-US"/>
          </a:p>
        </p:txBody>
      </p:sp>
    </p:spTree>
    <p:extLst>
      <p:ext uri="{BB962C8B-B14F-4D97-AF65-F5344CB8AC3E}">
        <p14:creationId xmlns:p14="http://schemas.microsoft.com/office/powerpoint/2010/main" val="1324712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Benefit costs which include health insurance, dental, life insurance and LTD insurance are represented in this graph.  The largest cost by far is Health Insurance.  We have seen an increase in costs for FY21 and again in FY22, due to increases in premiums of 4% in January 2021 and 6% in January of 2022.  In January of 2018 we switched to a fully-insured health plan with Blue Cross Blue Shield.  We offer a traditional health plan as well as a high-deductible option for our employees.  We switched in 2018 from a self-insured College consortium for health insurance to a full-funded health plan with Blue Cross Blue Shield.  While premiums increased 6% in 2022 we were actually expecting a larger increase due to the costs associated with COVID.  I would anticipate another increase next year, but smaller due to the decline in hospitalizations with COVID.  Our costs also fluctuate depending on the type of coverage selected and whether an employee chooses individual, children or family coverage.  We currently have 159 employees enrolled in our health insurance plans.  At this time last year, we had 168 employees.  Dental costs are up slightly and Life/LTD are roughly the same.  In addition, the College offers a vision plan which the employees cover the costs of.  </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7</a:t>
            </a:fld>
            <a:endParaRPr lang="en-US"/>
          </a:p>
        </p:txBody>
      </p:sp>
    </p:spTree>
    <p:extLst>
      <p:ext uri="{BB962C8B-B14F-4D97-AF65-F5344CB8AC3E}">
        <p14:creationId xmlns:p14="http://schemas.microsoft.com/office/powerpoint/2010/main" val="2990401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Benefit costs which include health insurance, dental, life insurance and LTD insurance are represented in this graph.  The largest cost by far is Health Insurance.  We have seen an increase in costs for FY21 and again in FY22, due to increases in premiums of 4% in January 2021 and 6% in January of 2022.  In January of 2018 we switched to a fully-insured health plan with Blue Cross Blue Shield.  We offer a traditional health plan as well as a high-deductible option for our employees.  We switched in 2018 from a self-insured College consortium for health insurance to a full-funded health plan with Blue Cross Blue Shield.  While premiums increased 6% in 2022 we were actually expecting a larger increase due to the costs associated with COVID.  I would anticipate another increase next year, but smaller due to the decline in hospitalizations with COVID.  Our costs also fluctuate depending on the type of coverage selected and whether an employee chooses individual, children or family coverage.  We currently have 159 employees enrolled in our health insurance plans.  At this time last year, we had 168 employees.  Dental costs are up slightly and Life/LTD are roughly the same.  In addition, the College offers a vision plan which the employees cover the costs of.  </a:t>
            </a:r>
          </a:p>
          <a:p>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8</a:t>
            </a:fld>
            <a:endParaRPr lang="en-US"/>
          </a:p>
        </p:txBody>
      </p:sp>
    </p:spTree>
    <p:extLst>
      <p:ext uri="{BB962C8B-B14F-4D97-AF65-F5344CB8AC3E}">
        <p14:creationId xmlns:p14="http://schemas.microsoft.com/office/powerpoint/2010/main" val="460253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Amy Snow is our new HR Specialist and we hope to introduce her to the Board at a future Board meeting.  She started at RCC 2/28/22. Her primary responsibilities will include informing our new hires and current employees about our benefits (medical, dental, vision) as well as leave options and medical accommodations. Amy will also be the first point of contact for all recruiting efforts as well as take over onboarding tasks such as new hire orientations and offboarding as it relates to exit interviews.</a:t>
            </a:r>
          </a:p>
          <a:p>
            <a:pPr marL="171450" indent="-171450">
              <a:buFont typeface="Arial" panose="020B0604020202020204" pitchFamily="34" charset="0"/>
              <a:buChar char="•"/>
            </a:pPr>
            <a:r>
              <a:rPr lang="en-US" dirty="0"/>
              <a:t>NHO: 12 2021 vs. 9 in the previous year We are happy to be able to transition our orientations to back in person vs. Zoom (during 2020)</a:t>
            </a:r>
          </a:p>
          <a:p>
            <a:pPr marL="171450" indent="-171450">
              <a:buFont typeface="Arial" panose="020B0604020202020204" pitchFamily="34" charset="0"/>
              <a:buChar char="•"/>
            </a:pPr>
            <a:r>
              <a:rPr lang="en-US" dirty="0"/>
              <a:t>FMLA Usage Increased 28 FML related requests where only 15 requests were completed for 2021. We had 7 in 2020 to give you a comparison of the last couple of years. The influx in FML requests can be related to COVID in some cases but in others just a need to tend to medical needs of the employees or their families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C68A527-2E0D-49F9-B1E8-521A6A81DA49}" type="slidenum">
              <a:rPr lang="en-US" smtClean="0"/>
              <a:t>9</a:t>
            </a:fld>
            <a:endParaRPr lang="en-US"/>
          </a:p>
        </p:txBody>
      </p:sp>
    </p:spTree>
    <p:extLst>
      <p:ext uri="{BB962C8B-B14F-4D97-AF65-F5344CB8AC3E}">
        <p14:creationId xmlns:p14="http://schemas.microsoft.com/office/powerpoint/2010/main" val="3799490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343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293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9590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2477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7122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hyperlink" Target="https://en.wikipedia.org/wiki/Indeed" TargetMode="External"/><Relationship Id="rId10"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Excel_Worksheet.xlsx"/><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package" Target="../embeddings/Microsoft_Excel_Worksheet1.xlsx"/><Relationship Id="rId4" Type="http://schemas.openxmlformats.org/officeDocument/2006/relationships/image" Target="../media/image4.jp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chart" Target="../charts/chart2.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package" Target="../embeddings/Microsoft_Excel_Worksheet3.xlsx"/><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chart" Target="../charts/chart3.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emf"/><Relationship Id="rId5" Type="http://schemas.openxmlformats.org/officeDocument/2006/relationships/package" Target="../embeddings/Microsoft_Excel_Worksheet5.xlsx"/><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emf"/><Relationship Id="rId5" Type="http://schemas.openxmlformats.org/officeDocument/2006/relationships/package" Target="../embeddings/Microsoft_Excel_Worksheet5.xlsx"/><Relationship Id="rId4" Type="http://schemas.openxmlformats.org/officeDocument/2006/relationships/image" Target="../media/image3.jpg"/></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TitleSlidewhite.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15240"/>
            <a:ext cx="9135879" cy="5143500"/>
          </a:xfrm>
          <a:prstGeom prst="rect">
            <a:avLst/>
          </a:prstGeom>
        </p:spPr>
      </p:pic>
      <p:sp>
        <p:nvSpPr>
          <p:cNvPr id="3" name="TextBox 2"/>
          <p:cNvSpPr txBox="1"/>
          <p:nvPr/>
        </p:nvSpPr>
        <p:spPr>
          <a:xfrm>
            <a:off x="1095723" y="1413101"/>
            <a:ext cx="6947883" cy="1200329"/>
          </a:xfrm>
          <a:prstGeom prst="rect">
            <a:avLst/>
          </a:prstGeom>
          <a:noFill/>
        </p:spPr>
        <p:txBody>
          <a:bodyPr wrap="square" rtlCol="0">
            <a:spAutoFit/>
          </a:bodyPr>
          <a:lstStyle/>
          <a:p>
            <a:pPr algn="ctr"/>
            <a:r>
              <a:rPr lang="en-US" sz="4800" dirty="0">
                <a:solidFill>
                  <a:schemeClr val="tx2">
                    <a:lumMod val="75000"/>
                  </a:schemeClr>
                </a:solidFill>
                <a:latin typeface="Helvetica"/>
                <a:cs typeface="Helvetica"/>
              </a:rPr>
              <a:t>HUMAN RESOURCES</a:t>
            </a:r>
            <a:endParaRPr lang="en-US" sz="4000" dirty="0">
              <a:solidFill>
                <a:schemeClr val="tx2">
                  <a:lumMod val="75000"/>
                </a:schemeClr>
              </a:solidFill>
              <a:latin typeface="Helvetica"/>
              <a:cs typeface="Helvetica"/>
            </a:endParaRPr>
          </a:p>
          <a:p>
            <a:pPr algn="ctr"/>
            <a:r>
              <a:rPr lang="en-US" sz="2400" dirty="0">
                <a:solidFill>
                  <a:schemeClr val="tx2">
                    <a:lumMod val="75000"/>
                  </a:schemeClr>
                </a:solidFill>
                <a:latin typeface="Helvetica"/>
                <a:cs typeface="Helvetica"/>
              </a:rPr>
              <a:t>MONITORING REPORT - 2022</a:t>
            </a:r>
          </a:p>
        </p:txBody>
      </p:sp>
    </p:spTree>
    <p:extLst>
      <p:ext uri="{BB962C8B-B14F-4D97-AF65-F5344CB8AC3E}">
        <p14:creationId xmlns:p14="http://schemas.microsoft.com/office/powerpoint/2010/main" val="217464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15240"/>
            <a:ext cx="9135879" cy="5143500"/>
          </a:xfrm>
          <a:prstGeom prst="rect">
            <a:avLst/>
          </a:prstGeom>
        </p:spPr>
      </p:pic>
      <p:sp>
        <p:nvSpPr>
          <p:cNvPr id="4" name="TextBox 3"/>
          <p:cNvSpPr txBox="1"/>
          <p:nvPr/>
        </p:nvSpPr>
        <p:spPr>
          <a:xfrm>
            <a:off x="1568548" y="492369"/>
            <a:ext cx="5027003" cy="369332"/>
          </a:xfrm>
          <a:prstGeom prst="rect">
            <a:avLst/>
          </a:prstGeom>
          <a:noFill/>
        </p:spPr>
        <p:txBody>
          <a:bodyPr wrap="square" rtlCol="0">
            <a:spAutoFit/>
          </a:bodyPr>
          <a:lstStyle/>
          <a:p>
            <a:pPr algn="ctr"/>
            <a:r>
              <a:rPr lang="en-US" b="1" dirty="0"/>
              <a:t>Human Resources Highlights</a:t>
            </a:r>
          </a:p>
        </p:txBody>
      </p:sp>
      <p:sp>
        <p:nvSpPr>
          <p:cNvPr id="6" name="TextBox 5"/>
          <p:cNvSpPr txBox="1"/>
          <p:nvPr/>
        </p:nvSpPr>
        <p:spPr>
          <a:xfrm>
            <a:off x="977979" y="1027946"/>
            <a:ext cx="6246611" cy="5078313"/>
          </a:xfrm>
          <a:prstGeom prst="rect">
            <a:avLst/>
          </a:prstGeom>
          <a:noFill/>
        </p:spPr>
        <p:txBody>
          <a:bodyPr wrap="square" rtlCol="0">
            <a:spAutoFit/>
          </a:bodyPr>
          <a:lstStyle/>
          <a:p>
            <a:pPr marL="285750" indent="-285750">
              <a:buFont typeface="Arial" panose="020B0604020202020204" pitchFamily="34" charset="0"/>
              <a:buChar char="•"/>
            </a:pPr>
            <a:r>
              <a:rPr lang="en-US" b="1" dirty="0"/>
              <a:t>Recruitment Activities</a:t>
            </a:r>
          </a:p>
          <a:p>
            <a:pPr marL="742950" lvl="1" indent="-285750">
              <a:buFont typeface="Arial" panose="020B0604020202020204" pitchFamily="34" charset="0"/>
              <a:buChar char="•"/>
            </a:pPr>
            <a:r>
              <a:rPr lang="en-US" dirty="0"/>
              <a:t>Job Postings</a:t>
            </a:r>
          </a:p>
          <a:p>
            <a:pPr marL="742950" lvl="1" indent="-285750">
              <a:buFont typeface="Arial" panose="020B0604020202020204" pitchFamily="34" charset="0"/>
              <a:buChar char="•"/>
            </a:pPr>
            <a:r>
              <a:rPr lang="en-US" dirty="0"/>
              <a:t>Job Advertisements</a:t>
            </a:r>
          </a:p>
          <a:p>
            <a:pPr marL="1200150" lvl="2" indent="-285750">
              <a:buFont typeface="Arial" panose="020B0604020202020204" pitchFamily="34" charset="0"/>
              <a:buChar char="•"/>
            </a:pPr>
            <a:r>
              <a:rPr lang="en-US" dirty="0"/>
              <a:t>Black Chamber of Commerce of IL</a:t>
            </a:r>
          </a:p>
          <a:p>
            <a:pPr marL="1200150" lvl="2" indent="-285750">
              <a:buFont typeface="Arial" panose="020B0604020202020204" pitchFamily="34" charset="0"/>
              <a:buChar char="•"/>
            </a:pPr>
            <a:r>
              <a:rPr lang="en-US" dirty="0"/>
              <a:t>Decatur Black Chamber of Commerce</a:t>
            </a:r>
          </a:p>
          <a:p>
            <a:pPr marL="1200150" lvl="2" indent="-285750">
              <a:buFont typeface="Arial" panose="020B0604020202020204" pitchFamily="34" charset="0"/>
              <a:buChar char="•"/>
            </a:pPr>
            <a:r>
              <a:rPr lang="en-US" dirty="0"/>
              <a:t>IL Department of Human Services</a:t>
            </a:r>
          </a:p>
          <a:p>
            <a:pPr marL="1200150" lvl="2" indent="-285750">
              <a:buFont typeface="Arial" panose="020B0604020202020204" pitchFamily="34" charset="0"/>
              <a:buChar char="•"/>
            </a:pPr>
            <a:r>
              <a:rPr lang="en-US" dirty="0"/>
              <a:t>Decatur </a:t>
            </a:r>
            <a:r>
              <a:rPr lang="en-US" dirty="0" err="1"/>
              <a:t>SaIL</a:t>
            </a:r>
            <a:endParaRPr lang="en-US" dirty="0"/>
          </a:p>
          <a:p>
            <a:pPr marL="1200150" lvl="2" indent="-285750">
              <a:buFont typeface="Arial" panose="020B0604020202020204" pitchFamily="34" charset="0"/>
              <a:buChar char="•"/>
            </a:pPr>
            <a:r>
              <a:rPr lang="en-US" dirty="0"/>
              <a:t>NAACP</a:t>
            </a:r>
          </a:p>
          <a:p>
            <a:pPr marL="1200150" lvl="2" indent="-285750">
              <a:buFont typeface="Arial" panose="020B0604020202020204" pitchFamily="34" charset="0"/>
              <a:buChar char="•"/>
            </a:pPr>
            <a:r>
              <a:rPr lang="en-US" dirty="0"/>
              <a:t>Plus Much More! </a:t>
            </a:r>
          </a:p>
          <a:p>
            <a:pPr marL="1200150" lvl="2" indent="-285750">
              <a:buFont typeface="Arial" panose="020B0604020202020204" pitchFamily="34" charset="0"/>
              <a:buChar char="•"/>
            </a:pPr>
            <a:endParaRPr lang="en-US" dirty="0"/>
          </a:p>
          <a:p>
            <a:pPr marL="1200150" lvl="2"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pic>
        <p:nvPicPr>
          <p:cNvPr id="5" name="Picture 4">
            <a:extLst>
              <a:ext uri="{FF2B5EF4-FFF2-40B4-BE49-F238E27FC236}">
                <a16:creationId xmlns:a16="http://schemas.microsoft.com/office/drawing/2014/main" id="{20862DE6-963D-4368-9F68-376F2D3AD21F}"/>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xmlns="" r:id="rId5"/>
              </a:ext>
            </a:extLst>
          </a:blip>
          <a:stretch>
            <a:fillRect/>
          </a:stretch>
        </p:blipFill>
        <p:spPr>
          <a:xfrm>
            <a:off x="6858865" y="2642377"/>
            <a:ext cx="1459267" cy="391349"/>
          </a:xfrm>
          <a:prstGeom prst="rect">
            <a:avLst/>
          </a:prstGeom>
        </p:spPr>
      </p:pic>
      <p:pic>
        <p:nvPicPr>
          <p:cNvPr id="3" name="Picture 2">
            <a:extLst>
              <a:ext uri="{FF2B5EF4-FFF2-40B4-BE49-F238E27FC236}">
                <a16:creationId xmlns:a16="http://schemas.microsoft.com/office/drawing/2014/main" id="{0A6C60D4-AF16-47ED-BCCD-57B08E25106A}"/>
              </a:ext>
            </a:extLst>
          </p:cNvPr>
          <p:cNvPicPr>
            <a:picLocks noChangeAspect="1"/>
          </p:cNvPicPr>
          <p:nvPr/>
        </p:nvPicPr>
        <p:blipFill>
          <a:blip r:embed="rId6"/>
          <a:stretch>
            <a:fillRect/>
          </a:stretch>
        </p:blipFill>
        <p:spPr>
          <a:xfrm>
            <a:off x="4245333" y="2848821"/>
            <a:ext cx="2007449" cy="614615"/>
          </a:xfrm>
          <a:prstGeom prst="rect">
            <a:avLst/>
          </a:prstGeom>
        </p:spPr>
      </p:pic>
      <p:pic>
        <p:nvPicPr>
          <p:cNvPr id="7" name="Picture 6">
            <a:extLst>
              <a:ext uri="{FF2B5EF4-FFF2-40B4-BE49-F238E27FC236}">
                <a16:creationId xmlns:a16="http://schemas.microsoft.com/office/drawing/2014/main" id="{1A60178A-F7E4-4F25-833F-02B060841D1D}"/>
              </a:ext>
            </a:extLst>
          </p:cNvPr>
          <p:cNvPicPr>
            <a:picLocks noChangeAspect="1"/>
          </p:cNvPicPr>
          <p:nvPr/>
        </p:nvPicPr>
        <p:blipFill>
          <a:blip r:embed="rId7"/>
          <a:stretch>
            <a:fillRect/>
          </a:stretch>
        </p:blipFill>
        <p:spPr>
          <a:xfrm>
            <a:off x="1708246" y="3777151"/>
            <a:ext cx="4212701" cy="292633"/>
          </a:xfrm>
          <a:prstGeom prst="rect">
            <a:avLst/>
          </a:prstGeom>
        </p:spPr>
      </p:pic>
      <p:pic>
        <p:nvPicPr>
          <p:cNvPr id="8" name="Picture 7">
            <a:extLst>
              <a:ext uri="{FF2B5EF4-FFF2-40B4-BE49-F238E27FC236}">
                <a16:creationId xmlns:a16="http://schemas.microsoft.com/office/drawing/2014/main" id="{3E577DB3-A596-4388-9E7F-CFFE50B14FFE}"/>
              </a:ext>
            </a:extLst>
          </p:cNvPr>
          <p:cNvPicPr>
            <a:picLocks noChangeAspect="1"/>
          </p:cNvPicPr>
          <p:nvPr/>
        </p:nvPicPr>
        <p:blipFill>
          <a:blip r:embed="rId8"/>
          <a:stretch>
            <a:fillRect/>
          </a:stretch>
        </p:blipFill>
        <p:spPr>
          <a:xfrm>
            <a:off x="6651214" y="3323415"/>
            <a:ext cx="725487" cy="725487"/>
          </a:xfrm>
          <a:prstGeom prst="rect">
            <a:avLst/>
          </a:prstGeom>
        </p:spPr>
      </p:pic>
      <p:pic>
        <p:nvPicPr>
          <p:cNvPr id="9" name="Picture 8">
            <a:extLst>
              <a:ext uri="{FF2B5EF4-FFF2-40B4-BE49-F238E27FC236}">
                <a16:creationId xmlns:a16="http://schemas.microsoft.com/office/drawing/2014/main" id="{5BBC7C0E-0434-4736-A9B4-FAF7571913FD}"/>
              </a:ext>
            </a:extLst>
          </p:cNvPr>
          <p:cNvPicPr>
            <a:picLocks noChangeAspect="1"/>
          </p:cNvPicPr>
          <p:nvPr/>
        </p:nvPicPr>
        <p:blipFill>
          <a:blip r:embed="rId9"/>
          <a:stretch>
            <a:fillRect/>
          </a:stretch>
        </p:blipFill>
        <p:spPr>
          <a:xfrm>
            <a:off x="7440534" y="3302528"/>
            <a:ext cx="725487" cy="725487"/>
          </a:xfrm>
          <a:prstGeom prst="rect">
            <a:avLst/>
          </a:prstGeom>
        </p:spPr>
      </p:pic>
      <p:pic>
        <p:nvPicPr>
          <p:cNvPr id="10" name="Picture 9">
            <a:extLst>
              <a:ext uri="{FF2B5EF4-FFF2-40B4-BE49-F238E27FC236}">
                <a16:creationId xmlns:a16="http://schemas.microsoft.com/office/drawing/2014/main" id="{7D720546-B37F-4AFC-BB2C-A2242DCC3F61}"/>
              </a:ext>
            </a:extLst>
          </p:cNvPr>
          <p:cNvPicPr>
            <a:picLocks noChangeAspect="1"/>
          </p:cNvPicPr>
          <p:nvPr/>
        </p:nvPicPr>
        <p:blipFill>
          <a:blip r:embed="rId10"/>
          <a:stretch>
            <a:fillRect/>
          </a:stretch>
        </p:blipFill>
        <p:spPr>
          <a:xfrm>
            <a:off x="8318132" y="3302528"/>
            <a:ext cx="725488" cy="728642"/>
          </a:xfrm>
          <a:prstGeom prst="rect">
            <a:avLst/>
          </a:prstGeom>
        </p:spPr>
      </p:pic>
      <p:pic>
        <p:nvPicPr>
          <p:cNvPr id="11" name="Picture 10">
            <a:extLst>
              <a:ext uri="{FF2B5EF4-FFF2-40B4-BE49-F238E27FC236}">
                <a16:creationId xmlns:a16="http://schemas.microsoft.com/office/drawing/2014/main" id="{964CE36F-B689-42B6-B63A-A10A1000BDE3}"/>
              </a:ext>
            </a:extLst>
          </p:cNvPr>
          <p:cNvPicPr>
            <a:picLocks noChangeAspect="1"/>
          </p:cNvPicPr>
          <p:nvPr/>
        </p:nvPicPr>
        <p:blipFill rotWithShape="1">
          <a:blip r:embed="rId11"/>
          <a:srcRect l="4263" t="4355" r="7079" b="5582"/>
          <a:stretch/>
        </p:blipFill>
        <p:spPr>
          <a:xfrm>
            <a:off x="6180543" y="627399"/>
            <a:ext cx="1314867" cy="1544404"/>
          </a:xfrm>
          <a:prstGeom prst="rect">
            <a:avLst/>
          </a:prstGeom>
        </p:spPr>
      </p:pic>
    </p:spTree>
    <p:extLst>
      <p:ext uri="{BB962C8B-B14F-4D97-AF65-F5344CB8AC3E}">
        <p14:creationId xmlns:p14="http://schemas.microsoft.com/office/powerpoint/2010/main" val="3670419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8660"/>
            <a:ext cx="9135879" cy="5143500"/>
          </a:xfrm>
          <a:prstGeom prst="rect">
            <a:avLst/>
          </a:prstGeom>
        </p:spPr>
      </p:pic>
      <p:sp>
        <p:nvSpPr>
          <p:cNvPr id="3" name="TextBox 2"/>
          <p:cNvSpPr txBox="1"/>
          <p:nvPr/>
        </p:nvSpPr>
        <p:spPr>
          <a:xfrm>
            <a:off x="2159105" y="506437"/>
            <a:ext cx="4250907" cy="461665"/>
          </a:xfrm>
          <a:prstGeom prst="rect">
            <a:avLst/>
          </a:prstGeom>
          <a:noFill/>
        </p:spPr>
        <p:txBody>
          <a:bodyPr wrap="none" rtlCol="0">
            <a:spAutoFit/>
          </a:bodyPr>
          <a:lstStyle/>
          <a:p>
            <a:pPr algn="ctr"/>
            <a:r>
              <a:rPr lang="en-US" sz="2400" b="1" dirty="0"/>
              <a:t>HUMAN RESOURCES ACTIVITIES</a:t>
            </a:r>
          </a:p>
        </p:txBody>
      </p:sp>
      <p:sp>
        <p:nvSpPr>
          <p:cNvPr id="5" name="TextBox 4"/>
          <p:cNvSpPr txBox="1"/>
          <p:nvPr/>
        </p:nvSpPr>
        <p:spPr>
          <a:xfrm>
            <a:off x="1848771" y="851411"/>
            <a:ext cx="4506499" cy="369332"/>
          </a:xfrm>
          <a:prstGeom prst="rect">
            <a:avLst/>
          </a:prstGeom>
          <a:noFill/>
        </p:spPr>
        <p:txBody>
          <a:bodyPr wrap="square" rtlCol="0">
            <a:spAutoFit/>
          </a:bodyPr>
          <a:lstStyle/>
          <a:p>
            <a:pPr algn="ctr"/>
            <a:r>
              <a:rPr lang="en-US" b="1" dirty="0"/>
              <a:t>Positions Filled Within The Last Year</a:t>
            </a:r>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683309" y="1220743"/>
            <a:ext cx="7532941" cy="3416320"/>
          </a:xfrm>
          <a:prstGeom prst="rect">
            <a:avLst/>
          </a:prstGeom>
          <a:noFill/>
        </p:spPr>
        <p:txBody>
          <a:bodyPr wrap="square" rtlCol="0">
            <a:spAutoFit/>
          </a:bodyPr>
          <a:lstStyle/>
          <a:p>
            <a:pPr marL="285750" indent="-285750">
              <a:buFont typeface="Arial" panose="020B0604020202020204" pitchFamily="34" charset="0"/>
              <a:buChar char="•"/>
            </a:pPr>
            <a:r>
              <a:rPr lang="en-US" dirty="0"/>
              <a:t>Director, Minority Mentor Protégé Program</a:t>
            </a:r>
          </a:p>
          <a:p>
            <a:pPr marL="285750" indent="-285750">
              <a:buFont typeface="Arial" panose="020B0604020202020204" pitchFamily="34" charset="0"/>
              <a:buChar char="•"/>
            </a:pPr>
            <a:r>
              <a:rPr lang="en-US" dirty="0"/>
              <a:t>Executive Administrative Assistant, External Affairs</a:t>
            </a:r>
          </a:p>
          <a:p>
            <a:pPr marL="285750" indent="-285750">
              <a:buFont typeface="Arial" panose="020B0604020202020204" pitchFamily="34" charset="0"/>
              <a:buChar char="•"/>
            </a:pPr>
            <a:r>
              <a:rPr lang="en-US" dirty="0"/>
              <a:t>Coordinator, Workforce Equity Transitions Coordinator</a:t>
            </a:r>
          </a:p>
          <a:p>
            <a:pPr marL="285750" indent="-285750">
              <a:buFont typeface="Arial" panose="020B0604020202020204" pitchFamily="34" charset="0"/>
              <a:buChar char="•"/>
            </a:pPr>
            <a:r>
              <a:rPr lang="en-US" dirty="0"/>
              <a:t>Solution Specialist</a:t>
            </a:r>
          </a:p>
          <a:p>
            <a:pPr marL="285750" indent="-285750">
              <a:buFont typeface="Arial" panose="020B0604020202020204" pitchFamily="34" charset="0"/>
              <a:buChar char="•"/>
            </a:pPr>
            <a:r>
              <a:rPr lang="en-US" dirty="0"/>
              <a:t>Registrar</a:t>
            </a:r>
          </a:p>
          <a:p>
            <a:pPr marL="285750" indent="-285750">
              <a:buFont typeface="Arial" panose="020B0604020202020204" pitchFamily="34" charset="0"/>
              <a:buChar char="•"/>
            </a:pPr>
            <a:r>
              <a:rPr lang="en-US" dirty="0"/>
              <a:t>Financial Aid Specialist</a:t>
            </a:r>
          </a:p>
          <a:p>
            <a:pPr marL="285750" indent="-285750">
              <a:buFont typeface="Arial" panose="020B0604020202020204" pitchFamily="34" charset="0"/>
              <a:buChar char="•"/>
            </a:pPr>
            <a:r>
              <a:rPr lang="en-US" dirty="0"/>
              <a:t>Executive Administrative Assistant, Student Success</a:t>
            </a:r>
          </a:p>
          <a:p>
            <a:pPr marL="285750" indent="-285750">
              <a:buFont typeface="Arial" panose="020B0604020202020204" pitchFamily="34" charset="0"/>
              <a:buChar char="•"/>
            </a:pPr>
            <a:r>
              <a:rPr lang="en-US" dirty="0"/>
              <a:t>Math &amp; Academic Specialist</a:t>
            </a:r>
          </a:p>
          <a:p>
            <a:pPr marL="285750" indent="-285750">
              <a:buFont typeface="Arial" panose="020B0604020202020204" pitchFamily="34" charset="0"/>
              <a:buChar char="•"/>
            </a:pPr>
            <a:r>
              <a:rPr lang="en-US" dirty="0"/>
              <a:t>Student Success Coach</a:t>
            </a:r>
          </a:p>
          <a:p>
            <a:pPr marL="285750" indent="-285750">
              <a:buFont typeface="Arial" panose="020B0604020202020204" pitchFamily="34" charset="0"/>
              <a:buChar char="•"/>
            </a:pPr>
            <a:r>
              <a:rPr lang="en-US" dirty="0"/>
              <a:t>Accommodations Specialist, ASC</a:t>
            </a:r>
          </a:p>
          <a:p>
            <a:pPr marL="285750" indent="-285750">
              <a:buFont typeface="Arial" panose="020B0604020202020204" pitchFamily="34" charset="0"/>
              <a:buChar char="•"/>
            </a:pPr>
            <a:r>
              <a:rPr lang="en-US" dirty="0"/>
              <a:t>Recruitment Specialist, CTE Program</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369338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8660"/>
            <a:ext cx="9135879" cy="5143500"/>
          </a:xfrm>
          <a:prstGeom prst="rect">
            <a:avLst/>
          </a:prstGeom>
        </p:spPr>
      </p:pic>
      <p:sp>
        <p:nvSpPr>
          <p:cNvPr id="3" name="TextBox 2"/>
          <p:cNvSpPr txBox="1"/>
          <p:nvPr/>
        </p:nvSpPr>
        <p:spPr>
          <a:xfrm>
            <a:off x="2159105" y="90543"/>
            <a:ext cx="4250907" cy="461665"/>
          </a:xfrm>
          <a:prstGeom prst="rect">
            <a:avLst/>
          </a:prstGeom>
          <a:noFill/>
        </p:spPr>
        <p:txBody>
          <a:bodyPr wrap="none" rtlCol="0">
            <a:spAutoFit/>
          </a:bodyPr>
          <a:lstStyle/>
          <a:p>
            <a:pPr algn="ctr"/>
            <a:r>
              <a:rPr lang="en-US" sz="2400" b="1" dirty="0"/>
              <a:t>HUMAN RESOURCES ACTIVITIES</a:t>
            </a:r>
          </a:p>
        </p:txBody>
      </p:sp>
      <p:sp>
        <p:nvSpPr>
          <p:cNvPr id="5" name="TextBox 4"/>
          <p:cNvSpPr txBox="1"/>
          <p:nvPr/>
        </p:nvSpPr>
        <p:spPr>
          <a:xfrm>
            <a:off x="1848771" y="499183"/>
            <a:ext cx="4506499" cy="369332"/>
          </a:xfrm>
          <a:prstGeom prst="rect">
            <a:avLst/>
          </a:prstGeom>
          <a:noFill/>
        </p:spPr>
        <p:txBody>
          <a:bodyPr wrap="square" rtlCol="0">
            <a:spAutoFit/>
          </a:bodyPr>
          <a:lstStyle/>
          <a:p>
            <a:pPr algn="ctr"/>
            <a:r>
              <a:rPr lang="en-US" b="1" dirty="0"/>
              <a:t>Positions Filled Within The Last Year</a:t>
            </a:r>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683309" y="849434"/>
            <a:ext cx="7532941" cy="3970318"/>
          </a:xfrm>
          <a:prstGeom prst="rect">
            <a:avLst/>
          </a:prstGeom>
          <a:noFill/>
        </p:spPr>
        <p:txBody>
          <a:bodyPr wrap="square" rtlCol="0">
            <a:spAutoFit/>
          </a:bodyPr>
          <a:lstStyle/>
          <a:p>
            <a:pPr marL="285750" indent="-285750">
              <a:buFont typeface="Arial" panose="020B0604020202020204" pitchFamily="34" charset="0"/>
              <a:buChar char="•"/>
            </a:pPr>
            <a:r>
              <a:rPr lang="en-US" dirty="0"/>
              <a:t>Faculty</a:t>
            </a:r>
          </a:p>
          <a:p>
            <a:pPr marL="742950" lvl="1" indent="-285750">
              <a:buFont typeface="Arial" panose="020B0604020202020204" pitchFamily="34" charset="0"/>
              <a:buChar char="•"/>
            </a:pPr>
            <a:r>
              <a:rPr lang="en-US" dirty="0"/>
              <a:t>Nursing</a:t>
            </a:r>
          </a:p>
          <a:p>
            <a:pPr marL="742950" lvl="1" indent="-285750">
              <a:buFont typeface="Arial" panose="020B0604020202020204" pitchFamily="34" charset="0"/>
              <a:buChar char="•"/>
            </a:pPr>
            <a:r>
              <a:rPr lang="en-US" dirty="0"/>
              <a:t>Culinary Arts</a:t>
            </a:r>
          </a:p>
          <a:p>
            <a:pPr marL="742950" lvl="1" indent="-285750">
              <a:buFont typeface="Arial" panose="020B0604020202020204" pitchFamily="34" charset="0"/>
              <a:buChar char="•"/>
            </a:pPr>
            <a:r>
              <a:rPr lang="en-US" dirty="0"/>
              <a:t>Biology</a:t>
            </a:r>
          </a:p>
          <a:p>
            <a:pPr marL="742950" lvl="1" indent="-285750">
              <a:buFont typeface="Arial" panose="020B0604020202020204" pitchFamily="34" charset="0"/>
              <a:buChar char="•"/>
            </a:pPr>
            <a:r>
              <a:rPr lang="en-US" dirty="0"/>
              <a:t>Psychology</a:t>
            </a:r>
          </a:p>
          <a:p>
            <a:pPr marL="742950" lvl="1" indent="-285750">
              <a:buFont typeface="Arial" panose="020B0604020202020204" pitchFamily="34" charset="0"/>
              <a:buChar char="•"/>
            </a:pPr>
            <a:r>
              <a:rPr lang="en-US" dirty="0"/>
              <a:t>Welding</a:t>
            </a:r>
          </a:p>
          <a:p>
            <a:pPr marL="742950" lvl="1" indent="-285750">
              <a:buFont typeface="Arial" panose="020B0604020202020204" pitchFamily="34" charset="0"/>
              <a:buChar char="•"/>
            </a:pPr>
            <a:r>
              <a:rPr lang="en-US" dirty="0"/>
              <a:t>Surgical Technology</a:t>
            </a:r>
          </a:p>
          <a:p>
            <a:pPr marL="285750" indent="-285750">
              <a:buFont typeface="Arial" panose="020B0604020202020204" pitchFamily="34" charset="0"/>
              <a:buChar char="•"/>
            </a:pPr>
            <a:r>
              <a:rPr lang="en-US" dirty="0"/>
              <a:t>Law Enforcement Support Specialist</a:t>
            </a:r>
          </a:p>
          <a:p>
            <a:pPr marL="285750" indent="-285750">
              <a:buFont typeface="Arial" panose="020B0604020202020204" pitchFamily="34" charset="0"/>
              <a:buChar char="•"/>
            </a:pPr>
            <a:r>
              <a:rPr lang="en-US" dirty="0"/>
              <a:t>Senior Accountant</a:t>
            </a:r>
          </a:p>
          <a:p>
            <a:pPr marL="285750" indent="-285750">
              <a:buFont typeface="Arial" panose="020B0604020202020204" pitchFamily="34" charset="0"/>
              <a:buChar char="•"/>
            </a:pPr>
            <a:r>
              <a:rPr lang="en-US" dirty="0"/>
              <a:t>ESLTP Coordinator</a:t>
            </a:r>
          </a:p>
          <a:p>
            <a:pPr marL="285750" indent="-285750">
              <a:buFont typeface="Arial" panose="020B0604020202020204" pitchFamily="34" charset="0"/>
              <a:buChar char="•"/>
            </a:pPr>
            <a:r>
              <a:rPr lang="en-US" dirty="0"/>
              <a:t>Coordinator, Annual Giving &amp; Alumni Engagement</a:t>
            </a:r>
          </a:p>
          <a:p>
            <a:pPr marL="285750" indent="-285750">
              <a:buFont typeface="Arial" panose="020B0604020202020204" pitchFamily="34" charset="0"/>
              <a:buChar char="•"/>
            </a:pPr>
            <a:r>
              <a:rPr lang="en-US" dirty="0"/>
              <a:t>Advancement Services &amp; Scholarship Coordinator</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41715337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1454105" y="361666"/>
            <a:ext cx="5437899" cy="461665"/>
          </a:xfrm>
          <a:prstGeom prst="rect">
            <a:avLst/>
          </a:prstGeom>
          <a:noFill/>
        </p:spPr>
        <p:txBody>
          <a:bodyPr wrap="none" rtlCol="0">
            <a:spAutoFit/>
          </a:bodyPr>
          <a:lstStyle/>
          <a:p>
            <a:pPr algn="ctr"/>
            <a:r>
              <a:rPr lang="en-US" sz="2400" b="1" dirty="0"/>
              <a:t>THE YEAR AHEAD IN HUMAN RESOURCES</a:t>
            </a:r>
          </a:p>
        </p:txBody>
      </p:sp>
      <p:sp>
        <p:nvSpPr>
          <p:cNvPr id="4" name="TextBox 3"/>
          <p:cNvSpPr txBox="1"/>
          <p:nvPr/>
        </p:nvSpPr>
        <p:spPr>
          <a:xfrm>
            <a:off x="927519" y="993697"/>
            <a:ext cx="7288962" cy="4524315"/>
          </a:xfrm>
          <a:prstGeom prst="rect">
            <a:avLst/>
          </a:prstGeom>
          <a:noFill/>
        </p:spPr>
        <p:txBody>
          <a:bodyPr wrap="square" rtlCol="0">
            <a:spAutoFit/>
          </a:bodyPr>
          <a:lstStyle/>
          <a:p>
            <a:pPr marL="285750" indent="-285750">
              <a:buFont typeface="Arial" panose="020B0604020202020204" pitchFamily="34" charset="0"/>
              <a:buChar char="•"/>
            </a:pPr>
            <a:r>
              <a:rPr lang="en-US" dirty="0"/>
              <a:t>HR Specialist</a:t>
            </a:r>
          </a:p>
          <a:p>
            <a:pPr marL="742950" lvl="1" indent="-285750">
              <a:buFont typeface="Arial" panose="020B0604020202020204" pitchFamily="34" charset="0"/>
              <a:buChar char="•"/>
            </a:pPr>
            <a:r>
              <a:rPr lang="en-US" dirty="0"/>
              <a:t>Automate our onboarding tasks to allow more time to focus on additional HR tasks</a:t>
            </a:r>
          </a:p>
          <a:p>
            <a:pPr marL="285750" indent="-285750">
              <a:buFont typeface="Arial" panose="020B0604020202020204" pitchFamily="34" charset="0"/>
              <a:buChar char="•"/>
            </a:pPr>
            <a:r>
              <a:rPr lang="en-US" dirty="0"/>
              <a:t>New HR Location</a:t>
            </a:r>
          </a:p>
          <a:p>
            <a:pPr marL="742950" lvl="1" indent="-285750">
              <a:buFont typeface="Arial" panose="020B0604020202020204" pitchFamily="34" charset="0"/>
              <a:buChar char="•"/>
            </a:pPr>
            <a:r>
              <a:rPr lang="en-US"/>
              <a:t>Stand-alone office</a:t>
            </a:r>
            <a:endParaRPr lang="en-US" dirty="0"/>
          </a:p>
          <a:p>
            <a:pPr marL="285750" indent="-285750">
              <a:buFont typeface="Arial" panose="020B0604020202020204" pitchFamily="34" charset="0"/>
              <a:buChar char="•"/>
            </a:pPr>
            <a:r>
              <a:rPr lang="en-US" dirty="0"/>
              <a:t>Work heavily on DEI (Diversity, Equity, Inclusion) efforts when it comes to recruiting </a:t>
            </a:r>
          </a:p>
          <a:p>
            <a:pPr marL="742950" lvl="1" indent="-285750">
              <a:buFont typeface="Arial" panose="020B0604020202020204" pitchFamily="34" charset="0"/>
              <a:buChar char="•"/>
            </a:pPr>
            <a:r>
              <a:rPr lang="en-US" dirty="0"/>
              <a:t>Continue to roll out best practices and guidelines to the search committee process and explore adding an EEO committee to help in all searches</a:t>
            </a:r>
          </a:p>
          <a:p>
            <a:pPr marL="742950" lvl="1" indent="-285750">
              <a:buFont typeface="Arial" panose="020B0604020202020204" pitchFamily="34" charset="0"/>
              <a:buChar char="•"/>
            </a:pPr>
            <a:r>
              <a:rPr lang="en-US" dirty="0"/>
              <a:t>Identifying diverse resources</a:t>
            </a:r>
          </a:p>
          <a:p>
            <a:pPr marL="742950" lvl="1" indent="-285750">
              <a:buFont typeface="Arial" panose="020B0604020202020204" pitchFamily="34" charset="0"/>
              <a:buChar char="•"/>
            </a:pPr>
            <a:r>
              <a:rPr lang="en-US" dirty="0"/>
              <a:t>Attending specialized job fairs</a:t>
            </a:r>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29954209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42" y="0"/>
            <a:ext cx="9135879" cy="5143500"/>
          </a:xfrm>
          <a:prstGeom prst="rect">
            <a:avLst/>
          </a:prstGeom>
        </p:spPr>
      </p:pic>
      <p:sp>
        <p:nvSpPr>
          <p:cNvPr id="3" name="TextBox 2"/>
          <p:cNvSpPr txBox="1"/>
          <p:nvPr/>
        </p:nvSpPr>
        <p:spPr>
          <a:xfrm>
            <a:off x="235526" y="103909"/>
            <a:ext cx="7703127" cy="5078313"/>
          </a:xfrm>
          <a:prstGeom prst="rect">
            <a:avLst/>
          </a:prstGeom>
          <a:noFill/>
        </p:spPr>
        <p:txBody>
          <a:bodyPr wrap="square" rtlCol="0">
            <a:spAutoFit/>
          </a:bodyPr>
          <a:lstStyle/>
          <a:p>
            <a:pPr algn="ctr"/>
            <a:r>
              <a:rPr lang="en-US" sz="2000" dirty="0"/>
              <a:t>Challenges and Opportunities Ahead</a:t>
            </a:r>
          </a:p>
          <a:p>
            <a:r>
              <a:rPr lang="en-US" dirty="0"/>
              <a:t> </a:t>
            </a:r>
          </a:p>
          <a:p>
            <a:r>
              <a:rPr lang="en-US" sz="1600" dirty="0"/>
              <a:t>Wages</a:t>
            </a:r>
          </a:p>
          <a:p>
            <a:pPr marL="285750" indent="-285750">
              <a:buFont typeface="Arial" panose="020B0604020202020204" pitchFamily="34" charset="0"/>
              <a:buChar char="•"/>
            </a:pPr>
            <a:r>
              <a:rPr lang="en-US" sz="1400" dirty="0"/>
              <a:t>Currently we offer a minimum starting wage of $15.00 per hour for all non-student positions</a:t>
            </a:r>
          </a:p>
          <a:p>
            <a:pPr marL="285750" indent="-285750">
              <a:buFont typeface="Arial" panose="020B0604020202020204" pitchFamily="34" charset="0"/>
              <a:buChar char="•"/>
            </a:pPr>
            <a:r>
              <a:rPr lang="en-US" sz="1400" dirty="0"/>
              <a:t>We will need to address wage compression issues and stay competitive with local employers for many positions</a:t>
            </a:r>
          </a:p>
          <a:p>
            <a:endParaRPr lang="en-US" sz="1400" dirty="0"/>
          </a:p>
          <a:p>
            <a:r>
              <a:rPr lang="en-US" sz="1400" dirty="0"/>
              <a:t>Remote Workforce</a:t>
            </a:r>
          </a:p>
          <a:p>
            <a:pPr marL="285750" indent="-285750">
              <a:buFont typeface="Arial" panose="020B0604020202020204" pitchFamily="34" charset="0"/>
              <a:buChar char="•"/>
            </a:pPr>
            <a:r>
              <a:rPr lang="en-US" sz="1400" dirty="0"/>
              <a:t>We started a pilot program in February to allow non-faculty full-time staff the opportunity to work remotely a maximum of 16 hours per week</a:t>
            </a:r>
          </a:p>
          <a:p>
            <a:pPr marL="285750" indent="-285750">
              <a:buFont typeface="Arial" panose="020B0604020202020204" pitchFamily="34" charset="0"/>
              <a:buChar char="•"/>
            </a:pPr>
            <a:r>
              <a:rPr lang="en-US" sz="1400" dirty="0"/>
              <a:t>Younger workers are asking for a more flexible work life, which includes remote work and flexible hours</a:t>
            </a:r>
          </a:p>
          <a:p>
            <a:pPr marL="285750" indent="-285750">
              <a:buFont typeface="Arial" panose="020B0604020202020204" pitchFamily="34" charset="0"/>
              <a:buChar char="•"/>
            </a:pPr>
            <a:r>
              <a:rPr lang="en-US" sz="1400" dirty="0"/>
              <a:t>We have to ensure that we meet the wholistic needs of our students as we navigate this new work environment</a:t>
            </a:r>
          </a:p>
          <a:p>
            <a:pPr marL="285750" indent="-285750">
              <a:buFont typeface="Arial" panose="020B0604020202020204" pitchFamily="34" charset="0"/>
              <a:buChar char="•"/>
            </a:pPr>
            <a:endParaRPr lang="en-US" sz="1400" dirty="0"/>
          </a:p>
          <a:p>
            <a:r>
              <a:rPr lang="en-US" sz="1400" dirty="0"/>
              <a:t>Potential and Pending Legislative Action</a:t>
            </a:r>
          </a:p>
          <a:p>
            <a:pPr marL="285750" indent="-285750">
              <a:buFont typeface="Arial" panose="020B0604020202020204" pitchFamily="34" charset="0"/>
              <a:buChar char="•"/>
            </a:pPr>
            <a:r>
              <a:rPr lang="en-US" sz="1400" dirty="0"/>
              <a:t>Mandating the rate of pay for adjunct faculty, current proposals are for $1, 375 per credit hour.</a:t>
            </a:r>
          </a:p>
          <a:p>
            <a:pPr marL="285750" indent="-285750">
              <a:buFont typeface="Arial" panose="020B0604020202020204" pitchFamily="34" charset="0"/>
              <a:buChar char="•"/>
            </a:pPr>
            <a:r>
              <a:rPr lang="en-US" sz="1400" dirty="0"/>
              <a:t>Current rates for the College range from $720 to $830 per credit hour.</a:t>
            </a:r>
          </a:p>
          <a:p>
            <a:pPr marL="285750" indent="-285750">
              <a:buFont typeface="Arial" panose="020B0604020202020204" pitchFamily="34" charset="0"/>
              <a:buChar char="•"/>
            </a:pPr>
            <a:r>
              <a:rPr lang="en-US" sz="1400" dirty="0"/>
              <a:t>Pending COVID sick pay reimbursement for all employees for </a:t>
            </a:r>
            <a:r>
              <a:rPr lang="en-US" sz="1400"/>
              <a:t>valid COVID reasons backdated.</a:t>
            </a:r>
            <a:endParaRPr lang="en-US" sz="1400" dirty="0"/>
          </a:p>
          <a:p>
            <a:r>
              <a:rPr lang="en-US" dirty="0"/>
              <a:t> </a:t>
            </a:r>
          </a:p>
          <a:p>
            <a:pPr algn="ctr"/>
            <a:endParaRPr lang="en-US" sz="2800" b="1" dirty="0"/>
          </a:p>
        </p:txBody>
      </p:sp>
    </p:spTree>
    <p:extLst>
      <p:ext uri="{BB962C8B-B14F-4D97-AF65-F5344CB8AC3E}">
        <p14:creationId xmlns:p14="http://schemas.microsoft.com/office/powerpoint/2010/main" val="751014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42" y="0"/>
            <a:ext cx="9135879" cy="5143500"/>
          </a:xfrm>
          <a:prstGeom prst="rect">
            <a:avLst/>
          </a:prstGeom>
        </p:spPr>
      </p:pic>
      <p:sp>
        <p:nvSpPr>
          <p:cNvPr id="3" name="TextBox 2"/>
          <p:cNvSpPr txBox="1"/>
          <p:nvPr/>
        </p:nvSpPr>
        <p:spPr>
          <a:xfrm>
            <a:off x="235526" y="103909"/>
            <a:ext cx="7703127" cy="2462213"/>
          </a:xfrm>
          <a:prstGeom prst="rect">
            <a:avLst/>
          </a:prstGeom>
          <a:noFill/>
        </p:spPr>
        <p:txBody>
          <a:bodyPr wrap="square" rtlCol="0">
            <a:spAutoFit/>
          </a:bodyPr>
          <a:lstStyle/>
          <a:p>
            <a:pPr algn="ctr"/>
            <a:r>
              <a:rPr lang="en-US" sz="2000" dirty="0"/>
              <a:t>Challenges and Opportunities Ahead</a:t>
            </a:r>
          </a:p>
          <a:p>
            <a:r>
              <a:rPr lang="en-US" dirty="0"/>
              <a:t> </a:t>
            </a:r>
            <a:r>
              <a:rPr lang="en-US" sz="1400" dirty="0"/>
              <a:t>Retirements</a:t>
            </a:r>
          </a:p>
          <a:p>
            <a:pPr marL="285750" indent="-285750">
              <a:buFont typeface="Arial" panose="020B0604020202020204" pitchFamily="34" charset="0"/>
              <a:buChar char="•"/>
            </a:pPr>
            <a:r>
              <a:rPr lang="en-US" sz="1400" dirty="0"/>
              <a:t>As mentioned earlier, the College has a number of pending retirements for faculty for this year and potential for many more over the next 5 years</a:t>
            </a:r>
          </a:p>
          <a:p>
            <a:pPr marL="285750" indent="-285750">
              <a:buFont typeface="Arial" panose="020B0604020202020204" pitchFamily="34" charset="0"/>
              <a:buChar char="•"/>
            </a:pPr>
            <a:r>
              <a:rPr lang="en-US" sz="1400" dirty="0"/>
              <a:t>In addition, we have a number of staff members retiring this year and over the next three years</a:t>
            </a:r>
          </a:p>
          <a:p>
            <a:pPr marL="285750" indent="-285750">
              <a:buFont typeface="Arial" panose="020B0604020202020204" pitchFamily="34" charset="0"/>
              <a:buChar char="•"/>
            </a:pPr>
            <a:r>
              <a:rPr lang="en-US" sz="1400" dirty="0"/>
              <a:t>This will be both a challenge because of the amount of knowledge leaving and an opportunity to increase the diversity of our staff and faculty.</a:t>
            </a:r>
          </a:p>
          <a:p>
            <a:pPr marL="285750" indent="-285750">
              <a:buFont typeface="Arial" panose="020B0604020202020204" pitchFamily="34" charset="0"/>
              <a:buChar char="•"/>
            </a:pPr>
            <a:endParaRPr lang="en-US" dirty="0"/>
          </a:p>
          <a:p>
            <a:pPr algn="ctr"/>
            <a:endParaRPr lang="en-US" sz="2800" b="1" dirty="0"/>
          </a:p>
        </p:txBody>
      </p:sp>
    </p:spTree>
    <p:extLst>
      <p:ext uri="{BB962C8B-B14F-4D97-AF65-F5344CB8AC3E}">
        <p14:creationId xmlns:p14="http://schemas.microsoft.com/office/powerpoint/2010/main" val="12721393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3" name="TextBox 2"/>
          <p:cNvSpPr txBox="1"/>
          <p:nvPr/>
        </p:nvSpPr>
        <p:spPr>
          <a:xfrm>
            <a:off x="3249278" y="1787857"/>
            <a:ext cx="2093202" cy="1384995"/>
          </a:xfrm>
          <a:prstGeom prst="rect">
            <a:avLst/>
          </a:prstGeom>
          <a:noFill/>
        </p:spPr>
        <p:txBody>
          <a:bodyPr wrap="none" rtlCol="0">
            <a:spAutoFit/>
          </a:bodyPr>
          <a:lstStyle/>
          <a:p>
            <a:pPr algn="ctr"/>
            <a:r>
              <a:rPr lang="en-US" sz="2800" b="1" dirty="0"/>
              <a:t>THANK-YOU</a:t>
            </a:r>
          </a:p>
          <a:p>
            <a:pPr algn="ctr"/>
            <a:endParaRPr lang="en-US" sz="2800" b="1" dirty="0"/>
          </a:p>
          <a:p>
            <a:pPr algn="ctr"/>
            <a:r>
              <a:rPr lang="en-US" sz="2800" b="1" dirty="0"/>
              <a:t>QUESTIONS?</a:t>
            </a:r>
          </a:p>
        </p:txBody>
      </p:sp>
    </p:spTree>
    <p:extLst>
      <p:ext uri="{BB962C8B-B14F-4D97-AF65-F5344CB8AC3E}">
        <p14:creationId xmlns:p14="http://schemas.microsoft.com/office/powerpoint/2010/main" val="1609513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5814" y="274321"/>
            <a:ext cx="9135879" cy="5143500"/>
          </a:xfrm>
          <a:prstGeom prst="rect">
            <a:avLst/>
          </a:prstGeom>
        </p:spPr>
      </p:pic>
      <p:sp>
        <p:nvSpPr>
          <p:cNvPr id="5" name="TextBox 4"/>
          <p:cNvSpPr txBox="1"/>
          <p:nvPr/>
        </p:nvSpPr>
        <p:spPr>
          <a:xfrm>
            <a:off x="2384474" y="274321"/>
            <a:ext cx="4410220" cy="461665"/>
          </a:xfrm>
          <a:prstGeom prst="rect">
            <a:avLst/>
          </a:prstGeom>
          <a:noFill/>
        </p:spPr>
        <p:txBody>
          <a:bodyPr wrap="square" rtlCol="0">
            <a:spAutoFit/>
          </a:bodyPr>
          <a:lstStyle/>
          <a:p>
            <a:r>
              <a:rPr lang="en-US" sz="2400" b="1" dirty="0"/>
              <a:t>STAFFING LEVELS HISTORICALLY</a:t>
            </a:r>
          </a:p>
        </p:txBody>
      </p:sp>
      <p:graphicFrame>
        <p:nvGraphicFramePr>
          <p:cNvPr id="6" name="Object 5"/>
          <p:cNvGraphicFramePr>
            <a:graphicFrameLocks noChangeAspect="1"/>
          </p:cNvGraphicFramePr>
          <p:nvPr>
            <p:extLst>
              <p:ext uri="{D42A27DB-BD31-4B8C-83A1-F6EECF244321}">
                <p14:modId xmlns:p14="http://schemas.microsoft.com/office/powerpoint/2010/main" val="3252740318"/>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1088"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29145472"/>
              </p:ext>
            </p:extLst>
          </p:nvPr>
        </p:nvGraphicFramePr>
        <p:xfrm>
          <a:off x="1814733" y="1005838"/>
          <a:ext cx="4920436" cy="3291841"/>
        </p:xfrm>
        <a:graphic>
          <a:graphicData uri="http://schemas.openxmlformats.org/drawingml/2006/table">
            <a:tbl>
              <a:tblPr>
                <a:tableStyleId>{5C22544A-7EE6-4342-B048-85BDC9FD1C3A}</a:tableStyleId>
              </a:tblPr>
              <a:tblGrid>
                <a:gridCol w="2116729">
                  <a:extLst>
                    <a:ext uri="{9D8B030D-6E8A-4147-A177-3AD203B41FA5}">
                      <a16:colId xmlns:a16="http://schemas.microsoft.com/office/drawing/2014/main" val="20000"/>
                    </a:ext>
                  </a:extLst>
                </a:gridCol>
                <a:gridCol w="934569">
                  <a:extLst>
                    <a:ext uri="{9D8B030D-6E8A-4147-A177-3AD203B41FA5}">
                      <a16:colId xmlns:a16="http://schemas.microsoft.com/office/drawing/2014/main" val="20001"/>
                    </a:ext>
                  </a:extLst>
                </a:gridCol>
                <a:gridCol w="934569">
                  <a:extLst>
                    <a:ext uri="{9D8B030D-6E8A-4147-A177-3AD203B41FA5}">
                      <a16:colId xmlns:a16="http://schemas.microsoft.com/office/drawing/2014/main" val="20002"/>
                    </a:ext>
                  </a:extLst>
                </a:gridCol>
                <a:gridCol w="934569">
                  <a:extLst>
                    <a:ext uri="{9D8B030D-6E8A-4147-A177-3AD203B41FA5}">
                      <a16:colId xmlns:a16="http://schemas.microsoft.com/office/drawing/2014/main" val="20003"/>
                    </a:ext>
                  </a:extLst>
                </a:gridCol>
              </a:tblGrid>
              <a:tr h="298129">
                <a:tc gridSpan="4">
                  <a:txBody>
                    <a:bodyPr/>
                    <a:lstStyle/>
                    <a:p>
                      <a:pPr algn="ctr" fontAlgn="b"/>
                      <a:r>
                        <a:rPr lang="en-US" sz="1100" b="1" u="none" strike="noStrike" dirty="0">
                          <a:effectLst/>
                        </a:rPr>
                        <a:t>Total Staffing</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10551">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F-T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u="none" strike="noStrike" dirty="0">
                          <a:effectLst/>
                        </a:rPr>
                        <a:t>P-T</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u="none" strike="noStrike" dirty="0">
                          <a:effectLst/>
                        </a:rPr>
                        <a:t>FTE</a:t>
                      </a:r>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298129">
                <a:tc>
                  <a:txBody>
                    <a:bodyPr/>
                    <a:lstStyle/>
                    <a:p>
                      <a:pPr algn="l" fontAlgn="b"/>
                      <a:r>
                        <a:rPr lang="en-US" sz="1400" u="none" strike="noStrike" dirty="0">
                          <a:effectLst/>
                        </a:rPr>
                        <a:t>Fall 2013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186</a:t>
                      </a:r>
                    </a:p>
                  </a:txBody>
                  <a:tcPr marL="7620" marR="7620" marT="7620" marB="0" anchor="b"/>
                </a:tc>
                <a:tc>
                  <a:txBody>
                    <a:bodyPr/>
                    <a:lstStyle/>
                    <a:p>
                      <a:pPr algn="r" fontAlgn="b"/>
                      <a:r>
                        <a:rPr lang="en-US" sz="1400" u="none" strike="noStrike" dirty="0">
                          <a:effectLst/>
                        </a:rPr>
                        <a:t>173</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307</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2"/>
                  </a:ext>
                </a:extLst>
              </a:tr>
              <a:tr h="298129">
                <a:tc>
                  <a:txBody>
                    <a:bodyPr/>
                    <a:lstStyle/>
                    <a:p>
                      <a:pPr algn="l" fontAlgn="b"/>
                      <a:r>
                        <a:rPr lang="en-US" sz="1400" u="none" strike="noStrike" dirty="0">
                          <a:effectLst/>
                        </a:rPr>
                        <a:t>Fall 2014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198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289</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3"/>
                  </a:ext>
                </a:extLst>
              </a:tr>
              <a:tr h="298129">
                <a:tc>
                  <a:txBody>
                    <a:bodyPr/>
                    <a:lstStyle/>
                    <a:p>
                      <a:pPr algn="l" fontAlgn="b"/>
                      <a:r>
                        <a:rPr lang="en-US" sz="1400" u="none" strike="noStrike" dirty="0">
                          <a:effectLst/>
                        </a:rPr>
                        <a:t>Fall 2015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182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b="0" i="0" u="none" strike="noStrike" dirty="0">
                          <a:solidFill>
                            <a:srgbClr val="000000"/>
                          </a:solidFill>
                          <a:effectLst/>
                          <a:latin typeface="Calibri"/>
                        </a:rPr>
                        <a:t>256</a:t>
                      </a:r>
                    </a:p>
                  </a:txBody>
                  <a:tcPr marL="7620" marR="7620" marT="7620" marB="0" anchor="b"/>
                </a:tc>
                <a:extLst>
                  <a:ext uri="{0D108BD9-81ED-4DB2-BD59-A6C34878D82A}">
                    <a16:rowId xmlns:a16="http://schemas.microsoft.com/office/drawing/2014/main" val="10004"/>
                  </a:ext>
                </a:extLst>
              </a:tr>
              <a:tr h="298129">
                <a:tc>
                  <a:txBody>
                    <a:bodyPr/>
                    <a:lstStyle/>
                    <a:p>
                      <a:pPr algn="l" fontAlgn="b"/>
                      <a:r>
                        <a:rPr lang="en-US" sz="1400" u="none" strike="noStrike" dirty="0">
                          <a:effectLst/>
                        </a:rPr>
                        <a:t>Fall 2016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254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5"/>
                  </a:ext>
                </a:extLst>
              </a:tr>
              <a:tr h="298129">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145</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136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214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6"/>
                  </a:ext>
                </a:extLst>
              </a:tr>
              <a:tr h="298129">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159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124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221</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7"/>
                  </a:ext>
                </a:extLst>
              </a:tr>
              <a:tr h="298129">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178</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111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234</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8"/>
                  </a:ext>
                </a:extLst>
              </a:tr>
              <a:tr h="298129">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174</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76</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212</a:t>
                      </a:r>
                      <a:endParaRPr lang="en-US" sz="1400" b="0" i="0" u="none" strike="noStrike" dirty="0">
                        <a:solidFill>
                          <a:srgbClr val="000000"/>
                        </a:solidFill>
                        <a:effectLst/>
                        <a:latin typeface="Calibri"/>
                      </a:endParaRPr>
                    </a:p>
                  </a:txBody>
                  <a:tcPr marL="7620" marR="7620" marT="7620" marB="0" anchor="b"/>
                </a:tc>
                <a:extLst>
                  <a:ext uri="{0D108BD9-81ED-4DB2-BD59-A6C34878D82A}">
                    <a16:rowId xmlns:a16="http://schemas.microsoft.com/office/drawing/2014/main" val="10009"/>
                  </a:ext>
                </a:extLst>
              </a:tr>
              <a:tr h="298129">
                <a:tc>
                  <a:txBody>
                    <a:bodyPr/>
                    <a:lstStyle/>
                    <a:p>
                      <a:pPr algn="l" fontAlgn="b"/>
                      <a:r>
                        <a:rPr lang="en-US" sz="1400" u="none" strike="noStrike" dirty="0">
                          <a:effectLst/>
                        </a:rPr>
                        <a:t>Fall 2021</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u="none" strike="noStrike" dirty="0">
                          <a:effectLst/>
                        </a:rPr>
                        <a:t>172</a:t>
                      </a:r>
                      <a:endParaRPr lang="en-US" sz="1400" b="0" i="0" u="none" strike="noStrike" dirty="0">
                        <a:solidFill>
                          <a:srgbClr val="000000"/>
                        </a:solidFill>
                        <a:effectLst/>
                        <a:latin typeface="Calibri"/>
                      </a:endParaRPr>
                    </a:p>
                  </a:txBody>
                  <a:tcPr marL="7620" marR="7620" marT="7620" marB="0" anchor="b"/>
                </a:tc>
                <a:tc>
                  <a:txBody>
                    <a:bodyPr/>
                    <a:lstStyle/>
                    <a:p>
                      <a:pPr algn="r" fontAlgn="b"/>
                      <a:r>
                        <a:rPr lang="en-US" sz="1400" b="0" i="0" u="none" strike="noStrike" dirty="0">
                          <a:solidFill>
                            <a:srgbClr val="000000"/>
                          </a:solidFill>
                          <a:effectLst/>
                          <a:latin typeface="Calibri"/>
                        </a:rPr>
                        <a:t>77</a:t>
                      </a:r>
                    </a:p>
                  </a:txBody>
                  <a:tcPr marL="7620" marR="7620" marT="7620" marB="0" anchor="b"/>
                </a:tc>
                <a:tc>
                  <a:txBody>
                    <a:bodyPr/>
                    <a:lstStyle/>
                    <a:p>
                      <a:pPr algn="r" fontAlgn="b"/>
                      <a:r>
                        <a:rPr lang="en-US" sz="1400" b="0" i="0" u="none" strike="noStrike" dirty="0">
                          <a:solidFill>
                            <a:srgbClr val="000000"/>
                          </a:solidFill>
                          <a:effectLst/>
                          <a:latin typeface="Calibri"/>
                        </a:rPr>
                        <a:t>211</a:t>
                      </a: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129617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4.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35879" cy="5143500"/>
          </a:xfrm>
          <a:prstGeom prst="rect">
            <a:avLst/>
          </a:prstGeom>
        </p:spPr>
      </p:pic>
      <p:sp>
        <p:nvSpPr>
          <p:cNvPr id="4" name="TextBox 3"/>
          <p:cNvSpPr txBox="1"/>
          <p:nvPr/>
        </p:nvSpPr>
        <p:spPr>
          <a:xfrm>
            <a:off x="2074985" y="246185"/>
            <a:ext cx="4529798" cy="523220"/>
          </a:xfrm>
          <a:prstGeom prst="rect">
            <a:avLst/>
          </a:prstGeom>
          <a:noFill/>
        </p:spPr>
        <p:txBody>
          <a:bodyPr wrap="square" rtlCol="0">
            <a:spAutoFit/>
          </a:bodyPr>
          <a:lstStyle/>
          <a:p>
            <a:pPr algn="ctr"/>
            <a:r>
              <a:rPr lang="en-US" sz="2800" b="1" dirty="0"/>
              <a:t>STAFFING LEVELS</a:t>
            </a:r>
          </a:p>
        </p:txBody>
      </p:sp>
      <p:graphicFrame>
        <p:nvGraphicFramePr>
          <p:cNvPr id="5" name="Object 4"/>
          <p:cNvGraphicFramePr>
            <a:graphicFrameLocks noChangeAspect="1"/>
          </p:cNvGraphicFramePr>
          <p:nvPr>
            <p:extLst>
              <p:ext uri="{D42A27DB-BD31-4B8C-83A1-F6EECF244321}">
                <p14:modId xmlns:p14="http://schemas.microsoft.com/office/powerpoint/2010/main" val="1288166315"/>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2116"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6" name="Chart 5"/>
          <p:cNvGraphicFramePr>
            <a:graphicFrameLocks/>
          </p:cNvGraphicFramePr>
          <p:nvPr>
            <p:extLst>
              <p:ext uri="{D42A27DB-BD31-4B8C-83A1-F6EECF244321}">
                <p14:modId xmlns:p14="http://schemas.microsoft.com/office/powerpoint/2010/main" val="537821727"/>
              </p:ext>
            </p:extLst>
          </p:nvPr>
        </p:nvGraphicFramePr>
        <p:xfrm>
          <a:off x="1934308" y="865163"/>
          <a:ext cx="4923692" cy="3172265"/>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883185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sp>
        <p:nvSpPr>
          <p:cNvPr id="3" name="TextBox 2"/>
          <p:cNvSpPr txBox="1"/>
          <p:nvPr/>
        </p:nvSpPr>
        <p:spPr>
          <a:xfrm>
            <a:off x="2737914" y="386862"/>
            <a:ext cx="2966646" cy="523220"/>
          </a:xfrm>
          <a:prstGeom prst="rect">
            <a:avLst/>
          </a:prstGeom>
          <a:noFill/>
        </p:spPr>
        <p:txBody>
          <a:bodyPr wrap="none" rtlCol="0">
            <a:spAutoFit/>
          </a:bodyPr>
          <a:lstStyle/>
          <a:p>
            <a:pPr algn="ctr"/>
            <a:r>
              <a:rPr lang="en-US" sz="2800" b="1" dirty="0"/>
              <a:t>FACULTY STAFFING</a:t>
            </a:r>
          </a:p>
        </p:txBody>
      </p:sp>
      <p:graphicFrame>
        <p:nvGraphicFramePr>
          <p:cNvPr id="4" name="Object 3"/>
          <p:cNvGraphicFramePr>
            <a:graphicFrameLocks noChangeAspect="1"/>
          </p:cNvGraphicFramePr>
          <p:nvPr>
            <p:extLst>
              <p:ext uri="{D42A27DB-BD31-4B8C-83A1-F6EECF244321}">
                <p14:modId xmlns:p14="http://schemas.microsoft.com/office/powerpoint/2010/main" val="522683185"/>
              </p:ext>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4165"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556708" y="1885022"/>
                        <a:ext cx="1227137" cy="373063"/>
                      </a:xfrm>
                      <a:prstGeom prst="rect">
                        <a:avLst/>
                      </a:prstGeom>
                    </p:spPr>
                  </p:pic>
                </p:oleObj>
              </mc:Fallback>
            </mc:AlternateContent>
          </a:graphicData>
        </a:graphic>
      </p:graphicFrame>
      <p:graphicFrame>
        <p:nvGraphicFramePr>
          <p:cNvPr id="7" name="Chart 6"/>
          <p:cNvGraphicFramePr>
            <a:graphicFrameLocks/>
          </p:cNvGraphicFramePr>
          <p:nvPr>
            <p:extLst>
              <p:ext uri="{D42A27DB-BD31-4B8C-83A1-F6EECF244321}">
                <p14:modId xmlns:p14="http://schemas.microsoft.com/office/powerpoint/2010/main" val="2725062626"/>
              </p:ext>
            </p:extLst>
          </p:nvPr>
        </p:nvGraphicFramePr>
        <p:xfrm>
          <a:off x="1484142" y="910082"/>
          <a:ext cx="5212079" cy="3033268"/>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3601352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graphicFrame>
        <p:nvGraphicFramePr>
          <p:cNvPr id="4" name="Object 3"/>
          <p:cNvGraphicFramePr>
            <a:graphicFrameLocks noChangeAspect="1"/>
          </p:cNvGraphicFramePr>
          <p:nvPr>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8224" name="Worksheet" r:id="rId5" imgW="1226838" imgH="373452" progId="Excel.Sheet.12">
                  <p:embed/>
                </p:oleObj>
              </mc:Choice>
              <mc:Fallback>
                <p:oleObj name="Worksheet" r:id="rId5" imgW="1226838" imgH="373452" progId="Excel.Sheet.12">
                  <p:embed/>
                  <p:pic>
                    <p:nvPicPr>
                      <p:cNvPr id="4" name="Object 3"/>
                      <p:cNvPicPr/>
                      <p:nvPr/>
                    </p:nvPicPr>
                    <p:blipFill>
                      <a:blip r:embed="rId6"/>
                      <a:stretch>
                        <a:fillRect/>
                      </a:stretch>
                    </p:blipFill>
                    <p:spPr>
                      <a:xfrm>
                        <a:off x="3556708" y="1885022"/>
                        <a:ext cx="1227137" cy="373063"/>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387A29AD-7BAA-4454-83DD-410592EF1007}"/>
              </a:ext>
            </a:extLst>
          </p:cNvPr>
          <p:cNvSpPr txBox="1"/>
          <p:nvPr/>
        </p:nvSpPr>
        <p:spPr>
          <a:xfrm>
            <a:off x="1526722" y="274321"/>
            <a:ext cx="6090558" cy="461665"/>
          </a:xfrm>
          <a:prstGeom prst="rect">
            <a:avLst/>
          </a:prstGeom>
          <a:noFill/>
        </p:spPr>
        <p:txBody>
          <a:bodyPr wrap="square" rtlCol="0">
            <a:spAutoFit/>
          </a:bodyPr>
          <a:lstStyle/>
          <a:p>
            <a:r>
              <a:rPr lang="en-US" sz="2400" b="1" dirty="0"/>
              <a:t>RACIAL DIVERSITY OF STAFF &amp; FACULTY</a:t>
            </a:r>
          </a:p>
        </p:txBody>
      </p:sp>
      <p:graphicFrame>
        <p:nvGraphicFramePr>
          <p:cNvPr id="6" name="Table 5">
            <a:extLst>
              <a:ext uri="{FF2B5EF4-FFF2-40B4-BE49-F238E27FC236}">
                <a16:creationId xmlns:a16="http://schemas.microsoft.com/office/drawing/2014/main" id="{878600DC-A3A1-4CED-A38C-5E15EB07EBCF}"/>
              </a:ext>
            </a:extLst>
          </p:cNvPr>
          <p:cNvGraphicFramePr>
            <a:graphicFrameLocks noGrp="1"/>
          </p:cNvGraphicFramePr>
          <p:nvPr>
            <p:extLst>
              <p:ext uri="{D42A27DB-BD31-4B8C-83A1-F6EECF244321}">
                <p14:modId xmlns:p14="http://schemas.microsoft.com/office/powerpoint/2010/main" val="572394855"/>
              </p:ext>
            </p:extLst>
          </p:nvPr>
        </p:nvGraphicFramePr>
        <p:xfrm>
          <a:off x="1526721" y="918867"/>
          <a:ext cx="6000750" cy="3187770"/>
        </p:xfrm>
        <a:graphic>
          <a:graphicData uri="http://schemas.openxmlformats.org/drawingml/2006/table">
            <a:tbl>
              <a:tblPr>
                <a:tableStyleId>{5C22544A-7EE6-4342-B048-85BDC9FD1C3A}</a:tableStyleId>
              </a:tblPr>
              <a:tblGrid>
                <a:gridCol w="855741">
                  <a:extLst>
                    <a:ext uri="{9D8B030D-6E8A-4147-A177-3AD203B41FA5}">
                      <a16:colId xmlns:a16="http://schemas.microsoft.com/office/drawing/2014/main" val="3033865800"/>
                    </a:ext>
                  </a:extLst>
                </a:gridCol>
                <a:gridCol w="917132">
                  <a:extLst>
                    <a:ext uri="{9D8B030D-6E8A-4147-A177-3AD203B41FA5}">
                      <a16:colId xmlns:a16="http://schemas.microsoft.com/office/drawing/2014/main" val="1462755783"/>
                    </a:ext>
                  </a:extLst>
                </a:gridCol>
                <a:gridCol w="1058349">
                  <a:extLst>
                    <a:ext uri="{9D8B030D-6E8A-4147-A177-3AD203B41FA5}">
                      <a16:colId xmlns:a16="http://schemas.microsoft.com/office/drawing/2014/main" val="1571430781"/>
                    </a:ext>
                  </a:extLst>
                </a:gridCol>
                <a:gridCol w="1033152">
                  <a:extLst>
                    <a:ext uri="{9D8B030D-6E8A-4147-A177-3AD203B41FA5}">
                      <a16:colId xmlns:a16="http://schemas.microsoft.com/office/drawing/2014/main" val="4241544736"/>
                    </a:ext>
                  </a:extLst>
                </a:gridCol>
                <a:gridCol w="1068188">
                  <a:extLst>
                    <a:ext uri="{9D8B030D-6E8A-4147-A177-3AD203B41FA5}">
                      <a16:colId xmlns:a16="http://schemas.microsoft.com/office/drawing/2014/main" val="1470287497"/>
                    </a:ext>
                  </a:extLst>
                </a:gridCol>
                <a:gridCol w="1068188">
                  <a:extLst>
                    <a:ext uri="{9D8B030D-6E8A-4147-A177-3AD203B41FA5}">
                      <a16:colId xmlns:a16="http://schemas.microsoft.com/office/drawing/2014/main" val="1825358958"/>
                    </a:ext>
                  </a:extLst>
                </a:gridCol>
              </a:tblGrid>
              <a:tr h="452701">
                <a:tc gridSpan="5">
                  <a:txBody>
                    <a:bodyPr/>
                    <a:lstStyle/>
                    <a:p>
                      <a:pPr algn="ctr" fontAlgn="b"/>
                      <a:r>
                        <a:rPr lang="en-US" sz="1100" b="1" i="0" u="none" strike="noStrike" dirty="0">
                          <a:solidFill>
                            <a:srgbClr val="000000"/>
                          </a:solidFill>
                          <a:effectLst/>
                          <a:latin typeface="Calibri"/>
                        </a:rPr>
                        <a:t>% OF Staff &amp; Faculty</a:t>
                      </a: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2332517379"/>
                  </a:ext>
                </a:extLst>
              </a:tr>
              <a:tr h="471564">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White</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Black</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Hispanic</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Asian</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Other</a:t>
                      </a:r>
                    </a:p>
                  </a:txBody>
                  <a:tcPr marL="7620" marR="7620" marT="7620" marB="0" anchor="b">
                    <a:solidFill>
                      <a:schemeClr val="tx2">
                        <a:lumMod val="60000"/>
                        <a:lumOff val="40000"/>
                      </a:schemeClr>
                    </a:solidFill>
                  </a:tcPr>
                </a:tc>
                <a:extLst>
                  <a:ext uri="{0D108BD9-81ED-4DB2-BD59-A6C34878D82A}">
                    <a16:rowId xmlns:a16="http://schemas.microsoft.com/office/drawing/2014/main" val="3998089804"/>
                  </a:ext>
                </a:extLst>
              </a:tr>
              <a:tr h="452701">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88.6%</a:t>
                      </a:r>
                    </a:p>
                  </a:txBody>
                  <a:tcPr marL="7620" marR="7620" marT="7620" marB="0" anchor="b"/>
                </a:tc>
                <a:tc>
                  <a:txBody>
                    <a:bodyPr/>
                    <a:lstStyle/>
                    <a:p>
                      <a:pPr algn="ctr" fontAlgn="b"/>
                      <a:r>
                        <a:rPr lang="en-US" sz="1400" b="0" i="0" u="none" strike="noStrike" dirty="0">
                          <a:solidFill>
                            <a:srgbClr val="000000"/>
                          </a:solidFill>
                          <a:effectLst/>
                          <a:latin typeface="Calibri"/>
                        </a:rPr>
                        <a:t>7.2%</a:t>
                      </a:r>
                    </a:p>
                  </a:txBody>
                  <a:tcPr marL="7620" marR="7620" marT="7620" marB="0" anchor="b"/>
                </a:tc>
                <a:tc>
                  <a:txBody>
                    <a:bodyPr/>
                    <a:lstStyle/>
                    <a:p>
                      <a:pPr algn="ctr" fontAlgn="b"/>
                      <a:r>
                        <a:rPr lang="en-US" sz="1400" b="0" i="0" u="none" strike="noStrike" dirty="0">
                          <a:solidFill>
                            <a:srgbClr val="000000"/>
                          </a:solidFill>
                          <a:effectLst/>
                          <a:latin typeface="Calibri"/>
                        </a:rPr>
                        <a:t>1.7%</a:t>
                      </a:r>
                    </a:p>
                  </a:txBody>
                  <a:tcPr marL="7620" marR="7620" marT="7620" marB="0" anchor="b"/>
                </a:tc>
                <a:tc>
                  <a:txBody>
                    <a:bodyPr/>
                    <a:lstStyle/>
                    <a:p>
                      <a:pPr algn="ctr" fontAlgn="b"/>
                      <a:r>
                        <a:rPr lang="en-US" sz="1400" b="0" i="0" u="none" strike="noStrike" dirty="0">
                          <a:solidFill>
                            <a:srgbClr val="000000"/>
                          </a:solidFill>
                          <a:effectLst/>
                          <a:latin typeface="Calibri"/>
                        </a:rPr>
                        <a:t>1.0%</a:t>
                      </a:r>
                    </a:p>
                  </a:txBody>
                  <a:tcPr marL="7620" marR="7620" marT="7620" marB="0" anchor="b"/>
                </a:tc>
                <a:tc>
                  <a:txBody>
                    <a:bodyPr/>
                    <a:lstStyle/>
                    <a:p>
                      <a:pPr algn="ctr" fontAlgn="b"/>
                      <a:r>
                        <a:rPr lang="en-US" sz="1400" b="0" i="0" u="none" strike="noStrike" dirty="0">
                          <a:solidFill>
                            <a:srgbClr val="000000"/>
                          </a:solidFill>
                          <a:effectLst/>
                          <a:latin typeface="Calibri"/>
                        </a:rPr>
                        <a:t>1.3%</a:t>
                      </a:r>
                    </a:p>
                  </a:txBody>
                  <a:tcPr marL="7620" marR="7620" marT="7620" marB="0" anchor="b"/>
                </a:tc>
                <a:extLst>
                  <a:ext uri="{0D108BD9-81ED-4DB2-BD59-A6C34878D82A}">
                    <a16:rowId xmlns:a16="http://schemas.microsoft.com/office/drawing/2014/main" val="3172768827"/>
                  </a:ext>
                </a:extLst>
              </a:tr>
              <a:tr h="452701">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87.3%</a:t>
                      </a:r>
                    </a:p>
                  </a:txBody>
                  <a:tcPr marL="7620" marR="7620" marT="7620" marB="0" anchor="b"/>
                </a:tc>
                <a:tc>
                  <a:txBody>
                    <a:bodyPr/>
                    <a:lstStyle/>
                    <a:p>
                      <a:pPr algn="ctr" fontAlgn="b"/>
                      <a:r>
                        <a:rPr lang="en-US" sz="1400" b="0" i="0" u="none" strike="noStrike" dirty="0">
                          <a:solidFill>
                            <a:srgbClr val="000000"/>
                          </a:solidFill>
                          <a:effectLst/>
                          <a:latin typeface="Calibri"/>
                        </a:rPr>
                        <a:t>8.1%</a:t>
                      </a:r>
                    </a:p>
                  </a:txBody>
                  <a:tcPr marL="7620" marR="7620" marT="7620" marB="0" anchor="b"/>
                </a:tc>
                <a:tc>
                  <a:txBody>
                    <a:bodyPr/>
                    <a:lstStyle/>
                    <a:p>
                      <a:pPr algn="ctr" fontAlgn="b"/>
                      <a:r>
                        <a:rPr lang="en-US" sz="1400" b="0" i="0" u="none" strike="noStrike" dirty="0">
                          <a:solidFill>
                            <a:srgbClr val="000000"/>
                          </a:solidFill>
                          <a:effectLst/>
                          <a:latin typeface="Calibri"/>
                        </a:rPr>
                        <a:t>3.2%</a:t>
                      </a:r>
                    </a:p>
                  </a:txBody>
                  <a:tcPr marL="7620" marR="7620" marT="7620" marB="0" anchor="b"/>
                </a:tc>
                <a:tc>
                  <a:txBody>
                    <a:bodyPr/>
                    <a:lstStyle/>
                    <a:p>
                      <a:pPr algn="ctr" fontAlgn="b"/>
                      <a:r>
                        <a:rPr lang="en-US" sz="1400" b="0" i="0" u="none" strike="noStrike" dirty="0">
                          <a:solidFill>
                            <a:srgbClr val="000000"/>
                          </a:solidFill>
                          <a:effectLst/>
                          <a:latin typeface="Calibri"/>
                        </a:rPr>
                        <a:t>.4%</a:t>
                      </a:r>
                    </a:p>
                  </a:txBody>
                  <a:tcPr marL="7620" marR="7620" marT="7620" marB="0" anchor="b"/>
                </a:tc>
                <a:tc>
                  <a:txBody>
                    <a:bodyPr/>
                    <a:lstStyle/>
                    <a:p>
                      <a:pPr algn="ctr" fontAlgn="b"/>
                      <a:r>
                        <a:rPr lang="en-US" sz="1400" b="0" i="0" u="none" strike="noStrike" dirty="0">
                          <a:solidFill>
                            <a:srgbClr val="000000"/>
                          </a:solidFill>
                          <a:effectLst/>
                          <a:latin typeface="Calibri"/>
                        </a:rPr>
                        <a:t>1.1%</a:t>
                      </a:r>
                    </a:p>
                  </a:txBody>
                  <a:tcPr marL="7620" marR="7620" marT="7620" marB="0" anchor="b"/>
                </a:tc>
                <a:extLst>
                  <a:ext uri="{0D108BD9-81ED-4DB2-BD59-A6C34878D82A}">
                    <a16:rowId xmlns:a16="http://schemas.microsoft.com/office/drawing/2014/main" val="2819291086"/>
                  </a:ext>
                </a:extLst>
              </a:tr>
              <a:tr h="452701">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84.8%</a:t>
                      </a:r>
                    </a:p>
                  </a:txBody>
                  <a:tcPr marL="7620" marR="7620" marT="7620" marB="0" anchor="b"/>
                </a:tc>
                <a:tc>
                  <a:txBody>
                    <a:bodyPr/>
                    <a:lstStyle/>
                    <a:p>
                      <a:pPr algn="ctr" fontAlgn="b"/>
                      <a:r>
                        <a:rPr lang="en-US" sz="1400" b="0" i="0" u="none" strike="noStrike" dirty="0">
                          <a:solidFill>
                            <a:srgbClr val="000000"/>
                          </a:solidFill>
                          <a:effectLst/>
                          <a:latin typeface="Calibri"/>
                        </a:rPr>
                        <a:t>10.4%</a:t>
                      </a:r>
                    </a:p>
                  </a:txBody>
                  <a:tcPr marL="7620" marR="7620" marT="7620" marB="0" anchor="b"/>
                </a:tc>
                <a:tc>
                  <a:txBody>
                    <a:bodyPr/>
                    <a:lstStyle/>
                    <a:p>
                      <a:pPr algn="ctr" fontAlgn="b"/>
                      <a:r>
                        <a:rPr lang="en-US" sz="1400" b="0" i="0" u="none" strike="noStrike" dirty="0">
                          <a:solidFill>
                            <a:srgbClr val="000000"/>
                          </a:solidFill>
                          <a:effectLst/>
                          <a:latin typeface="Calibri"/>
                        </a:rPr>
                        <a:t>3.5%</a:t>
                      </a:r>
                    </a:p>
                  </a:txBody>
                  <a:tcPr marL="7620" marR="7620" marT="7620" marB="0" anchor="b"/>
                </a:tc>
                <a:tc>
                  <a:txBody>
                    <a:bodyPr/>
                    <a:lstStyle/>
                    <a:p>
                      <a:pPr algn="ctr" fontAlgn="b"/>
                      <a:r>
                        <a:rPr lang="en-US" sz="1400" b="0" i="0" u="none" strike="noStrike" dirty="0">
                          <a:solidFill>
                            <a:srgbClr val="000000"/>
                          </a:solidFill>
                          <a:effectLst/>
                          <a:latin typeface="Calibri"/>
                        </a:rPr>
                        <a:t>.3%</a:t>
                      </a:r>
                    </a:p>
                  </a:txBody>
                  <a:tcPr marL="7620" marR="7620" marT="7620" marB="0" anchor="b"/>
                </a:tc>
                <a:tc>
                  <a:txBody>
                    <a:bodyPr/>
                    <a:lstStyle/>
                    <a:p>
                      <a:pPr algn="ctr" fontAlgn="b"/>
                      <a:r>
                        <a:rPr lang="en-US" sz="1400" b="0" i="0" u="none" strike="noStrike" dirty="0">
                          <a:solidFill>
                            <a:srgbClr val="000000"/>
                          </a:solidFill>
                          <a:effectLst/>
                          <a:latin typeface="Calibri"/>
                        </a:rPr>
                        <a:t>1.0%</a:t>
                      </a:r>
                    </a:p>
                  </a:txBody>
                  <a:tcPr marL="7620" marR="7620" marT="7620" marB="0" anchor="b"/>
                </a:tc>
                <a:extLst>
                  <a:ext uri="{0D108BD9-81ED-4DB2-BD59-A6C34878D82A}">
                    <a16:rowId xmlns:a16="http://schemas.microsoft.com/office/drawing/2014/main" val="2357810400"/>
                  </a:ext>
                </a:extLst>
              </a:tr>
              <a:tr h="452701">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85.6%</a:t>
                      </a:r>
                    </a:p>
                  </a:txBody>
                  <a:tcPr marL="7620" marR="7620" marT="7620" marB="0" anchor="b"/>
                </a:tc>
                <a:tc>
                  <a:txBody>
                    <a:bodyPr/>
                    <a:lstStyle/>
                    <a:p>
                      <a:pPr algn="ctr" fontAlgn="b"/>
                      <a:r>
                        <a:rPr lang="en-US" sz="1400" b="0" i="0" u="none" strike="noStrike" dirty="0">
                          <a:solidFill>
                            <a:srgbClr val="000000"/>
                          </a:solidFill>
                          <a:effectLst/>
                          <a:latin typeface="Calibri"/>
                        </a:rPr>
                        <a:t>8.4%</a:t>
                      </a:r>
                    </a:p>
                  </a:txBody>
                  <a:tcPr marL="7620" marR="7620" marT="7620" marB="0" anchor="b"/>
                </a:tc>
                <a:tc>
                  <a:txBody>
                    <a:bodyPr/>
                    <a:lstStyle/>
                    <a:p>
                      <a:pPr algn="ctr" fontAlgn="b"/>
                      <a:r>
                        <a:rPr lang="en-US" sz="1400" u="none" strike="noStrike" dirty="0">
                          <a:effectLst/>
                        </a:rPr>
                        <a:t>3.2%</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u="none" strike="noStrike" dirty="0">
                          <a:effectLst/>
                        </a:rPr>
                        <a:t>1.6%</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1.2%</a:t>
                      </a:r>
                    </a:p>
                  </a:txBody>
                  <a:tcPr marL="7620" marR="7620" marT="7620" marB="0" anchor="b"/>
                </a:tc>
                <a:extLst>
                  <a:ext uri="{0D108BD9-81ED-4DB2-BD59-A6C34878D82A}">
                    <a16:rowId xmlns:a16="http://schemas.microsoft.com/office/drawing/2014/main" val="3323019658"/>
                  </a:ext>
                </a:extLst>
              </a:tr>
              <a:tr h="452701">
                <a:tc>
                  <a:txBody>
                    <a:bodyPr/>
                    <a:lstStyle/>
                    <a:p>
                      <a:pPr algn="l" fontAlgn="b"/>
                      <a:r>
                        <a:rPr lang="en-US" sz="1400" u="none" strike="noStrike" dirty="0">
                          <a:effectLst/>
                        </a:rPr>
                        <a:t>Fall 2021</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84.7%</a:t>
                      </a:r>
                    </a:p>
                  </a:txBody>
                  <a:tcPr marL="7620" marR="7620" marT="7620" marB="0" anchor="b"/>
                </a:tc>
                <a:tc>
                  <a:txBody>
                    <a:bodyPr/>
                    <a:lstStyle/>
                    <a:p>
                      <a:pPr algn="ctr" fontAlgn="b"/>
                      <a:r>
                        <a:rPr lang="en-US" sz="1400" u="none" strike="noStrike" dirty="0">
                          <a:effectLst/>
                        </a:rPr>
                        <a:t>8.8%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3.6%</a:t>
                      </a:r>
                    </a:p>
                  </a:txBody>
                  <a:tcPr marL="7620" marR="7620" marT="7620" marB="0" anchor="b"/>
                </a:tc>
                <a:tc>
                  <a:txBody>
                    <a:bodyPr/>
                    <a:lstStyle/>
                    <a:p>
                      <a:pPr algn="ctr" fontAlgn="b"/>
                      <a:r>
                        <a:rPr lang="en-US" sz="1400" b="0" i="0" u="none" strike="noStrike" dirty="0">
                          <a:solidFill>
                            <a:srgbClr val="000000"/>
                          </a:solidFill>
                          <a:effectLst/>
                          <a:latin typeface="Calibri"/>
                        </a:rPr>
                        <a:t>1.6%</a:t>
                      </a:r>
                    </a:p>
                  </a:txBody>
                  <a:tcPr marL="7620" marR="7620" marT="7620" marB="0" anchor="b"/>
                </a:tc>
                <a:tc>
                  <a:txBody>
                    <a:bodyPr/>
                    <a:lstStyle/>
                    <a:p>
                      <a:pPr algn="ctr" fontAlgn="b"/>
                      <a:r>
                        <a:rPr lang="en-US" sz="1400" b="0" i="0" u="none" strike="noStrike" dirty="0">
                          <a:solidFill>
                            <a:srgbClr val="000000"/>
                          </a:solidFill>
                          <a:effectLst/>
                          <a:latin typeface="Calibri"/>
                        </a:rPr>
                        <a:t>1.2%</a:t>
                      </a:r>
                    </a:p>
                  </a:txBody>
                  <a:tcPr marL="7620" marR="7620" marT="7620" marB="0" anchor="b"/>
                </a:tc>
                <a:extLst>
                  <a:ext uri="{0D108BD9-81ED-4DB2-BD59-A6C34878D82A}">
                    <a16:rowId xmlns:a16="http://schemas.microsoft.com/office/drawing/2014/main" val="1625897918"/>
                  </a:ext>
                </a:extLst>
              </a:tr>
            </a:tbl>
          </a:graphicData>
        </a:graphic>
      </p:graphicFrame>
    </p:spTree>
    <p:extLst>
      <p:ext uri="{BB962C8B-B14F-4D97-AF65-F5344CB8AC3E}">
        <p14:creationId xmlns:p14="http://schemas.microsoft.com/office/powerpoint/2010/main" val="1183008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91440"/>
            <a:ext cx="9135879" cy="5143500"/>
          </a:xfrm>
          <a:prstGeom prst="rect">
            <a:avLst/>
          </a:prstGeom>
        </p:spPr>
      </p:pic>
      <p:graphicFrame>
        <p:nvGraphicFramePr>
          <p:cNvPr id="4" name="Object 3"/>
          <p:cNvGraphicFramePr>
            <a:graphicFrameLocks noChangeAspect="1"/>
          </p:cNvGraphicFramePr>
          <p:nvPr>
            <p:extLst/>
          </p:nvPr>
        </p:nvGraphicFramePr>
        <p:xfrm>
          <a:off x="3556708" y="1885022"/>
          <a:ext cx="1227137" cy="373063"/>
        </p:xfrm>
        <a:graphic>
          <a:graphicData uri="http://schemas.openxmlformats.org/presentationml/2006/ole">
            <mc:AlternateContent xmlns:mc="http://schemas.openxmlformats.org/markup-compatibility/2006">
              <mc:Choice xmlns:v="urn:schemas-microsoft-com:vml" Requires="v">
                <p:oleObj spid="_x0000_s9245" name="Worksheet" r:id="rId5" imgW="1226838" imgH="373452" progId="Excel.Sheet.12">
                  <p:embed/>
                </p:oleObj>
              </mc:Choice>
              <mc:Fallback>
                <p:oleObj name="Worksheet" r:id="rId5" imgW="1226838" imgH="373452" progId="Excel.Sheet.12">
                  <p:embed/>
                  <p:pic>
                    <p:nvPicPr>
                      <p:cNvPr id="4" name="Object 3"/>
                      <p:cNvPicPr/>
                      <p:nvPr/>
                    </p:nvPicPr>
                    <p:blipFill>
                      <a:blip r:embed="rId6"/>
                      <a:stretch>
                        <a:fillRect/>
                      </a:stretch>
                    </p:blipFill>
                    <p:spPr>
                      <a:xfrm>
                        <a:off x="3556708" y="1885022"/>
                        <a:ext cx="1227137" cy="373063"/>
                      </a:xfrm>
                      <a:prstGeom prst="rect">
                        <a:avLst/>
                      </a:prstGeom>
                    </p:spPr>
                  </p:pic>
                </p:oleObj>
              </mc:Fallback>
            </mc:AlternateContent>
          </a:graphicData>
        </a:graphic>
      </p:graphicFrame>
      <p:sp>
        <p:nvSpPr>
          <p:cNvPr id="7" name="TextBox 6">
            <a:extLst>
              <a:ext uri="{FF2B5EF4-FFF2-40B4-BE49-F238E27FC236}">
                <a16:creationId xmlns:a16="http://schemas.microsoft.com/office/drawing/2014/main" id="{8B5334BD-A433-4213-ABA6-79972FBEAA2F}"/>
              </a:ext>
            </a:extLst>
          </p:cNvPr>
          <p:cNvSpPr txBox="1"/>
          <p:nvPr/>
        </p:nvSpPr>
        <p:spPr>
          <a:xfrm>
            <a:off x="1874258" y="274321"/>
            <a:ext cx="5639416" cy="461665"/>
          </a:xfrm>
          <a:prstGeom prst="rect">
            <a:avLst/>
          </a:prstGeom>
          <a:noFill/>
        </p:spPr>
        <p:txBody>
          <a:bodyPr wrap="square" rtlCol="0">
            <a:spAutoFit/>
          </a:bodyPr>
          <a:lstStyle/>
          <a:p>
            <a:pPr algn="ctr"/>
            <a:r>
              <a:rPr lang="en-US" sz="2400" b="1" dirty="0"/>
              <a:t>RACIAL DIVERSITY OF FACULTY</a:t>
            </a:r>
          </a:p>
        </p:txBody>
      </p:sp>
      <p:graphicFrame>
        <p:nvGraphicFramePr>
          <p:cNvPr id="9" name="Table 8">
            <a:extLst>
              <a:ext uri="{FF2B5EF4-FFF2-40B4-BE49-F238E27FC236}">
                <a16:creationId xmlns:a16="http://schemas.microsoft.com/office/drawing/2014/main" id="{6B0F555C-FBF4-4232-A3B8-5C36D3940298}"/>
              </a:ext>
            </a:extLst>
          </p:cNvPr>
          <p:cNvGraphicFramePr>
            <a:graphicFrameLocks noGrp="1"/>
          </p:cNvGraphicFramePr>
          <p:nvPr>
            <p:extLst>
              <p:ext uri="{D42A27DB-BD31-4B8C-83A1-F6EECF244321}">
                <p14:modId xmlns:p14="http://schemas.microsoft.com/office/powerpoint/2010/main" val="185186195"/>
              </p:ext>
            </p:extLst>
          </p:nvPr>
        </p:nvGraphicFramePr>
        <p:xfrm>
          <a:off x="1874258" y="1005837"/>
          <a:ext cx="5639416" cy="3318069"/>
        </p:xfrm>
        <a:graphic>
          <a:graphicData uri="http://schemas.openxmlformats.org/drawingml/2006/table">
            <a:tbl>
              <a:tblPr>
                <a:tableStyleId>{5C22544A-7EE6-4342-B048-85BDC9FD1C3A}</a:tableStyleId>
              </a:tblPr>
              <a:tblGrid>
                <a:gridCol w="1433647">
                  <a:extLst>
                    <a:ext uri="{9D8B030D-6E8A-4147-A177-3AD203B41FA5}">
                      <a16:colId xmlns:a16="http://schemas.microsoft.com/office/drawing/2014/main" val="20000"/>
                    </a:ext>
                  </a:extLst>
                </a:gridCol>
                <a:gridCol w="749706">
                  <a:extLst>
                    <a:ext uri="{9D8B030D-6E8A-4147-A177-3AD203B41FA5}">
                      <a16:colId xmlns:a16="http://schemas.microsoft.com/office/drawing/2014/main" val="697559097"/>
                    </a:ext>
                  </a:extLst>
                </a:gridCol>
                <a:gridCol w="865143">
                  <a:extLst>
                    <a:ext uri="{9D8B030D-6E8A-4147-A177-3AD203B41FA5}">
                      <a16:colId xmlns:a16="http://schemas.microsoft.com/office/drawing/2014/main" val="20001"/>
                    </a:ext>
                  </a:extLst>
                </a:gridCol>
                <a:gridCol w="844546">
                  <a:extLst>
                    <a:ext uri="{9D8B030D-6E8A-4147-A177-3AD203B41FA5}">
                      <a16:colId xmlns:a16="http://schemas.microsoft.com/office/drawing/2014/main" val="20002"/>
                    </a:ext>
                  </a:extLst>
                </a:gridCol>
                <a:gridCol w="873187">
                  <a:extLst>
                    <a:ext uri="{9D8B030D-6E8A-4147-A177-3AD203B41FA5}">
                      <a16:colId xmlns:a16="http://schemas.microsoft.com/office/drawing/2014/main" val="20003"/>
                    </a:ext>
                  </a:extLst>
                </a:gridCol>
                <a:gridCol w="873187">
                  <a:extLst>
                    <a:ext uri="{9D8B030D-6E8A-4147-A177-3AD203B41FA5}">
                      <a16:colId xmlns:a16="http://schemas.microsoft.com/office/drawing/2014/main" val="3574280389"/>
                    </a:ext>
                  </a:extLst>
                </a:gridCol>
              </a:tblGrid>
              <a:tr h="471205">
                <a:tc gridSpan="5">
                  <a:txBody>
                    <a:bodyPr/>
                    <a:lstStyle/>
                    <a:p>
                      <a:pPr algn="ctr" fontAlgn="b"/>
                      <a:r>
                        <a:rPr lang="en-US" sz="1100" b="1" i="0" u="none" strike="noStrike" dirty="0">
                          <a:solidFill>
                            <a:srgbClr val="000000"/>
                          </a:solidFill>
                          <a:effectLst/>
                          <a:latin typeface="Calibri"/>
                        </a:rPr>
                        <a:t>% Of Faculty</a:t>
                      </a:r>
                    </a:p>
                  </a:txBody>
                  <a:tcPr marL="7620" marR="7620" marT="7620" marB="0" anchor="b">
                    <a:solidFill>
                      <a:schemeClr val="tx2">
                        <a:lumMod val="60000"/>
                        <a:lumOff val="4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b"/>
                      <a:endParaRPr lang="en-US" sz="1100" b="1" i="0" u="none" strike="noStrike" dirty="0">
                        <a:solidFill>
                          <a:srgbClr val="000000"/>
                        </a:solidFill>
                        <a:effectLst/>
                        <a:latin typeface="Calibri"/>
                      </a:endParaRPr>
                    </a:p>
                  </a:txBody>
                  <a:tcPr marL="7620" marR="7620" marT="7620" marB="0" anchor="b">
                    <a:solidFill>
                      <a:schemeClr val="tx2">
                        <a:lumMod val="60000"/>
                        <a:lumOff val="40000"/>
                      </a:schemeClr>
                    </a:solidFill>
                  </a:tcPr>
                </a:tc>
                <a:extLst>
                  <a:ext uri="{0D108BD9-81ED-4DB2-BD59-A6C34878D82A}">
                    <a16:rowId xmlns:a16="http://schemas.microsoft.com/office/drawing/2014/main" val="10000"/>
                  </a:ext>
                </a:extLst>
              </a:tr>
              <a:tr h="490839">
                <a:tc>
                  <a:txBody>
                    <a:bodyPr/>
                    <a:lstStyle/>
                    <a:p>
                      <a:pPr algn="l" fontAlgn="b"/>
                      <a:r>
                        <a:rPr lang="en-US" sz="1100" b="1" u="none" strike="noStrike">
                          <a:effectLst/>
                        </a:rPr>
                        <a:t> </a:t>
                      </a:r>
                      <a:endParaRPr lang="en-US" sz="1100" b="1" i="0" u="none" strike="noStrike">
                        <a:solidFill>
                          <a:srgbClr val="000000"/>
                        </a:solidFill>
                        <a:effectLst/>
                        <a:latin typeface="Calibri"/>
                      </a:endParaRP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White</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Black</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Hispanic</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Asian</a:t>
                      </a:r>
                    </a:p>
                  </a:txBody>
                  <a:tcPr marL="7620" marR="7620" marT="7620" marB="0" anchor="b">
                    <a:solidFill>
                      <a:schemeClr val="tx2">
                        <a:lumMod val="60000"/>
                        <a:lumOff val="40000"/>
                      </a:schemeClr>
                    </a:solidFill>
                  </a:tcPr>
                </a:tc>
                <a:tc>
                  <a:txBody>
                    <a:bodyPr/>
                    <a:lstStyle/>
                    <a:p>
                      <a:pPr algn="ctr" fontAlgn="b"/>
                      <a:r>
                        <a:rPr lang="en-US" sz="1100" b="1" i="0" u="none" strike="noStrike" dirty="0">
                          <a:solidFill>
                            <a:srgbClr val="000000"/>
                          </a:solidFill>
                          <a:effectLst/>
                          <a:latin typeface="Calibri"/>
                        </a:rPr>
                        <a:t>Other</a:t>
                      </a:r>
                    </a:p>
                  </a:txBody>
                  <a:tcPr marL="7620" marR="7620" marT="7620" marB="0" anchor="b">
                    <a:solidFill>
                      <a:schemeClr val="tx2">
                        <a:lumMod val="60000"/>
                        <a:lumOff val="40000"/>
                      </a:schemeClr>
                    </a:solidFill>
                  </a:tcPr>
                </a:tc>
                <a:extLst>
                  <a:ext uri="{0D108BD9-81ED-4DB2-BD59-A6C34878D82A}">
                    <a16:rowId xmlns:a16="http://schemas.microsoft.com/office/drawing/2014/main" val="10001"/>
                  </a:ext>
                </a:extLst>
              </a:tr>
              <a:tr h="471205">
                <a:tc>
                  <a:txBody>
                    <a:bodyPr/>
                    <a:lstStyle/>
                    <a:p>
                      <a:pPr algn="l" fontAlgn="b"/>
                      <a:r>
                        <a:rPr lang="en-US" sz="1400" u="none" strike="noStrike" dirty="0">
                          <a:effectLst/>
                        </a:rPr>
                        <a:t>Fall 2017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91.1%</a:t>
                      </a:r>
                    </a:p>
                  </a:txBody>
                  <a:tcPr marL="7620" marR="7620" marT="7620" marB="0" anchor="b"/>
                </a:tc>
                <a:tc>
                  <a:txBody>
                    <a:bodyPr/>
                    <a:lstStyle/>
                    <a:p>
                      <a:pPr algn="ctr" fontAlgn="b"/>
                      <a:r>
                        <a:rPr lang="en-US" sz="1400" b="0" i="0" u="none" strike="noStrike" dirty="0">
                          <a:solidFill>
                            <a:srgbClr val="000000"/>
                          </a:solidFill>
                          <a:effectLst/>
                          <a:latin typeface="Calibri"/>
                        </a:rPr>
                        <a:t>4.5%</a:t>
                      </a:r>
                    </a:p>
                  </a:txBody>
                  <a:tcPr marL="7620" marR="7620" marT="7620" marB="0" anchor="b"/>
                </a:tc>
                <a:tc>
                  <a:txBody>
                    <a:bodyPr/>
                    <a:lstStyle/>
                    <a:p>
                      <a:pPr algn="ctr" fontAlgn="b"/>
                      <a:r>
                        <a:rPr lang="en-US" sz="1400" b="0" i="0" u="none" strike="noStrike" dirty="0">
                          <a:solidFill>
                            <a:srgbClr val="000000"/>
                          </a:solidFill>
                          <a:effectLst/>
                          <a:latin typeface="Calibri"/>
                        </a:rPr>
                        <a:t>1.9%</a:t>
                      </a:r>
                    </a:p>
                  </a:txBody>
                  <a:tcPr marL="7620" marR="7620" marT="7620" marB="0" anchor="b"/>
                </a:tc>
                <a:tc>
                  <a:txBody>
                    <a:bodyPr/>
                    <a:lstStyle/>
                    <a:p>
                      <a:pPr algn="ctr" fontAlgn="b"/>
                      <a:r>
                        <a:rPr lang="en-US" sz="1400" b="0" i="0" u="none" strike="noStrike" dirty="0">
                          <a:solidFill>
                            <a:srgbClr val="000000"/>
                          </a:solidFill>
                          <a:effectLst/>
                          <a:latin typeface="Calibri"/>
                        </a:rPr>
                        <a:t>1.9%</a:t>
                      </a:r>
                    </a:p>
                  </a:txBody>
                  <a:tcPr marL="7620" marR="7620" marT="7620" marB="0" anchor="b"/>
                </a:tc>
                <a:tc>
                  <a:txBody>
                    <a:bodyPr/>
                    <a:lstStyle/>
                    <a:p>
                      <a:pPr algn="ctr" fontAlgn="b"/>
                      <a:r>
                        <a:rPr lang="en-US" sz="1400" b="0" i="0" u="none" strike="noStrike" dirty="0">
                          <a:solidFill>
                            <a:srgbClr val="000000"/>
                          </a:solidFill>
                          <a:effectLst/>
                          <a:latin typeface="Calibri"/>
                        </a:rPr>
                        <a:t>.6%</a:t>
                      </a:r>
                    </a:p>
                  </a:txBody>
                  <a:tcPr marL="7620" marR="7620" marT="7620" marB="0" anchor="b"/>
                </a:tc>
                <a:extLst>
                  <a:ext uri="{0D108BD9-81ED-4DB2-BD59-A6C34878D82A}">
                    <a16:rowId xmlns:a16="http://schemas.microsoft.com/office/drawing/2014/main" val="10006"/>
                  </a:ext>
                </a:extLst>
              </a:tr>
              <a:tr h="471205">
                <a:tc>
                  <a:txBody>
                    <a:bodyPr/>
                    <a:lstStyle/>
                    <a:p>
                      <a:pPr algn="l" fontAlgn="b"/>
                      <a:r>
                        <a:rPr lang="en-US" sz="1400" u="none" strike="noStrike" dirty="0">
                          <a:effectLst/>
                        </a:rPr>
                        <a:t>Fall 2018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92.4%</a:t>
                      </a:r>
                    </a:p>
                  </a:txBody>
                  <a:tcPr marL="7620" marR="7620" marT="7620" marB="0" anchor="b"/>
                </a:tc>
                <a:tc>
                  <a:txBody>
                    <a:bodyPr/>
                    <a:lstStyle/>
                    <a:p>
                      <a:pPr algn="ctr" fontAlgn="b"/>
                      <a:r>
                        <a:rPr lang="en-US" sz="1400" b="0" i="0" u="none" strike="noStrike" dirty="0">
                          <a:solidFill>
                            <a:srgbClr val="000000"/>
                          </a:solidFill>
                          <a:effectLst/>
                          <a:latin typeface="Calibri"/>
                        </a:rPr>
                        <a:t>3.4%</a:t>
                      </a:r>
                    </a:p>
                  </a:txBody>
                  <a:tcPr marL="7620" marR="7620" marT="7620" marB="0" anchor="b"/>
                </a:tc>
                <a:tc>
                  <a:txBody>
                    <a:bodyPr/>
                    <a:lstStyle/>
                    <a:p>
                      <a:pPr algn="ctr" fontAlgn="b"/>
                      <a:r>
                        <a:rPr lang="en-US" sz="1400" b="0" i="0" u="none" strike="noStrike" dirty="0">
                          <a:solidFill>
                            <a:srgbClr val="000000"/>
                          </a:solidFill>
                          <a:effectLst/>
                          <a:latin typeface="Calibri"/>
                        </a:rPr>
                        <a:t>2.8%</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extLst>
                  <a:ext uri="{0D108BD9-81ED-4DB2-BD59-A6C34878D82A}">
                    <a16:rowId xmlns:a16="http://schemas.microsoft.com/office/drawing/2014/main" val="10007"/>
                  </a:ext>
                </a:extLst>
              </a:tr>
              <a:tr h="471205">
                <a:tc>
                  <a:txBody>
                    <a:bodyPr/>
                    <a:lstStyle/>
                    <a:p>
                      <a:pPr algn="l" fontAlgn="b"/>
                      <a:r>
                        <a:rPr lang="en-US" sz="1400" u="none" strike="noStrike" dirty="0">
                          <a:effectLst/>
                        </a:rPr>
                        <a:t>Fall 2019</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89.8%</a:t>
                      </a:r>
                    </a:p>
                  </a:txBody>
                  <a:tcPr marL="7620" marR="7620" marT="7620" marB="0" anchor="b"/>
                </a:tc>
                <a:tc>
                  <a:txBody>
                    <a:bodyPr/>
                    <a:lstStyle/>
                    <a:p>
                      <a:pPr algn="ctr" fontAlgn="b"/>
                      <a:r>
                        <a:rPr lang="en-US" sz="1400" b="0" i="0" u="none" strike="noStrike" dirty="0">
                          <a:solidFill>
                            <a:srgbClr val="000000"/>
                          </a:solidFill>
                          <a:effectLst/>
                          <a:latin typeface="Calibri"/>
                        </a:rPr>
                        <a:t>6.6%</a:t>
                      </a:r>
                    </a:p>
                  </a:txBody>
                  <a:tcPr marL="7620" marR="7620" marT="7620" marB="0" anchor="b"/>
                </a:tc>
                <a:tc>
                  <a:txBody>
                    <a:bodyPr/>
                    <a:lstStyle/>
                    <a:p>
                      <a:pPr algn="ctr" fontAlgn="b"/>
                      <a:r>
                        <a:rPr lang="en-US" sz="1400" b="0" i="0" u="none" strike="noStrike" dirty="0">
                          <a:solidFill>
                            <a:srgbClr val="000000"/>
                          </a:solidFill>
                          <a:effectLst/>
                          <a:latin typeface="Calibri"/>
                        </a:rPr>
                        <a:t>2.2%</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tc>
                  <a:txBody>
                    <a:bodyPr/>
                    <a:lstStyle/>
                    <a:p>
                      <a:pPr algn="ctr" fontAlgn="b"/>
                      <a:r>
                        <a:rPr lang="en-US" sz="1400" b="0" i="0" u="none" strike="noStrike" dirty="0">
                          <a:solidFill>
                            <a:srgbClr val="000000"/>
                          </a:solidFill>
                          <a:effectLst/>
                          <a:latin typeface="Calibri"/>
                        </a:rPr>
                        <a:t>.7%</a:t>
                      </a:r>
                    </a:p>
                  </a:txBody>
                  <a:tcPr marL="7620" marR="7620" marT="7620" marB="0" anchor="b"/>
                </a:tc>
                <a:extLst>
                  <a:ext uri="{0D108BD9-81ED-4DB2-BD59-A6C34878D82A}">
                    <a16:rowId xmlns:a16="http://schemas.microsoft.com/office/drawing/2014/main" val="10008"/>
                  </a:ext>
                </a:extLst>
              </a:tr>
              <a:tr h="471205">
                <a:tc>
                  <a:txBody>
                    <a:bodyPr/>
                    <a:lstStyle/>
                    <a:p>
                      <a:pPr algn="l" fontAlgn="b"/>
                      <a:r>
                        <a:rPr lang="en-US" sz="1400" u="none" strike="noStrike" dirty="0">
                          <a:effectLst/>
                        </a:rPr>
                        <a:t>Fall 2020</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89.2%</a:t>
                      </a:r>
                    </a:p>
                  </a:txBody>
                  <a:tcPr marL="7620" marR="7620" marT="7620" marB="0" anchor="b"/>
                </a:tc>
                <a:tc>
                  <a:txBody>
                    <a:bodyPr/>
                    <a:lstStyle/>
                    <a:p>
                      <a:pPr algn="ctr" fontAlgn="b"/>
                      <a:r>
                        <a:rPr lang="en-US" sz="1400" b="0" i="0" u="none" strike="noStrike" dirty="0">
                          <a:solidFill>
                            <a:srgbClr val="000000"/>
                          </a:solidFill>
                          <a:effectLst/>
                          <a:latin typeface="Calibri"/>
                        </a:rPr>
                        <a:t>4.5%</a:t>
                      </a:r>
                    </a:p>
                  </a:txBody>
                  <a:tcPr marL="7620" marR="7620" marT="7620" marB="0" anchor="b"/>
                </a:tc>
                <a:tc>
                  <a:txBody>
                    <a:bodyPr/>
                    <a:lstStyle/>
                    <a:p>
                      <a:pPr algn="ctr" fontAlgn="b"/>
                      <a:r>
                        <a:rPr lang="en-US" sz="1400" u="none" strike="noStrike" dirty="0">
                          <a:effectLst/>
                        </a:rPr>
                        <a:t>3.6%</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u="none" strike="noStrike" dirty="0">
                          <a:effectLst/>
                        </a:rPr>
                        <a:t>1.8%</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.9%</a:t>
                      </a:r>
                    </a:p>
                  </a:txBody>
                  <a:tcPr marL="7620" marR="7620" marT="7620" marB="0" anchor="b"/>
                </a:tc>
                <a:extLst>
                  <a:ext uri="{0D108BD9-81ED-4DB2-BD59-A6C34878D82A}">
                    <a16:rowId xmlns:a16="http://schemas.microsoft.com/office/drawing/2014/main" val="10009"/>
                  </a:ext>
                </a:extLst>
              </a:tr>
              <a:tr h="471205">
                <a:tc>
                  <a:txBody>
                    <a:bodyPr/>
                    <a:lstStyle/>
                    <a:p>
                      <a:pPr algn="l" fontAlgn="b"/>
                      <a:r>
                        <a:rPr lang="en-US" sz="1400" u="none" strike="noStrike" dirty="0">
                          <a:effectLst/>
                        </a:rPr>
                        <a:t>Fall 2021</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88.5%</a:t>
                      </a:r>
                    </a:p>
                  </a:txBody>
                  <a:tcPr marL="7620" marR="7620" marT="7620" marB="0" anchor="b"/>
                </a:tc>
                <a:tc>
                  <a:txBody>
                    <a:bodyPr/>
                    <a:lstStyle/>
                    <a:p>
                      <a:pPr algn="ctr" fontAlgn="b"/>
                      <a:r>
                        <a:rPr lang="en-US" sz="1400" u="none" strike="noStrike" dirty="0">
                          <a:effectLst/>
                        </a:rPr>
                        <a:t>5.7%</a:t>
                      </a:r>
                      <a:endParaRPr lang="en-US" sz="1400" b="0" i="0" u="none" strike="noStrike" dirty="0">
                        <a:solidFill>
                          <a:srgbClr val="000000"/>
                        </a:solidFill>
                        <a:effectLst/>
                        <a:latin typeface="Calibri"/>
                      </a:endParaRPr>
                    </a:p>
                  </a:txBody>
                  <a:tcPr marL="7620" marR="7620" marT="7620" marB="0" anchor="b"/>
                </a:tc>
                <a:tc>
                  <a:txBody>
                    <a:bodyPr/>
                    <a:lstStyle/>
                    <a:p>
                      <a:pPr algn="ctr" fontAlgn="b"/>
                      <a:r>
                        <a:rPr lang="en-US" sz="1400" b="0" i="0" u="none" strike="noStrike" dirty="0">
                          <a:solidFill>
                            <a:srgbClr val="000000"/>
                          </a:solidFill>
                          <a:effectLst/>
                          <a:latin typeface="Calibri"/>
                        </a:rPr>
                        <a:t>3.3%</a:t>
                      </a:r>
                    </a:p>
                  </a:txBody>
                  <a:tcPr marL="7620" marR="7620" marT="7620" marB="0" anchor="b"/>
                </a:tc>
                <a:tc>
                  <a:txBody>
                    <a:bodyPr/>
                    <a:lstStyle/>
                    <a:p>
                      <a:pPr algn="ctr" fontAlgn="b"/>
                      <a:r>
                        <a:rPr lang="en-US" sz="1400" b="0" i="0" u="none" strike="noStrike" dirty="0">
                          <a:solidFill>
                            <a:srgbClr val="000000"/>
                          </a:solidFill>
                          <a:effectLst/>
                          <a:latin typeface="Calibri"/>
                        </a:rPr>
                        <a:t>1.6%</a:t>
                      </a:r>
                    </a:p>
                  </a:txBody>
                  <a:tcPr marL="7620" marR="7620" marT="7620" marB="0" anchor="b"/>
                </a:tc>
                <a:tc>
                  <a:txBody>
                    <a:bodyPr/>
                    <a:lstStyle/>
                    <a:p>
                      <a:pPr algn="ctr" fontAlgn="b"/>
                      <a:r>
                        <a:rPr lang="en-US" sz="1400" b="0" i="0" u="none" strike="noStrike" dirty="0">
                          <a:solidFill>
                            <a:srgbClr val="000000"/>
                          </a:solidFill>
                          <a:effectLst/>
                          <a:latin typeface="Calibri"/>
                        </a:rPr>
                        <a:t>.8%</a:t>
                      </a:r>
                    </a:p>
                  </a:txBody>
                  <a:tcPr marL="7620" marR="7620" marT="7620" marB="0" anchor="b"/>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49015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sp>
        <p:nvSpPr>
          <p:cNvPr id="3" name="TextBox 2"/>
          <p:cNvSpPr txBox="1"/>
          <p:nvPr/>
        </p:nvSpPr>
        <p:spPr>
          <a:xfrm>
            <a:off x="3508230" y="344658"/>
            <a:ext cx="1580753" cy="954107"/>
          </a:xfrm>
          <a:prstGeom prst="rect">
            <a:avLst/>
          </a:prstGeom>
          <a:noFill/>
        </p:spPr>
        <p:txBody>
          <a:bodyPr wrap="none" rtlCol="0">
            <a:spAutoFit/>
          </a:bodyPr>
          <a:lstStyle/>
          <a:p>
            <a:pPr algn="ctr"/>
            <a:r>
              <a:rPr lang="en-US" sz="2800" b="1" dirty="0"/>
              <a:t>BENEFITS</a:t>
            </a:r>
          </a:p>
          <a:p>
            <a:pPr algn="ctr"/>
            <a:endParaRPr lang="en-US" sz="2800" b="1" dirty="0"/>
          </a:p>
        </p:txBody>
      </p:sp>
      <p:graphicFrame>
        <p:nvGraphicFramePr>
          <p:cNvPr id="4" name="Object 3"/>
          <p:cNvGraphicFramePr>
            <a:graphicFrameLocks noChangeAspect="1"/>
          </p:cNvGraphicFramePr>
          <p:nvPr>
            <p:extLst>
              <p:ext uri="{D42A27DB-BD31-4B8C-83A1-F6EECF244321}">
                <p14:modId xmlns:p14="http://schemas.microsoft.com/office/powerpoint/2010/main" val="2159260869"/>
              </p:ext>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5187" name="Worksheet" r:id="rId5" imgW="1226838" imgH="373452" progId="Excel.Sheet.12">
                  <p:embed/>
                </p:oleObj>
              </mc:Choice>
              <mc:Fallback>
                <p:oleObj name="Worksheet" r:id="rId5" imgW="1226838" imgH="373452" progId="Excel.Sheet.12">
                  <p:embed/>
                  <p:pic>
                    <p:nvPicPr>
                      <p:cNvPr id="0" name=""/>
                      <p:cNvPicPr/>
                      <p:nvPr/>
                    </p:nvPicPr>
                    <p:blipFill>
                      <a:blip r:embed="rId6"/>
                      <a:stretch>
                        <a:fillRect/>
                      </a:stretch>
                    </p:blipFill>
                    <p:spPr>
                      <a:xfrm>
                        <a:off x="3957638" y="2384425"/>
                        <a:ext cx="1227137" cy="373063"/>
                      </a:xfrm>
                      <a:prstGeom prst="rect">
                        <a:avLst/>
                      </a:prstGeom>
                    </p:spPr>
                  </p:pic>
                </p:oleObj>
              </mc:Fallback>
            </mc:AlternateContent>
          </a:graphicData>
        </a:graphic>
      </p:graphicFrame>
      <p:graphicFrame>
        <p:nvGraphicFramePr>
          <p:cNvPr id="5" name="Chart 4"/>
          <p:cNvGraphicFramePr>
            <a:graphicFrameLocks/>
          </p:cNvGraphicFramePr>
          <p:nvPr>
            <p:extLst>
              <p:ext uri="{D42A27DB-BD31-4B8C-83A1-F6EECF244321}">
                <p14:modId xmlns:p14="http://schemas.microsoft.com/office/powerpoint/2010/main" val="2729544530"/>
              </p:ext>
            </p:extLst>
          </p:nvPr>
        </p:nvGraphicFramePr>
        <p:xfrm>
          <a:off x="1674055" y="893298"/>
          <a:ext cx="5408735" cy="3314847"/>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743324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21" y="0"/>
            <a:ext cx="9135879" cy="5143500"/>
          </a:xfrm>
          <a:prstGeom prst="rect">
            <a:avLst/>
          </a:prstGeom>
        </p:spPr>
      </p:pic>
      <p:graphicFrame>
        <p:nvGraphicFramePr>
          <p:cNvPr id="4" name="Object 3"/>
          <p:cNvGraphicFramePr>
            <a:graphicFrameLocks noChangeAspect="1"/>
          </p:cNvGraphicFramePr>
          <p:nvPr>
            <p:extLst/>
          </p:nvPr>
        </p:nvGraphicFramePr>
        <p:xfrm>
          <a:off x="3957638" y="2384425"/>
          <a:ext cx="1227137" cy="373063"/>
        </p:xfrm>
        <a:graphic>
          <a:graphicData uri="http://schemas.openxmlformats.org/presentationml/2006/ole">
            <mc:AlternateContent xmlns:mc="http://schemas.openxmlformats.org/markup-compatibility/2006">
              <mc:Choice xmlns:v="urn:schemas-microsoft-com:vml" Requires="v">
                <p:oleObj spid="_x0000_s10246" name="Worksheet" r:id="rId5" imgW="1226838" imgH="373452" progId="Excel.Sheet.12">
                  <p:embed/>
                </p:oleObj>
              </mc:Choice>
              <mc:Fallback>
                <p:oleObj name="Worksheet" r:id="rId5" imgW="1226838" imgH="373452" progId="Excel.Sheet.12">
                  <p:embed/>
                  <p:pic>
                    <p:nvPicPr>
                      <p:cNvPr id="4" name="Object 3"/>
                      <p:cNvPicPr/>
                      <p:nvPr/>
                    </p:nvPicPr>
                    <p:blipFill>
                      <a:blip r:embed="rId6"/>
                      <a:stretch>
                        <a:fillRect/>
                      </a:stretch>
                    </p:blipFill>
                    <p:spPr>
                      <a:xfrm>
                        <a:off x="3957638" y="2384425"/>
                        <a:ext cx="1227137" cy="373063"/>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CB4B8F7A-AB06-43CF-95A7-381DA4820DB2}"/>
              </a:ext>
            </a:extLst>
          </p:cNvPr>
          <p:cNvSpPr txBox="1"/>
          <p:nvPr/>
        </p:nvSpPr>
        <p:spPr>
          <a:xfrm>
            <a:off x="2341418" y="436418"/>
            <a:ext cx="3304309" cy="369332"/>
          </a:xfrm>
          <a:prstGeom prst="rect">
            <a:avLst/>
          </a:prstGeom>
          <a:noFill/>
        </p:spPr>
        <p:txBody>
          <a:bodyPr wrap="square" rtlCol="0">
            <a:spAutoFit/>
          </a:bodyPr>
          <a:lstStyle/>
          <a:p>
            <a:pPr algn="ctr"/>
            <a:r>
              <a:rPr lang="en-US" b="1" dirty="0"/>
              <a:t>COVID</a:t>
            </a:r>
          </a:p>
        </p:txBody>
      </p:sp>
      <p:sp>
        <p:nvSpPr>
          <p:cNvPr id="7" name="TextBox 6">
            <a:extLst>
              <a:ext uri="{FF2B5EF4-FFF2-40B4-BE49-F238E27FC236}">
                <a16:creationId xmlns:a16="http://schemas.microsoft.com/office/drawing/2014/main" id="{3CB04F3E-BE57-49E9-89B7-EC1549B8D5BC}"/>
              </a:ext>
            </a:extLst>
          </p:cNvPr>
          <p:cNvSpPr txBox="1"/>
          <p:nvPr/>
        </p:nvSpPr>
        <p:spPr>
          <a:xfrm>
            <a:off x="789709" y="1364673"/>
            <a:ext cx="6858000" cy="2677656"/>
          </a:xfrm>
          <a:prstGeom prst="rect">
            <a:avLst/>
          </a:prstGeom>
          <a:noFill/>
        </p:spPr>
        <p:txBody>
          <a:bodyPr wrap="square" rtlCol="0">
            <a:spAutoFit/>
          </a:bodyPr>
          <a:lstStyle/>
          <a:p>
            <a:r>
              <a:rPr lang="en-US" sz="1200" dirty="0"/>
              <a:t>Shields Testing Site Opened on Campus in April of 2021</a:t>
            </a:r>
          </a:p>
          <a:p>
            <a:pPr marL="171450" indent="-171450">
              <a:buFont typeface="Arial" panose="020B0604020202020204" pitchFamily="34" charset="0"/>
              <a:buChar char="•"/>
            </a:pPr>
            <a:r>
              <a:rPr lang="en-US" sz="1200" dirty="0"/>
              <a:t>Saliva-Based COVID testing method</a:t>
            </a:r>
          </a:p>
          <a:p>
            <a:pPr marL="171450" indent="-171450">
              <a:buFont typeface="Arial" panose="020B0604020202020204" pitchFamily="34" charset="0"/>
              <a:buChar char="•"/>
            </a:pPr>
            <a:r>
              <a:rPr lang="en-US" sz="1200" dirty="0"/>
              <a:t>All employees and staff were encouraged to test weekly</a:t>
            </a:r>
          </a:p>
          <a:p>
            <a:pPr marL="171450" indent="-171450">
              <a:buFont typeface="Arial" panose="020B0604020202020204" pitchFamily="34" charset="0"/>
              <a:buChar char="•"/>
            </a:pPr>
            <a:r>
              <a:rPr lang="en-US" sz="1200" dirty="0"/>
              <a:t>To-date we have administered 6,976 tests and had 189 positive test results</a:t>
            </a:r>
          </a:p>
          <a:p>
            <a:endParaRPr lang="en-US" sz="1200" dirty="0"/>
          </a:p>
          <a:p>
            <a:r>
              <a:rPr lang="en-US" sz="1200" dirty="0"/>
              <a:t>Opened Shields Testing Site to Community in September of 2021</a:t>
            </a:r>
          </a:p>
          <a:p>
            <a:pPr marL="171450" indent="-171450">
              <a:buFont typeface="Arial" panose="020B0604020202020204" pitchFamily="34" charset="0"/>
              <a:buChar char="•"/>
            </a:pPr>
            <a:r>
              <a:rPr lang="en-US" sz="1200" dirty="0"/>
              <a:t>We have performed over 1,400 COVID tests for community members </a:t>
            </a:r>
          </a:p>
          <a:p>
            <a:pPr marL="171450" indent="-171450">
              <a:buFont typeface="Arial" panose="020B0604020202020204" pitchFamily="34" charset="0"/>
              <a:buChar char="•"/>
            </a:pPr>
            <a:endParaRPr lang="en-US" sz="1200" dirty="0"/>
          </a:p>
          <a:p>
            <a:r>
              <a:rPr lang="en-US" sz="1200" dirty="0"/>
              <a:t>Vaccination Rates</a:t>
            </a:r>
          </a:p>
          <a:p>
            <a:pPr marL="171450" indent="-171450">
              <a:buFont typeface="Arial" panose="020B0604020202020204" pitchFamily="34" charset="0"/>
              <a:buChar char="•"/>
            </a:pPr>
            <a:r>
              <a:rPr lang="en-US" sz="1200" dirty="0"/>
              <a:t>Currently 78.2% of our employees are vaccinated and 52.6% of our students</a:t>
            </a:r>
          </a:p>
          <a:p>
            <a:pPr marL="171450" indent="-171450">
              <a:buFont typeface="Arial" panose="020B0604020202020204" pitchFamily="34" charset="0"/>
              <a:buChar char="•"/>
            </a:pPr>
            <a:r>
              <a:rPr lang="en-US" sz="1200" dirty="0"/>
              <a:t>All employees and students that are not vaccinated are required to submit a COVID test weekly</a:t>
            </a:r>
          </a:p>
          <a:p>
            <a:pPr marL="171450" indent="-171450">
              <a:buFont typeface="Arial" panose="020B0604020202020204" pitchFamily="34" charset="0"/>
              <a:buChar char="•"/>
            </a:pPr>
            <a:r>
              <a:rPr lang="en-US" sz="1200" dirty="0"/>
              <a:t>We have continued to offer numerous vaccination clinics on campus for staff, faculty, students and community members</a:t>
            </a:r>
          </a:p>
          <a:p>
            <a:pPr marL="171450" indent="-171450">
              <a:buFont typeface="Arial" panose="020B0604020202020204" pitchFamily="34" charset="0"/>
              <a:buChar char="•"/>
            </a:pPr>
            <a:endParaRPr lang="en-US" sz="1200" dirty="0"/>
          </a:p>
        </p:txBody>
      </p:sp>
    </p:spTree>
    <p:extLst>
      <p:ext uri="{BB962C8B-B14F-4D97-AF65-F5344CB8AC3E}">
        <p14:creationId xmlns:p14="http://schemas.microsoft.com/office/powerpoint/2010/main" val="3406557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CC-ContentSlideWhit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08660"/>
            <a:ext cx="9135879" cy="5143500"/>
          </a:xfrm>
          <a:prstGeom prst="rect">
            <a:avLst/>
          </a:prstGeom>
        </p:spPr>
      </p:pic>
      <p:sp>
        <p:nvSpPr>
          <p:cNvPr id="3" name="TextBox 2"/>
          <p:cNvSpPr txBox="1"/>
          <p:nvPr/>
        </p:nvSpPr>
        <p:spPr>
          <a:xfrm>
            <a:off x="2159105" y="506437"/>
            <a:ext cx="4250907" cy="461665"/>
          </a:xfrm>
          <a:prstGeom prst="rect">
            <a:avLst/>
          </a:prstGeom>
          <a:noFill/>
        </p:spPr>
        <p:txBody>
          <a:bodyPr wrap="none" rtlCol="0">
            <a:spAutoFit/>
          </a:bodyPr>
          <a:lstStyle/>
          <a:p>
            <a:pPr algn="ctr"/>
            <a:r>
              <a:rPr lang="en-US" sz="2400" b="1" dirty="0"/>
              <a:t>HUMAN RESOURCES ACTIVITIES</a:t>
            </a:r>
          </a:p>
        </p:txBody>
      </p:sp>
      <p:sp>
        <p:nvSpPr>
          <p:cNvPr id="5" name="TextBox 4"/>
          <p:cNvSpPr txBox="1"/>
          <p:nvPr/>
        </p:nvSpPr>
        <p:spPr>
          <a:xfrm>
            <a:off x="2089052" y="903249"/>
            <a:ext cx="4506499" cy="369332"/>
          </a:xfrm>
          <a:prstGeom prst="rect">
            <a:avLst/>
          </a:prstGeom>
          <a:noFill/>
        </p:spPr>
        <p:txBody>
          <a:bodyPr wrap="square" rtlCol="0">
            <a:spAutoFit/>
          </a:bodyPr>
          <a:lstStyle/>
          <a:p>
            <a:pPr algn="ctr"/>
            <a:r>
              <a:rPr lang="en-US" b="1" dirty="0"/>
              <a:t>Highlights of the Year</a:t>
            </a:r>
          </a:p>
        </p:txBody>
      </p:sp>
      <p:sp>
        <p:nvSpPr>
          <p:cNvPr id="6" name="TextBox 5"/>
          <p:cNvSpPr txBox="1"/>
          <p:nvPr/>
        </p:nvSpPr>
        <p:spPr>
          <a:xfrm>
            <a:off x="1546412" y="2178424"/>
            <a:ext cx="184731" cy="369332"/>
          </a:xfrm>
          <a:prstGeom prst="rect">
            <a:avLst/>
          </a:prstGeom>
          <a:noFill/>
        </p:spPr>
        <p:txBody>
          <a:bodyPr wrap="none" rtlCol="0">
            <a:spAutoFit/>
          </a:bodyPr>
          <a:lstStyle/>
          <a:p>
            <a:endParaRPr lang="en-US" dirty="0"/>
          </a:p>
        </p:txBody>
      </p:sp>
      <p:sp>
        <p:nvSpPr>
          <p:cNvPr id="7" name="TextBox 6"/>
          <p:cNvSpPr txBox="1"/>
          <p:nvPr/>
        </p:nvSpPr>
        <p:spPr>
          <a:xfrm>
            <a:off x="683309" y="1220743"/>
            <a:ext cx="7532941" cy="3416320"/>
          </a:xfrm>
          <a:prstGeom prst="rect">
            <a:avLst/>
          </a:prstGeom>
          <a:noFill/>
        </p:spPr>
        <p:txBody>
          <a:bodyPr wrap="square" rtlCol="0">
            <a:spAutoFit/>
          </a:bodyPr>
          <a:lstStyle/>
          <a:p>
            <a:pPr marL="285750" indent="-285750">
              <a:buFont typeface="Arial" panose="020B0604020202020204" pitchFamily="34" charset="0"/>
              <a:buChar char="•"/>
            </a:pPr>
            <a:r>
              <a:rPr lang="en-US" b="1" dirty="0"/>
              <a:t>HR Staff</a:t>
            </a:r>
          </a:p>
          <a:p>
            <a:pPr marL="742950" lvl="1" indent="-285750">
              <a:buFont typeface="Arial" panose="020B0604020202020204" pitchFamily="34" charset="0"/>
              <a:buChar char="•"/>
            </a:pPr>
            <a:r>
              <a:rPr lang="en-US" dirty="0"/>
              <a:t>We hired a new HR Specialist. She will manage benefits, onboarding/offboarding, recruitment tasks</a:t>
            </a:r>
          </a:p>
          <a:p>
            <a:pPr marL="285750" indent="-285750">
              <a:buFont typeface="Arial" panose="020B0604020202020204" pitchFamily="34" charset="0"/>
              <a:buChar char="•"/>
            </a:pPr>
            <a:r>
              <a:rPr lang="en-US" b="1" dirty="0"/>
              <a:t>New Hire Orientation (NHO)</a:t>
            </a:r>
          </a:p>
          <a:p>
            <a:pPr marL="742950" lvl="1" indent="-285750">
              <a:buFont typeface="Arial" panose="020B0604020202020204" pitchFamily="34" charset="0"/>
              <a:buChar char="•"/>
            </a:pPr>
            <a:r>
              <a:rPr lang="en-US" dirty="0"/>
              <a:t>Slight Increase In NHOs in 2021</a:t>
            </a:r>
          </a:p>
          <a:p>
            <a:pPr marL="285750" indent="-285750">
              <a:buFont typeface="Arial" panose="020B0604020202020204" pitchFamily="34" charset="0"/>
              <a:buChar char="•"/>
            </a:pPr>
            <a:r>
              <a:rPr lang="en-US" b="1" dirty="0"/>
              <a:t>Family Medical Leave Act-FMLA</a:t>
            </a:r>
          </a:p>
          <a:p>
            <a:pPr marL="742950" lvl="1" indent="-285750">
              <a:buFont typeface="Arial" panose="020B0604020202020204" pitchFamily="34" charset="0"/>
              <a:buChar char="•"/>
            </a:pPr>
            <a:r>
              <a:rPr lang="en-US" dirty="0"/>
              <a:t>Increase in Family Medical Leaves in 2021</a:t>
            </a:r>
          </a:p>
          <a:p>
            <a:pPr marL="285750" indent="-285750">
              <a:buFont typeface="Arial" panose="020B0604020202020204" pitchFamily="34" charset="0"/>
              <a:buChar char="•"/>
            </a:pPr>
            <a:r>
              <a:rPr lang="en-US" b="1" dirty="0"/>
              <a:t>Online Benefits Portal-Employee Navigator</a:t>
            </a:r>
          </a:p>
          <a:p>
            <a:pPr marL="742950" lvl="1" indent="-285750">
              <a:buFont typeface="Arial" panose="020B0604020202020204" pitchFamily="34" charset="0"/>
              <a:buChar char="•"/>
            </a:pPr>
            <a:r>
              <a:rPr lang="en-US" dirty="0"/>
              <a:t>Open Enrollment and New Hire Enrollment </a:t>
            </a:r>
          </a:p>
          <a:p>
            <a:pPr marL="742950" lvl="1" indent="-285750">
              <a:buFont typeface="Arial" panose="020B0604020202020204" pitchFamily="34" charset="0"/>
              <a:buChar char="•"/>
            </a:pPr>
            <a:r>
              <a:rPr lang="en-US" dirty="0"/>
              <a:t>Qualifying Events Changes </a:t>
            </a:r>
          </a:p>
          <a:p>
            <a:pPr marL="742950" lvl="1" indent="-285750">
              <a:buFont typeface="Arial" panose="020B0604020202020204" pitchFamily="34" charset="0"/>
              <a:buChar char="•"/>
            </a:pPr>
            <a:r>
              <a:rPr lang="en-US" dirty="0"/>
              <a:t>1095 Forms</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597496751"/>
      </p:ext>
    </p:extLst>
  </p:cSld>
  <p:clrMapOvr>
    <a:masterClrMapping/>
  </p:clrMapOvr>
</p:sld>
</file>

<file path=ppt/theme/theme1.xml><?xml version="1.0" encoding="utf-8"?>
<a:theme xmlns:a="http://schemas.openxmlformats.org/drawingml/2006/main" name="Richland Community Colle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2777</TotalTime>
  <Words>2473</Words>
  <Application>Microsoft Office PowerPoint</Application>
  <PresentationFormat>On-screen Show (16:9)</PresentationFormat>
  <Paragraphs>274</Paragraphs>
  <Slides>16</Slides>
  <Notes>16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1" baseType="lpstr">
      <vt:lpstr>Arial</vt:lpstr>
      <vt:lpstr>Calibri</vt:lpstr>
      <vt:lpstr>Helvetica</vt:lpstr>
      <vt:lpstr>Richland Community College</vt:lpstr>
      <vt:lpstr>Worksheet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Tracy Withrow</dc:creator>
  <cp:lastModifiedBy>Madonna Brown</cp:lastModifiedBy>
  <cp:revision>114</cp:revision>
  <cp:lastPrinted>2022-03-15T21:41:59Z</cp:lastPrinted>
  <dcterms:created xsi:type="dcterms:W3CDTF">2018-03-05T18:51:20Z</dcterms:created>
  <dcterms:modified xsi:type="dcterms:W3CDTF">2022-03-17T16:43:33Z</dcterms:modified>
</cp:coreProperties>
</file>