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9" r:id="rId1"/>
  </p:sldMasterIdLst>
  <p:notesMasterIdLst>
    <p:notesMasterId r:id="rId9"/>
  </p:notesMasterIdLst>
  <p:sldIdLst>
    <p:sldId id="256" r:id="rId2"/>
    <p:sldId id="274" r:id="rId3"/>
    <p:sldId id="293" r:id="rId4"/>
    <p:sldId id="273" r:id="rId5"/>
    <p:sldId id="282" r:id="rId6"/>
    <p:sldId id="294" r:id="rId7"/>
    <p:sldId id="269" r:id="rId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395" autoAdjust="0"/>
  </p:normalViewPr>
  <p:slideViewPr>
    <p:cSldViewPr snapToGrid="0">
      <p:cViewPr varScale="1">
        <p:scale>
          <a:sx n="103" d="100"/>
          <a:sy n="103" d="100"/>
        </p:scale>
        <p:origin x="138" y="24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634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admin1\Admin\BusOff\Private\Budget\BudgetFY23\Tentative%20Budget\Tentative%20Budget%20Document%20FY23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admin1\Admin\BusOff\Private\Budget\BudgetFY23\Tentative%20Budget\Tentative%20Budget%20Document%20FY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b="1" baseline="0" dirty="0">
                <a:solidFill>
                  <a:sysClr val="windowText" lastClr="000000"/>
                </a:solidFill>
              </a:rPr>
              <a:t>General Fund Revenues Fiscal Year 2023</a:t>
            </a:r>
          </a:p>
        </c:rich>
      </c:tx>
      <c:layout>
        <c:manualLayout>
          <c:xMode val="edge"/>
          <c:yMode val="edge"/>
          <c:x val="0.17205466588077806"/>
          <c:y val="1.5925417298025695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75"/>
      <c:rotY val="54"/>
      <c:rAngAx val="0"/>
      <c:perspective val="70"/>
    </c:view3D>
    <c:floor>
      <c:thickness val="0"/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>
        <c:manualLayout>
          <c:layoutTarget val="inner"/>
          <c:xMode val="edge"/>
          <c:yMode val="edge"/>
          <c:x val="0"/>
          <c:y val="0.12035367936101411"/>
          <c:w val="1"/>
          <c:h val="0.86147119485852885"/>
        </c:manualLayout>
      </c:layout>
      <c:pie3DChart>
        <c:varyColors val="1"/>
        <c:ser>
          <c:idx val="0"/>
          <c:order val="0"/>
          <c:dPt>
            <c:idx val="0"/>
            <c:bubble3D val="0"/>
            <c:explosion val="2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9F3-4822-825A-7C87DF576C9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9F3-4822-825A-7C87DF576C9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9F3-4822-825A-7C87DF576C9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9F3-4822-825A-7C87DF576C9A}"/>
              </c:ext>
            </c:extLst>
          </c:dPt>
          <c:dLbls>
            <c:dLbl>
              <c:idx val="0"/>
              <c:layout>
                <c:manualLayout>
                  <c:x val="0.10416666666666667"/>
                  <c:y val="0"/>
                </c:manualLayout>
              </c:layout>
              <c:tx>
                <c:rich>
                  <a:bodyPr/>
                  <a:lstStyle/>
                  <a:p>
                    <a:fld id="{0703DBFC-C5B3-460E-9C16-B09D296DF8CC}" type="CATEGORYNAME">
                      <a:rPr lang="en-US" b="1" dirty="0"/>
                      <a:pPr/>
                      <a:t>[CATEGORY NAME]</a:t>
                    </a:fld>
                    <a:r>
                      <a:rPr lang="en-US" baseline="0" dirty="0"/>
                      <a:t>
</a:t>
                    </a:r>
                    <a:fld id="{01657060-521B-4B3F-A5C0-E185BD1C6F36}" type="PERCENTAGE">
                      <a:rPr lang="en-US" baseline="0" dirty="0"/>
                      <a:pPr/>
                      <a:t>[PERCENTAGE]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9F3-4822-825A-7C87DF576C9A}"/>
                </c:ext>
              </c:extLst>
            </c:dLbl>
            <c:dLbl>
              <c:idx val="1"/>
              <c:layout>
                <c:manualLayout>
                  <c:x val="-3.3893320612593529E-2"/>
                  <c:y val="5.2702426536713906E-2"/>
                </c:manualLayout>
              </c:layout>
              <c:tx>
                <c:rich>
                  <a:bodyPr/>
                  <a:lstStyle/>
                  <a:p>
                    <a:fld id="{D904A89F-3CB9-4948-B3CB-4B051BFC1144}" type="CATEGORYNAME">
                      <a:rPr lang="en-US" b="1"/>
                      <a:pPr/>
                      <a:t>[CATEGORY NAME]</a:t>
                    </a:fld>
                    <a:r>
                      <a:rPr lang="en-US" b="1" baseline="0" dirty="0"/>
                      <a:t>
</a:t>
                    </a:r>
                    <a:fld id="{BB420314-1DF1-4B01-8E96-62256B7C4C8A}" type="PERCENTAGE">
                      <a:rPr lang="en-US" b="1" baseline="0"/>
                      <a:pPr/>
                      <a:t>[PERCENTAGE]</a:t>
                    </a:fld>
                    <a:endParaRPr lang="en-US" b="1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9F3-4822-825A-7C87DF576C9A}"/>
                </c:ext>
              </c:extLst>
            </c:dLbl>
            <c:dLbl>
              <c:idx val="2"/>
              <c:layout>
                <c:manualLayout>
                  <c:x val="-0.17923110287482061"/>
                  <c:y val="0.11995583015101668"/>
                </c:manualLayout>
              </c:layout>
              <c:tx>
                <c:rich>
                  <a:bodyPr/>
                  <a:lstStyle/>
                  <a:p>
                    <a:fld id="{939EF29A-ED93-47BB-A4FF-402FDB5DEE41}" type="CATEGORYNAME">
                      <a:rPr lang="en-US" b="1"/>
                      <a:pPr/>
                      <a:t>[CATEGORY NAME]</a:t>
                    </a:fld>
                    <a:r>
                      <a:rPr lang="en-US" b="1" baseline="0" dirty="0"/>
                      <a:t>
</a:t>
                    </a:r>
                    <a:fld id="{67501E91-EAD9-4E7A-9811-070D5DA04112}" type="PERCENTAGE">
                      <a:rPr lang="en-US" b="1" baseline="0"/>
                      <a:pPr/>
                      <a:t>[PERCENTAGE]</a:t>
                    </a:fld>
                    <a:endParaRPr lang="en-US" b="1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9F3-4822-825A-7C87DF576C9A}"/>
                </c:ext>
              </c:extLst>
            </c:dLbl>
            <c:dLbl>
              <c:idx val="3"/>
              <c:layout>
                <c:manualLayout>
                  <c:x val="8.1354042830930617E-2"/>
                  <c:y val="4.5076601715159426E-2"/>
                </c:manualLayout>
              </c:layout>
              <c:tx>
                <c:rich>
                  <a:bodyPr/>
                  <a:lstStyle/>
                  <a:p>
                    <a:fld id="{0ECF2474-ADEF-4D75-AFE8-387E4B667F96}" type="CATEGORYNAME">
                      <a:rPr lang="en-US" b="1"/>
                      <a:pPr/>
                      <a:t>[CATEGORY NAME]</a:t>
                    </a:fld>
                    <a:r>
                      <a:rPr lang="en-US" b="1" baseline="0" dirty="0"/>
                      <a:t>
</a:t>
                    </a:r>
                    <a:fld id="{767E2224-AFD4-44BA-B7D8-D87C7E7AB9D4}" type="PERCENTAGE">
                      <a:rPr lang="en-US" b="1" baseline="0"/>
                      <a:pPr/>
                      <a:t>[PERCENTAGE]</a:t>
                    </a:fld>
                    <a:endParaRPr lang="en-US" b="1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9F3-4822-825A-7C87DF576C9A}"/>
                </c:ext>
              </c:extLst>
            </c:dLbl>
            <c:spPr>
              <a:solidFill>
                <a:sysClr val="window" lastClr="FFFFFF"/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'gt revenue'!$A$14:$B$17</c:f>
              <c:strCache>
                <c:ptCount val="4"/>
                <c:pt idx="0">
                  <c:v>Local Revenue</c:v>
                </c:pt>
                <c:pt idx="1">
                  <c:v>State Revenue</c:v>
                </c:pt>
                <c:pt idx="2">
                  <c:v>Tuition and Fees</c:v>
                </c:pt>
                <c:pt idx="3">
                  <c:v>Other Revenue</c:v>
                </c:pt>
              </c:strCache>
            </c:strRef>
          </c:cat>
          <c:val>
            <c:numRef>
              <c:f>'gt revenue'!$E$14:$E$17</c:f>
              <c:numCache>
                <c:formatCode>_("$"* #,##0_);_("$"* \(#,##0\);_("$"* "-"??_);_(@_)</c:formatCode>
                <c:ptCount val="4"/>
                <c:pt idx="0">
                  <c:v>7974272</c:v>
                </c:pt>
                <c:pt idx="1">
                  <c:v>2628210</c:v>
                </c:pt>
                <c:pt idx="2">
                  <c:v>5241519</c:v>
                </c:pt>
                <c:pt idx="3">
                  <c:v>960954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9F3-4822-825A-7C87DF576C9A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59F3-4822-825A-7C87DF576C9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59F3-4822-825A-7C87DF576C9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59F3-4822-825A-7C87DF576C9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59F3-4822-825A-7C87DF576C9A}"/>
              </c:ext>
            </c:extLst>
          </c:dPt>
          <c:cat>
            <c:strRef>
              <c:f>'gt revenue'!$A$14:$B$17</c:f>
              <c:strCache>
                <c:ptCount val="4"/>
                <c:pt idx="0">
                  <c:v>Local Revenue</c:v>
                </c:pt>
                <c:pt idx="1">
                  <c:v>State Revenue</c:v>
                </c:pt>
                <c:pt idx="2">
                  <c:v>Tuition and Fees</c:v>
                </c:pt>
                <c:pt idx="3">
                  <c:v>Other Revenue</c:v>
                </c:pt>
              </c:strCache>
            </c:strRef>
          </c:cat>
          <c:val>
            <c:numRef>
              <c:f>'gt revenue'!$F$14:$F$17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11-59F3-4822-825A-7C87DF576C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Tahoma" panose="020B0604030504040204" pitchFamily="34" charset="0"/>
                <a:ea typeface="+mn-ea"/>
                <a:cs typeface="+mn-cs"/>
              </a:defRPr>
            </a:pPr>
            <a:r>
              <a:rPr lang="en-US" baseline="0">
                <a:solidFill>
                  <a:sysClr val="windowText" lastClr="000000"/>
                </a:solidFill>
                <a:latin typeface="Tahoma" panose="020B0604030504040204" pitchFamily="34" charset="0"/>
              </a:rPr>
              <a:t>Budgeted General Fund Expenditures FY 2023 By Object</a:t>
            </a:r>
          </a:p>
        </c:rich>
      </c:tx>
      <c:layout>
        <c:manualLayout>
          <c:xMode val="edge"/>
          <c:yMode val="edge"/>
          <c:x val="0.14497688653970156"/>
          <c:y val="1.587301587301587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Tahoma" panose="020B060403050404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021769337656326"/>
          <c:y val="0.21715431404407781"/>
          <c:w val="0.65956479488506847"/>
          <c:h val="0.7564056576261301"/>
        </c:manualLayout>
      </c:layout>
      <c:pieChart>
        <c:varyColors val="1"/>
        <c:ser>
          <c:idx val="1"/>
          <c:order val="1"/>
          <c:tx>
            <c:strRef>
              <c:f>'gf ex by object'!$C$4</c:f>
              <c:strCache>
                <c:ptCount val="1"/>
                <c:pt idx="0">
                  <c:v>FY 2023 Budget (Proposed)</c:v>
                </c:pt>
              </c:strCache>
            </c:strRef>
          </c:tx>
          <c:dPt>
            <c:idx val="0"/>
            <c:bubble3D val="0"/>
            <c:explosion val="1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E1B-4294-95C0-418595A5C0F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E1B-4294-95C0-418595A5C0F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E1B-4294-95C0-418595A5C0F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E1B-4294-95C0-418595A5C0F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E1B-4294-95C0-418595A5C0F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E1B-4294-95C0-418595A5C0F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6E1B-4294-95C0-418595A5C0FE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6E1B-4294-95C0-418595A5C0FE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6E1B-4294-95C0-418595A5C0FE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6E1B-4294-95C0-418595A5C0FE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6E1B-4294-95C0-418595A5C0FE}"/>
              </c:ext>
            </c:extLst>
          </c:dPt>
          <c:dLbls>
            <c:dLbl>
              <c:idx val="0"/>
              <c:layout>
                <c:manualLayout>
                  <c:x val="-0.13562392936503806"/>
                  <c:y val="0.15944046017305866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1B-4294-95C0-418595A5C0FE}"/>
                </c:ext>
              </c:extLst>
            </c:dLbl>
            <c:dLbl>
              <c:idx val="1"/>
              <c:layout>
                <c:manualLayout>
                  <c:x val="-2.869804015527451E-3"/>
                  <c:y val="0.1144204149723430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740240009339825"/>
                      <c:h val="0.1008102951926782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6E1B-4294-95C0-418595A5C0FE}"/>
                </c:ext>
              </c:extLst>
            </c:dLbl>
            <c:dLbl>
              <c:idx val="2"/>
              <c:layout>
                <c:manualLayout>
                  <c:x val="1.026666448398994E-2"/>
                  <c:y val="0.1264262114310871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9829545075608"/>
                      <c:h val="0.1257713096800650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6E1B-4294-95C0-418595A5C0FE}"/>
                </c:ext>
              </c:extLst>
            </c:dLbl>
            <c:dLbl>
              <c:idx val="3"/>
              <c:layout>
                <c:manualLayout>
                  <c:x val="-5.0629813383163032E-2"/>
                  <c:y val="0.1233493732830258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E1B-4294-95C0-418595A5C0FE}"/>
                </c:ext>
              </c:extLst>
            </c:dLbl>
            <c:dLbl>
              <c:idx val="4"/>
              <c:layout>
                <c:manualLayout>
                  <c:x val="-0.10439439512875064"/>
                  <c:y val="4.656642898190547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E1B-4294-95C0-418595A5C0FE}"/>
                </c:ext>
              </c:extLst>
            </c:dLbl>
            <c:dLbl>
              <c:idx val="5"/>
              <c:layout>
                <c:manualLayout>
                  <c:x val="-7.1812892869175013E-2"/>
                  <c:y val="-6.936146736394846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E1B-4294-95C0-418595A5C0FE}"/>
                </c:ext>
              </c:extLst>
            </c:dLbl>
            <c:dLbl>
              <c:idx val="7"/>
              <c:layout>
                <c:manualLayout>
                  <c:x val="4.827541647687842E-2"/>
                  <c:y val="-7.956627674296443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E1B-4294-95C0-418595A5C0FE}"/>
                </c:ext>
              </c:extLst>
            </c:dLbl>
            <c:dLbl>
              <c:idx val="8"/>
              <c:layout>
                <c:manualLayout>
                  <c:x val="0.14569094339056315"/>
                  <c:y val="-1.909158612403770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689697560789262"/>
                      <c:h val="0.1480993448239445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6E1B-4294-95C0-418595A5C0FE}"/>
                </c:ext>
              </c:extLst>
            </c:dLbl>
            <c:dLbl>
              <c:idx val="9"/>
              <c:layout>
                <c:manualLayout>
                  <c:x val="0.21003458191126115"/>
                  <c:y val="2.789984323503635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6E1B-4294-95C0-418595A5C0FE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6E1B-4294-95C0-418595A5C0F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'gf ex by object'!$A$5:$A$15</c:f>
              <c:strCache>
                <c:ptCount val="11"/>
                <c:pt idx="0">
                  <c:v>Salaries</c:v>
                </c:pt>
                <c:pt idx="1">
                  <c:v>Benefits</c:v>
                </c:pt>
                <c:pt idx="2">
                  <c:v>Contractual Services</c:v>
                </c:pt>
                <c:pt idx="3">
                  <c:v>Materials &amp; Supplies</c:v>
                </c:pt>
                <c:pt idx="4">
                  <c:v>Travel &amp; Training</c:v>
                </c:pt>
                <c:pt idx="5">
                  <c:v>Fixed Charges</c:v>
                </c:pt>
                <c:pt idx="6">
                  <c:v>Utilities</c:v>
                </c:pt>
                <c:pt idx="7">
                  <c:v>Capital Outlay</c:v>
                </c:pt>
                <c:pt idx="8">
                  <c:v>Waivers </c:v>
                </c:pt>
                <c:pt idx="9">
                  <c:v>Other</c:v>
                </c:pt>
                <c:pt idx="10">
                  <c:v>Transfer Out</c:v>
                </c:pt>
              </c:strCache>
            </c:strRef>
          </c:cat>
          <c:val>
            <c:numRef>
              <c:f>'gf ex by object'!$C$5:$C$15</c:f>
              <c:numCache>
                <c:formatCode>_("$"* #,##0_);_("$"* \(#,##0\);_("$"* "-"??_);_(@_)</c:formatCode>
                <c:ptCount val="11"/>
                <c:pt idx="0">
                  <c:v>10382951</c:v>
                </c:pt>
                <c:pt idx="1">
                  <c:v>2181426</c:v>
                </c:pt>
                <c:pt idx="2">
                  <c:v>1397508</c:v>
                </c:pt>
                <c:pt idx="3">
                  <c:v>978479</c:v>
                </c:pt>
                <c:pt idx="4">
                  <c:v>222665</c:v>
                </c:pt>
                <c:pt idx="5">
                  <c:v>294220</c:v>
                </c:pt>
                <c:pt idx="6">
                  <c:v>480440</c:v>
                </c:pt>
                <c:pt idx="7">
                  <c:v>440966</c:v>
                </c:pt>
                <c:pt idx="8">
                  <c:v>17000</c:v>
                </c:pt>
                <c:pt idx="9">
                  <c:v>143322</c:v>
                </c:pt>
                <c:pt idx="10">
                  <c:v>30073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6E1B-4294-95C0-418595A5C0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extLst>
          <c:ext xmlns:c15="http://schemas.microsoft.com/office/drawing/2012/chart" uri="{02D57815-91ED-43cb-92C2-25804820EDAC}">
            <c15:filteredPi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'gf ex by object'!$B$4</c15:sqref>
                        </c15:formulaRef>
                      </c:ext>
                    </c:extLst>
                    <c:strCache>
                      <c:ptCount val="1"/>
                      <c:pt idx="0">
                        <c:v>FY 2022 Budget (Current Year)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18-6E1B-4294-95C0-418595A5C0FE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1A-6E1B-4294-95C0-418595A5C0FE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1C-6E1B-4294-95C0-418595A5C0FE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1E-6E1B-4294-95C0-418595A5C0FE}"/>
                    </c:ext>
                  </c:extLst>
                </c:dPt>
                <c:dPt>
                  <c:idx val="4"/>
                  <c:bubble3D val="0"/>
                  <c:spPr>
                    <a:solidFill>
                      <a:schemeClr val="accent5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20-6E1B-4294-95C0-418595A5C0FE}"/>
                    </c:ext>
                  </c:extLst>
                </c:dPt>
                <c:dPt>
                  <c:idx val="5"/>
                  <c:bubble3D val="0"/>
                  <c:spPr>
                    <a:solidFill>
                      <a:schemeClr val="accent6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22-6E1B-4294-95C0-418595A5C0FE}"/>
                    </c:ext>
                  </c:extLst>
                </c:dPt>
                <c:dPt>
                  <c:idx val="6"/>
                  <c:bubble3D val="0"/>
                  <c:spPr>
                    <a:solidFill>
                      <a:schemeClr val="accent1">
                        <a:lumMod val="60000"/>
                      </a:schemeClr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24-6E1B-4294-95C0-418595A5C0FE}"/>
                    </c:ext>
                  </c:extLst>
                </c:dPt>
                <c:dPt>
                  <c:idx val="7"/>
                  <c:bubble3D val="0"/>
                  <c:spPr>
                    <a:solidFill>
                      <a:schemeClr val="accent2">
                        <a:lumMod val="60000"/>
                      </a:schemeClr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26-6E1B-4294-95C0-418595A5C0FE}"/>
                    </c:ext>
                  </c:extLst>
                </c:dPt>
                <c:dPt>
                  <c:idx val="8"/>
                  <c:bubble3D val="0"/>
                  <c:spPr>
                    <a:solidFill>
                      <a:schemeClr val="accent3">
                        <a:lumMod val="60000"/>
                      </a:schemeClr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28-6E1B-4294-95C0-418595A5C0FE}"/>
                    </c:ext>
                  </c:extLst>
                </c:dPt>
                <c:dPt>
                  <c:idx val="9"/>
                  <c:bubble3D val="0"/>
                  <c:spPr>
                    <a:solidFill>
                      <a:schemeClr val="accent4">
                        <a:lumMod val="60000"/>
                      </a:schemeClr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2A-6E1B-4294-95C0-418595A5C0FE}"/>
                    </c:ext>
                  </c:extLst>
                </c:dPt>
                <c:dPt>
                  <c:idx val="10"/>
                  <c:bubble3D val="0"/>
                  <c:spPr>
                    <a:solidFill>
                      <a:schemeClr val="accent5">
                        <a:lumMod val="60000"/>
                      </a:schemeClr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2C-6E1B-4294-95C0-418595A5C0FE}"/>
                    </c:ext>
                  </c:extLst>
                </c:dPt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0"/>
                  <c:showCatName val="1"/>
                  <c:showSerName val="0"/>
                  <c:showPercent val="1"/>
                  <c:showBubbleSize val="0"/>
                  <c:showLeaderLines val="1"/>
                  <c:leaderLines>
                    <c:spPr>
                      <a:ln w="9525" cap="flat" cmpd="sng" algn="ctr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  <a:round/>
                      </a:ln>
                      <a:effectLst/>
                    </c:spPr>
                  </c:leaderLines>
                  <c:extLst>
                    <c:ext uri="{CE6537A1-D6FC-4f65-9D91-7224C49458BB}"/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'gf ex by object'!$A$5:$A$15</c15:sqref>
                        </c15:formulaRef>
                      </c:ext>
                    </c:extLst>
                    <c:strCache>
                      <c:ptCount val="11"/>
                      <c:pt idx="0">
                        <c:v>Salaries</c:v>
                      </c:pt>
                      <c:pt idx="1">
                        <c:v>Benefits</c:v>
                      </c:pt>
                      <c:pt idx="2">
                        <c:v>Contractual Services</c:v>
                      </c:pt>
                      <c:pt idx="3">
                        <c:v>Materials &amp; Supplies</c:v>
                      </c:pt>
                      <c:pt idx="4">
                        <c:v>Travel &amp; Training</c:v>
                      </c:pt>
                      <c:pt idx="5">
                        <c:v>Fixed Charges</c:v>
                      </c:pt>
                      <c:pt idx="6">
                        <c:v>Utilities</c:v>
                      </c:pt>
                      <c:pt idx="7">
                        <c:v>Capital Outlay</c:v>
                      </c:pt>
                      <c:pt idx="8">
                        <c:v>Waivers </c:v>
                      </c:pt>
                      <c:pt idx="9">
                        <c:v>Other</c:v>
                      </c:pt>
                      <c:pt idx="10">
                        <c:v>Transfer Out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'gf ex by object'!$B$5:$B$15</c15:sqref>
                        </c15:formulaRef>
                      </c:ext>
                    </c:extLst>
                    <c:numCache>
                      <c:formatCode>_("$"* #,##0_);_("$"* \(#,##0\);_("$"* "-"??_);_(@_)</c:formatCode>
                      <c:ptCount val="11"/>
                      <c:pt idx="0">
                        <c:v>10338131</c:v>
                      </c:pt>
                      <c:pt idx="1">
                        <c:v>2227766</c:v>
                      </c:pt>
                      <c:pt idx="2">
                        <c:v>1342786</c:v>
                      </c:pt>
                      <c:pt idx="3">
                        <c:v>888960</c:v>
                      </c:pt>
                      <c:pt idx="4">
                        <c:v>153734</c:v>
                      </c:pt>
                      <c:pt idx="5">
                        <c:v>191892</c:v>
                      </c:pt>
                      <c:pt idx="6">
                        <c:v>472360</c:v>
                      </c:pt>
                      <c:pt idx="7">
                        <c:v>317094</c:v>
                      </c:pt>
                      <c:pt idx="8">
                        <c:v>255000</c:v>
                      </c:pt>
                      <c:pt idx="9">
                        <c:v>155363</c:v>
                      </c:pt>
                      <c:pt idx="10">
                        <c:v>901491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2D-6E1B-4294-95C0-418595A5C0FE}"/>
                  </c:ext>
                </c:extLst>
              </c15:ser>
            </c15:filteredPieSeries>
            <c15:filteredPi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'gf ex by object'!$D$4</c15:sqref>
                        </c15:formulaRef>
                      </c:ext>
                    </c:extLst>
                    <c:strCache>
                      <c:ptCount val="1"/>
                      <c:pt idx="0">
                        <c:v>Increase / (Decrease)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2F-6E1B-4294-95C0-418595A5C0FE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31-6E1B-4294-95C0-418595A5C0FE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33-6E1B-4294-95C0-418595A5C0FE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35-6E1B-4294-95C0-418595A5C0FE}"/>
                    </c:ext>
                  </c:extLst>
                </c:dPt>
                <c:dPt>
                  <c:idx val="4"/>
                  <c:bubble3D val="0"/>
                  <c:spPr>
                    <a:solidFill>
                      <a:schemeClr val="accent5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37-6E1B-4294-95C0-418595A5C0FE}"/>
                    </c:ext>
                  </c:extLst>
                </c:dPt>
                <c:dPt>
                  <c:idx val="5"/>
                  <c:bubble3D val="0"/>
                  <c:spPr>
                    <a:solidFill>
                      <a:schemeClr val="accent6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39-6E1B-4294-95C0-418595A5C0FE}"/>
                    </c:ext>
                  </c:extLst>
                </c:dPt>
                <c:dPt>
                  <c:idx val="6"/>
                  <c:bubble3D val="0"/>
                  <c:spPr>
                    <a:solidFill>
                      <a:schemeClr val="accent1">
                        <a:lumMod val="60000"/>
                      </a:schemeClr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3B-6E1B-4294-95C0-418595A5C0FE}"/>
                    </c:ext>
                  </c:extLst>
                </c:dPt>
                <c:dPt>
                  <c:idx val="7"/>
                  <c:bubble3D val="0"/>
                  <c:spPr>
                    <a:solidFill>
                      <a:schemeClr val="accent2">
                        <a:lumMod val="60000"/>
                      </a:schemeClr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3D-6E1B-4294-95C0-418595A5C0FE}"/>
                    </c:ext>
                  </c:extLst>
                </c:dPt>
                <c:dPt>
                  <c:idx val="8"/>
                  <c:bubble3D val="0"/>
                  <c:spPr>
                    <a:solidFill>
                      <a:schemeClr val="accent3">
                        <a:lumMod val="60000"/>
                      </a:schemeClr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3F-6E1B-4294-95C0-418595A5C0FE}"/>
                    </c:ext>
                  </c:extLst>
                </c:dPt>
                <c:dPt>
                  <c:idx val="9"/>
                  <c:bubble3D val="0"/>
                  <c:spPr>
                    <a:solidFill>
                      <a:schemeClr val="accent4">
                        <a:lumMod val="60000"/>
                      </a:schemeClr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41-6E1B-4294-95C0-418595A5C0FE}"/>
                    </c:ext>
                  </c:extLst>
                </c:dPt>
                <c:dPt>
                  <c:idx val="10"/>
                  <c:bubble3D val="0"/>
                  <c:spPr>
                    <a:solidFill>
                      <a:schemeClr val="accent5">
                        <a:lumMod val="60000"/>
                      </a:schemeClr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43-6E1B-4294-95C0-418595A5C0FE}"/>
                    </c:ext>
                  </c:extLst>
                </c:dPt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'gf ex by object'!$A$5:$A$15</c15:sqref>
                        </c15:formulaRef>
                      </c:ext>
                    </c:extLst>
                    <c:strCache>
                      <c:ptCount val="11"/>
                      <c:pt idx="0">
                        <c:v>Salaries</c:v>
                      </c:pt>
                      <c:pt idx="1">
                        <c:v>Benefits</c:v>
                      </c:pt>
                      <c:pt idx="2">
                        <c:v>Contractual Services</c:v>
                      </c:pt>
                      <c:pt idx="3">
                        <c:v>Materials &amp; Supplies</c:v>
                      </c:pt>
                      <c:pt idx="4">
                        <c:v>Travel &amp; Training</c:v>
                      </c:pt>
                      <c:pt idx="5">
                        <c:v>Fixed Charges</c:v>
                      </c:pt>
                      <c:pt idx="6">
                        <c:v>Utilities</c:v>
                      </c:pt>
                      <c:pt idx="7">
                        <c:v>Capital Outlay</c:v>
                      </c:pt>
                      <c:pt idx="8">
                        <c:v>Waivers </c:v>
                      </c:pt>
                      <c:pt idx="9">
                        <c:v>Other</c:v>
                      </c:pt>
                      <c:pt idx="10">
                        <c:v>Transfer Out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'gf ex by object'!$D$5:$D$15</c15:sqref>
                        </c15:formulaRef>
                      </c:ext>
                    </c:extLst>
                    <c:numCache>
                      <c:formatCode>_("$"* #,##0_);_("$"* \(#,##0\);_("$"* "-"??_);_(@_)</c:formatCode>
                      <c:ptCount val="11"/>
                      <c:pt idx="0">
                        <c:v>44820</c:v>
                      </c:pt>
                      <c:pt idx="1">
                        <c:v>-46340</c:v>
                      </c:pt>
                      <c:pt idx="2">
                        <c:v>54722</c:v>
                      </c:pt>
                      <c:pt idx="3">
                        <c:v>89519</c:v>
                      </c:pt>
                      <c:pt idx="4">
                        <c:v>68931</c:v>
                      </c:pt>
                      <c:pt idx="5">
                        <c:v>102328</c:v>
                      </c:pt>
                      <c:pt idx="6">
                        <c:v>8080</c:v>
                      </c:pt>
                      <c:pt idx="7">
                        <c:v>123872</c:v>
                      </c:pt>
                      <c:pt idx="8">
                        <c:v>-238000</c:v>
                      </c:pt>
                      <c:pt idx="9">
                        <c:v>-12041</c:v>
                      </c:pt>
                      <c:pt idx="10">
                        <c:v>-871418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44-6E1B-4294-95C0-418595A5C0FE}"/>
                  </c:ext>
                </c:extLst>
              </c15:ser>
            </c15:filteredPieSeries>
          </c:ext>
        </c:extLst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409DF-9974-4C10-AD52-80F21C83D136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B9813-282E-490D-821E-39423B376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61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About $800,00 of is remaining in ARP Student Funds.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5B9813-282E-490D-821E-39423B37667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738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871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332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1301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4659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4788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5027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6389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099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353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560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967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417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036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336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98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710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605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8900" y="499702"/>
            <a:ext cx="7101425" cy="3256558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b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Budget Overview</a:t>
            </a:r>
            <a:b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46202" y="4831981"/>
            <a:ext cx="2968453" cy="1096899"/>
          </a:xfrm>
        </p:spPr>
        <p:txBody>
          <a:bodyPr/>
          <a:lstStyle/>
          <a:p>
            <a:pPr algn="ctr">
              <a:spcAft>
                <a:spcPts val="0"/>
              </a:spcAft>
            </a:pPr>
            <a:r>
              <a:rPr lang="en-US" kern="800" dirty="0"/>
              <a:t>Board of Trustees Meeting</a:t>
            </a:r>
          </a:p>
          <a:p>
            <a:pPr algn="ctr">
              <a:spcAft>
                <a:spcPts val="0"/>
              </a:spcAft>
            </a:pPr>
            <a:r>
              <a:rPr lang="en-US" kern="800" dirty="0"/>
              <a:t>May 17, 2022</a:t>
            </a:r>
          </a:p>
        </p:txBody>
      </p:sp>
    </p:spTree>
    <p:extLst>
      <p:ext uri="{BB962C8B-B14F-4D97-AF65-F5344CB8AC3E}">
        <p14:creationId xmlns:p14="http://schemas.microsoft.com/office/powerpoint/2010/main" val="1642343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0376"/>
            <a:ext cx="6812666" cy="955027"/>
          </a:xfrm>
        </p:spPr>
        <p:txBody>
          <a:bodyPr/>
          <a:lstStyle/>
          <a:p>
            <a:r>
              <a:rPr lang="en-US" dirty="0"/>
              <a:t>Where Will FY2022 Finish?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144826"/>
              </p:ext>
            </p:extLst>
          </p:nvPr>
        </p:nvGraphicFramePr>
        <p:xfrm>
          <a:off x="521339" y="1145403"/>
          <a:ext cx="8892168" cy="2662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2563">
                  <a:extLst>
                    <a:ext uri="{9D8B030D-6E8A-4147-A177-3AD203B41FA5}">
                      <a16:colId xmlns:a16="http://schemas.microsoft.com/office/drawing/2014/main" val="4234316300"/>
                    </a:ext>
                  </a:extLst>
                </a:gridCol>
                <a:gridCol w="1709007">
                  <a:extLst>
                    <a:ext uri="{9D8B030D-6E8A-4147-A177-3AD203B41FA5}">
                      <a16:colId xmlns:a16="http://schemas.microsoft.com/office/drawing/2014/main" val="2124562307"/>
                    </a:ext>
                  </a:extLst>
                </a:gridCol>
                <a:gridCol w="1713297">
                  <a:extLst>
                    <a:ext uri="{9D8B030D-6E8A-4147-A177-3AD203B41FA5}">
                      <a16:colId xmlns:a16="http://schemas.microsoft.com/office/drawing/2014/main" val="2457311902"/>
                    </a:ext>
                  </a:extLst>
                </a:gridCol>
                <a:gridCol w="1867301">
                  <a:extLst>
                    <a:ext uri="{9D8B030D-6E8A-4147-A177-3AD203B41FA5}">
                      <a16:colId xmlns:a16="http://schemas.microsoft.com/office/drawing/2014/main" val="1997001267"/>
                    </a:ext>
                  </a:extLst>
                </a:gridCol>
              </a:tblGrid>
              <a:tr h="551331">
                <a:tc gridSpan="4">
                  <a:txBody>
                    <a:bodyPr/>
                    <a:lstStyle/>
                    <a:p>
                      <a:pPr algn="ctr"/>
                      <a:r>
                        <a:rPr lang="en-US" sz="3000" dirty="0">
                          <a:solidFill>
                            <a:schemeClr val="tx1"/>
                          </a:solidFill>
                        </a:rPr>
                        <a:t>Revenues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3126408"/>
                  </a:ext>
                </a:extLst>
              </a:tr>
              <a:tr h="372659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Projected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 Over (Under) Budget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40769374"/>
                  </a:ext>
                </a:extLst>
              </a:tr>
              <a:tr h="37265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Revenues Education Fund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14,373,468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15,404,289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1,030,821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75852222"/>
                  </a:ext>
                </a:extLst>
              </a:tr>
              <a:tr h="38360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Revenues O &amp; M Fund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3,012,537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3,112,815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100,278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8118515"/>
                  </a:ext>
                </a:extLst>
              </a:tr>
              <a:tr h="37265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Revenues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17,386,005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18,517,104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1,131,099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70100646"/>
                  </a:ext>
                </a:extLst>
              </a:tr>
              <a:tr h="372659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84747066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522989"/>
              </p:ext>
            </p:extLst>
          </p:nvPr>
        </p:nvGraphicFramePr>
        <p:xfrm>
          <a:off x="521339" y="3921128"/>
          <a:ext cx="8892168" cy="26598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2563">
                  <a:extLst>
                    <a:ext uri="{9D8B030D-6E8A-4147-A177-3AD203B41FA5}">
                      <a16:colId xmlns:a16="http://schemas.microsoft.com/office/drawing/2014/main" val="1057452196"/>
                    </a:ext>
                  </a:extLst>
                </a:gridCol>
                <a:gridCol w="1709007">
                  <a:extLst>
                    <a:ext uri="{9D8B030D-6E8A-4147-A177-3AD203B41FA5}">
                      <a16:colId xmlns:a16="http://schemas.microsoft.com/office/drawing/2014/main" val="3761648777"/>
                    </a:ext>
                  </a:extLst>
                </a:gridCol>
                <a:gridCol w="1713297">
                  <a:extLst>
                    <a:ext uri="{9D8B030D-6E8A-4147-A177-3AD203B41FA5}">
                      <a16:colId xmlns:a16="http://schemas.microsoft.com/office/drawing/2014/main" val="2240213771"/>
                    </a:ext>
                  </a:extLst>
                </a:gridCol>
                <a:gridCol w="1867301">
                  <a:extLst>
                    <a:ext uri="{9D8B030D-6E8A-4147-A177-3AD203B41FA5}">
                      <a16:colId xmlns:a16="http://schemas.microsoft.com/office/drawing/2014/main" val="3658761382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en-US" sz="3000" dirty="0">
                          <a:solidFill>
                            <a:schemeClr val="tx1"/>
                          </a:solidFill>
                        </a:rPr>
                        <a:t>Expenses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432628"/>
                  </a:ext>
                </a:extLst>
              </a:tr>
              <a:tr h="372659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Projected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 Over (Under) Budget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40208022"/>
                  </a:ext>
                </a:extLst>
              </a:tr>
              <a:tr h="37265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Expenses Education Fund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14,180,549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13,615,531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565,018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3531725"/>
                  </a:ext>
                </a:extLst>
              </a:tr>
              <a:tr h="38360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Expenses O &amp; M Fund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3,012,537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2,776,305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236,232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3354201"/>
                  </a:ext>
                </a:extLst>
              </a:tr>
              <a:tr h="37265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Expenses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17,193,086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16,391,836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801,250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389731549"/>
                  </a:ext>
                </a:extLst>
              </a:tr>
              <a:tr h="372659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1676234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765473" y="1956401"/>
            <a:ext cx="2410691" cy="646331"/>
          </a:xfrm>
          <a:prstGeom prst="rect">
            <a:avLst/>
          </a:prstGeom>
          <a:solidFill>
            <a:schemeClr val="bg1"/>
          </a:solidFill>
          <a:ln>
            <a:solidFill>
              <a:srgbClr val="535555"/>
            </a:solidFill>
          </a:ln>
        </p:spPr>
        <p:txBody>
          <a:bodyPr wrap="square" rtlCol="0">
            <a:spAutoFit/>
          </a:bodyPr>
          <a:lstStyle/>
          <a:p>
            <a:pPr algn="ctr" fontAlgn="b"/>
            <a:r>
              <a:rPr lang="en-US" dirty="0">
                <a:solidFill>
                  <a:srgbClr val="000000"/>
                </a:solidFill>
              </a:rPr>
              <a:t>$2,125,268 Projected to Fund Balance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781307" y="3274797"/>
            <a:ext cx="2394857" cy="646331"/>
          </a:xfrm>
          <a:prstGeom prst="rect">
            <a:avLst/>
          </a:prstGeom>
          <a:solidFill>
            <a:schemeClr val="bg1"/>
          </a:solidFill>
          <a:ln>
            <a:solidFill>
              <a:srgbClr val="535555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$192,919 - Budgeted to Fund Balance </a:t>
            </a:r>
          </a:p>
        </p:txBody>
      </p:sp>
    </p:spTree>
    <p:extLst>
      <p:ext uri="{BB962C8B-B14F-4D97-AF65-F5344CB8AC3E}">
        <p14:creationId xmlns:p14="http://schemas.microsoft.com/office/powerpoint/2010/main" val="3749079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545" y="3931725"/>
            <a:ext cx="6188257" cy="2795645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99545" y="241465"/>
            <a:ext cx="8596668" cy="554182"/>
          </a:xfrm>
        </p:spPr>
        <p:txBody>
          <a:bodyPr>
            <a:normAutofit fontScale="90000"/>
          </a:bodyPr>
          <a:lstStyle/>
          <a:p>
            <a:r>
              <a:rPr lang="en-US" dirty="0"/>
              <a:t>Corona Virus Stimulus Funds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7306958"/>
              </p:ext>
            </p:extLst>
          </p:nvPr>
        </p:nvGraphicFramePr>
        <p:xfrm>
          <a:off x="333291" y="1116546"/>
          <a:ext cx="11328278" cy="221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2556">
                  <a:extLst>
                    <a:ext uri="{9D8B030D-6E8A-4147-A177-3AD203B41FA5}">
                      <a16:colId xmlns:a16="http://schemas.microsoft.com/office/drawing/2014/main" val="3326411576"/>
                    </a:ext>
                  </a:extLst>
                </a:gridCol>
                <a:gridCol w="1353787">
                  <a:extLst>
                    <a:ext uri="{9D8B030D-6E8A-4147-A177-3AD203B41FA5}">
                      <a16:colId xmlns:a16="http://schemas.microsoft.com/office/drawing/2014/main" val="639371180"/>
                    </a:ext>
                  </a:extLst>
                </a:gridCol>
                <a:gridCol w="1891839">
                  <a:extLst>
                    <a:ext uri="{9D8B030D-6E8A-4147-A177-3AD203B41FA5}">
                      <a16:colId xmlns:a16="http://schemas.microsoft.com/office/drawing/2014/main" val="771816734"/>
                    </a:ext>
                  </a:extLst>
                </a:gridCol>
                <a:gridCol w="1468939">
                  <a:extLst>
                    <a:ext uri="{9D8B030D-6E8A-4147-A177-3AD203B41FA5}">
                      <a16:colId xmlns:a16="http://schemas.microsoft.com/office/drawing/2014/main" val="1935840969"/>
                    </a:ext>
                  </a:extLst>
                </a:gridCol>
                <a:gridCol w="1496920">
                  <a:extLst>
                    <a:ext uri="{9D8B030D-6E8A-4147-A177-3AD203B41FA5}">
                      <a16:colId xmlns:a16="http://schemas.microsoft.com/office/drawing/2014/main" val="619236583"/>
                    </a:ext>
                  </a:extLst>
                </a:gridCol>
                <a:gridCol w="1388723">
                  <a:extLst>
                    <a:ext uri="{9D8B030D-6E8A-4147-A177-3AD203B41FA5}">
                      <a16:colId xmlns:a16="http://schemas.microsoft.com/office/drawing/2014/main" val="3831024026"/>
                    </a:ext>
                  </a:extLst>
                </a:gridCol>
                <a:gridCol w="1685514">
                  <a:extLst>
                    <a:ext uri="{9D8B030D-6E8A-4147-A177-3AD203B41FA5}">
                      <a16:colId xmlns:a16="http://schemas.microsoft.com/office/drawing/2014/main" val="38221795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Students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Spent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Remainder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8944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CARES 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Federal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$888,177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$682,755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$1,570,932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$1,569,067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$1,865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1137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CRRSAA (CARES 2)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Federal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2,879,591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682,755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3,562,346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1,865,450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1,696,896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1489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ARP (CARES 3)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Federal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2,901,459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2,976,864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5,878,323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3,024,340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$2,853,983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21751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GEER Act</a:t>
                      </a:r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State</a:t>
                      </a:r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470,934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470,934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306,350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$164,584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3254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Total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$7,140,161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4,342,374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11,482,535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$6,765,207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$4,717,328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1874648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6107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9666"/>
            <a:ext cx="6004144" cy="902368"/>
          </a:xfrm>
        </p:spPr>
        <p:txBody>
          <a:bodyPr/>
          <a:lstStyle/>
          <a:p>
            <a:r>
              <a:rPr lang="en-US" dirty="0"/>
              <a:t>FY 2023 Budget Assumptions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24025" y="1695796"/>
            <a:ext cx="7825339" cy="1615295"/>
          </a:xfrm>
        </p:spPr>
        <p:txBody>
          <a:bodyPr/>
          <a:lstStyle/>
          <a:p>
            <a:r>
              <a:rPr lang="en-US" dirty="0"/>
              <a:t>Credit Hours</a:t>
            </a:r>
          </a:p>
          <a:p>
            <a:pPr lvl="1"/>
            <a:r>
              <a:rPr lang="en-US" dirty="0"/>
              <a:t>Summer 2022: 2% Down – 80% Online</a:t>
            </a:r>
          </a:p>
          <a:p>
            <a:pPr lvl="1"/>
            <a:r>
              <a:rPr lang="en-US" dirty="0"/>
              <a:t>Fall 2022: 4% Down – 50% Online</a:t>
            </a:r>
          </a:p>
          <a:p>
            <a:pPr lvl="1"/>
            <a:r>
              <a:rPr lang="en-US" dirty="0"/>
              <a:t>Spring 2021: 3.25% Down – 50% Online</a:t>
            </a: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924024" y="3542829"/>
            <a:ext cx="7825339" cy="16152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Property Taxes: 2.5% Increase from prior year</a:t>
            </a:r>
          </a:p>
          <a:p>
            <a:endParaRPr lang="en-US" dirty="0"/>
          </a:p>
          <a:p>
            <a:r>
              <a:rPr lang="en-US" dirty="0"/>
              <a:t>State Grants: 2% Increase from prior year</a:t>
            </a:r>
          </a:p>
        </p:txBody>
      </p:sp>
    </p:spTree>
    <p:extLst>
      <p:ext uri="{BB962C8B-B14F-4D97-AF65-F5344CB8AC3E}">
        <p14:creationId xmlns:p14="http://schemas.microsoft.com/office/powerpoint/2010/main" val="3497615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959" y="113872"/>
            <a:ext cx="8596668" cy="589808"/>
          </a:xfrm>
        </p:spPr>
        <p:txBody>
          <a:bodyPr>
            <a:normAutofit fontScale="90000"/>
          </a:bodyPr>
          <a:lstStyle/>
          <a:p>
            <a:r>
              <a:rPr lang="en-US" dirty="0"/>
              <a:t>FY 2023 Budget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EB7FBED3-1848-46E7-9E0E-DBC59725F0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644024"/>
              </p:ext>
            </p:extLst>
          </p:nvPr>
        </p:nvGraphicFramePr>
        <p:xfrm>
          <a:off x="1354583" y="729871"/>
          <a:ext cx="8252555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5282">
                  <a:extLst>
                    <a:ext uri="{9D8B030D-6E8A-4147-A177-3AD203B41FA5}">
                      <a16:colId xmlns:a16="http://schemas.microsoft.com/office/drawing/2014/main" val="4092380570"/>
                    </a:ext>
                  </a:extLst>
                </a:gridCol>
                <a:gridCol w="2224730">
                  <a:extLst>
                    <a:ext uri="{9D8B030D-6E8A-4147-A177-3AD203B41FA5}">
                      <a16:colId xmlns:a16="http://schemas.microsoft.com/office/drawing/2014/main" val="3536660389"/>
                    </a:ext>
                  </a:extLst>
                </a:gridCol>
                <a:gridCol w="2087402">
                  <a:extLst>
                    <a:ext uri="{9D8B030D-6E8A-4147-A177-3AD203B41FA5}">
                      <a16:colId xmlns:a16="http://schemas.microsoft.com/office/drawing/2014/main" val="2887930539"/>
                    </a:ext>
                  </a:extLst>
                </a:gridCol>
                <a:gridCol w="1895141">
                  <a:extLst>
                    <a:ext uri="{9D8B030D-6E8A-4147-A177-3AD203B41FA5}">
                      <a16:colId xmlns:a16="http://schemas.microsoft.com/office/drawing/2014/main" val="9038567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aseline="0" dirty="0"/>
                    </a:p>
                    <a:p>
                      <a:pPr algn="ctr"/>
                      <a:r>
                        <a:rPr lang="en-US" baseline="0" dirty="0"/>
                        <a:t>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/>
                        <a:t>FY2022 Budget </a:t>
                      </a:r>
                    </a:p>
                    <a:p>
                      <a:pPr algn="ctr"/>
                      <a:r>
                        <a:rPr lang="en-US" baseline="0" dirty="0"/>
                        <a:t>(Current Year)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/>
                        <a:t>FY2023 Budget (Proposed)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/>
                        <a:t>Increase/</a:t>
                      </a:r>
                    </a:p>
                    <a:p>
                      <a:pPr algn="ctr"/>
                      <a:r>
                        <a:rPr lang="en-US" baseline="0" dirty="0"/>
                        <a:t>(Decrease)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746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Local Revenue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baseline="0" dirty="0"/>
                        <a:t>$7,735,521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$7,974,272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$238,751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844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State Revenue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2,347,368</a:t>
                      </a:r>
                      <a:endParaRPr lang="en-US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2,628,210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280,842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2341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Tuition &amp; Fees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5,794,160</a:t>
                      </a:r>
                      <a:endParaRPr lang="en-US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5,241,519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( 552,641)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290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Other Revenue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1,508,896</a:t>
                      </a:r>
                      <a:endParaRPr lang="en-US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960,954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( 553,002)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6341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$17,385,945</a:t>
                      </a:r>
                      <a:endParaRPr lang="en-US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$16,804,955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$( 580,990)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6729130"/>
                  </a:ext>
                </a:extLst>
              </a:tr>
            </a:tbl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9978353"/>
              </p:ext>
            </p:extLst>
          </p:nvPr>
        </p:nvGraphicFramePr>
        <p:xfrm>
          <a:off x="2778825" y="3250342"/>
          <a:ext cx="4804752" cy="3493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42074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959" y="113872"/>
            <a:ext cx="8596668" cy="589808"/>
          </a:xfrm>
        </p:spPr>
        <p:txBody>
          <a:bodyPr>
            <a:normAutofit fontScale="90000"/>
          </a:bodyPr>
          <a:lstStyle/>
          <a:p>
            <a:r>
              <a:rPr lang="en-US" dirty="0"/>
              <a:t>FY 2023 Budget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EB7FBED3-1848-46E7-9E0E-DBC59725F0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4203567"/>
              </p:ext>
            </p:extLst>
          </p:nvPr>
        </p:nvGraphicFramePr>
        <p:xfrm>
          <a:off x="35629" y="742966"/>
          <a:ext cx="7089568" cy="58067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5055">
                  <a:extLst>
                    <a:ext uri="{9D8B030D-6E8A-4147-A177-3AD203B41FA5}">
                      <a16:colId xmlns:a16="http://schemas.microsoft.com/office/drawing/2014/main" val="4092380570"/>
                    </a:ext>
                  </a:extLst>
                </a:gridCol>
                <a:gridCol w="1673208">
                  <a:extLst>
                    <a:ext uri="{9D8B030D-6E8A-4147-A177-3AD203B41FA5}">
                      <a16:colId xmlns:a16="http://schemas.microsoft.com/office/drawing/2014/main" val="3536660389"/>
                    </a:ext>
                  </a:extLst>
                </a:gridCol>
                <a:gridCol w="1865639">
                  <a:extLst>
                    <a:ext uri="{9D8B030D-6E8A-4147-A177-3AD203B41FA5}">
                      <a16:colId xmlns:a16="http://schemas.microsoft.com/office/drawing/2014/main" val="2887930539"/>
                    </a:ext>
                  </a:extLst>
                </a:gridCol>
                <a:gridCol w="1555666">
                  <a:extLst>
                    <a:ext uri="{9D8B030D-6E8A-4147-A177-3AD203B41FA5}">
                      <a16:colId xmlns:a16="http://schemas.microsoft.com/office/drawing/2014/main" val="9038567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aseline="0" dirty="0"/>
                    </a:p>
                    <a:p>
                      <a:pPr algn="ctr"/>
                      <a:r>
                        <a:rPr lang="en-US" baseline="0" dirty="0"/>
                        <a:t>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/>
                        <a:t>FY2022 Budget (CY)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/>
                        <a:t>FY2023 Budget (Proposed)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/>
                        <a:t>Increase/</a:t>
                      </a:r>
                    </a:p>
                    <a:p>
                      <a:pPr algn="ctr"/>
                      <a:r>
                        <a:rPr lang="en-US" baseline="0" dirty="0"/>
                        <a:t>(Decrease)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746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Salaries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10,338,131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effectLst/>
                          <a:latin typeface="+mn-lt"/>
                        </a:rPr>
                        <a:t>            10,382,951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44,820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88844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Benefits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2,227,766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effectLst/>
                          <a:latin typeface="+mn-lt"/>
                        </a:rPr>
                        <a:t>2,181,426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            (46,340)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02341130"/>
                  </a:ext>
                </a:extLst>
              </a:tr>
              <a:tr h="4638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Contractual Services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1,342,786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effectLst/>
                          <a:latin typeface="+mn-lt"/>
                        </a:rPr>
                        <a:t>1,397,508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54,722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4290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Materials &amp; Supplies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888,960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effectLst/>
                          <a:latin typeface="+mn-lt"/>
                        </a:rPr>
                        <a:t>978,479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89,519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86341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Travel &amp; Training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153,734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effectLst/>
                          <a:latin typeface="+mn-lt"/>
                        </a:rPr>
                        <a:t>222,665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68,931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96729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+mn-lt"/>
                        </a:rPr>
                        <a:t>Fixed Charges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191,892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effectLst/>
                          <a:latin typeface="+mn-lt"/>
                        </a:rPr>
                        <a:t>294,220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102,328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84347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+mn-lt"/>
                        </a:rPr>
                        <a:t>Utilities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472,360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effectLst/>
                          <a:latin typeface="+mn-lt"/>
                        </a:rPr>
                        <a:t>480,440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8,080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0439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+mn-lt"/>
                        </a:rPr>
                        <a:t>Capital Outlay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317,094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effectLst/>
                          <a:latin typeface="+mn-lt"/>
                        </a:rPr>
                        <a:t>440,966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123,872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96750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Waivers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255,000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effectLst/>
                          <a:latin typeface="+mn-lt"/>
                        </a:rPr>
                        <a:t>17,000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           (238,000)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649595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Other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155,363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effectLst/>
                          <a:latin typeface="+mn-lt"/>
                        </a:rPr>
                        <a:t>143,322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             (12,041)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12227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+mn-lt"/>
                        </a:rPr>
                        <a:t>Transfer Out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901,491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effectLst/>
                          <a:latin typeface="+mn-lt"/>
                        </a:rPr>
                        <a:t>30,073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          (871,418)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963236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+mn-lt"/>
                        </a:rPr>
                        <a:t>Budget Contingency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141,368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effectLst/>
                          <a:latin typeface="+mn-lt"/>
                        </a:rPr>
                        <a:t>235,905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94,537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83535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17,385,945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effectLst/>
                          <a:latin typeface="+mn-lt"/>
                        </a:rPr>
                        <a:t>16,804,955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(580,990)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65539727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070148"/>
              </p:ext>
            </p:extLst>
          </p:nvPr>
        </p:nvGraphicFramePr>
        <p:xfrm>
          <a:off x="7208322" y="729871"/>
          <a:ext cx="4948053" cy="58329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4796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10163690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1854</TotalTime>
  <Words>417</Words>
  <Application>Microsoft Office PowerPoint</Application>
  <PresentationFormat>Widescreen</PresentationFormat>
  <Paragraphs>182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Tahoma</vt:lpstr>
      <vt:lpstr>Trebuchet MS</vt:lpstr>
      <vt:lpstr>Wingdings 3</vt:lpstr>
      <vt:lpstr>Facet</vt:lpstr>
      <vt:lpstr>                  Budget Overview   </vt:lpstr>
      <vt:lpstr>Where Will FY2022 Finish?</vt:lpstr>
      <vt:lpstr>Corona Virus Stimulus Funds</vt:lpstr>
      <vt:lpstr>FY 2023 Budget Assumptions</vt:lpstr>
      <vt:lpstr>FY 2023 Budget</vt:lpstr>
      <vt:lpstr>FY 2023 Budget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Moore</dc:creator>
  <cp:lastModifiedBy>Madonna Brown</cp:lastModifiedBy>
  <cp:revision>180</cp:revision>
  <cp:lastPrinted>2018-02-22T14:29:46Z</cp:lastPrinted>
  <dcterms:created xsi:type="dcterms:W3CDTF">2014-09-12T02:11:33Z</dcterms:created>
  <dcterms:modified xsi:type="dcterms:W3CDTF">2022-05-18T15:04:27Z</dcterms:modified>
</cp:coreProperties>
</file>