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6" r:id="rId4"/>
    <p:sldId id="268" r:id="rId5"/>
    <p:sldId id="259" r:id="rId6"/>
    <p:sldId id="274" r:id="rId7"/>
    <p:sldId id="261" r:id="rId8"/>
    <p:sldId id="278" r:id="rId9"/>
    <p:sldId id="277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 snapToGrid="0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-27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0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51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872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64" y="0"/>
            <a:ext cx="10515600" cy="1325563"/>
          </a:xfrm>
        </p:spPr>
        <p:txBody>
          <a:bodyPr/>
          <a:lstStyle>
            <a:lvl1pPr>
              <a:defRPr b="1" baseline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966" y="1665287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1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FE84C-4DA5-48E9-9ACB-8EE85C1A76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44BF-ACF8-401D-8EF4-AE76B0D57C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3304"/>
            <a:ext cx="12192000" cy="6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8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Facilities Monitoring Report </a:t>
            </a:r>
            <a:br>
              <a:rPr lang="en-US" dirty="0"/>
            </a:br>
            <a:r>
              <a:rPr lang="en-US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91621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54C0-E9D7-420E-AA57-94B62E28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5D55-A9AD-42C4-BCDA-589A9E85F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Completed</a:t>
            </a:r>
            <a:r>
              <a:rPr lang="en-US" dirty="0"/>
              <a:t>: Master</a:t>
            </a:r>
            <a:r>
              <a:rPr lang="en-US" baseline="0" dirty="0"/>
              <a:t> Plan 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Scope</a:t>
            </a:r>
            <a:r>
              <a:rPr lang="en-US" dirty="0"/>
              <a:t>: Involved renovating approximately 46,000 square feet of the first floor south and second floor west wings. This included refreshing furnishings and technology.</a:t>
            </a:r>
            <a:endParaRPr lang="en-US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92A14-F68D-4E8B-8F94-91AFCA62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608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C5C1A9-F997-4D39-AE43-3CB7A864B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" y="3429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61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Ongoing: </a:t>
            </a:r>
            <a:r>
              <a:rPr lang="en-US" dirty="0"/>
              <a:t>Bistro 537 Patio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70" y="1691433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baseline="0" dirty="0"/>
          </a:p>
          <a:p>
            <a:pPr marL="457200" lvl="1" indent="0">
              <a:buNone/>
            </a:pPr>
            <a:endParaRPr lang="en-US" baseline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04BF4-1D89-4E99-AF91-47C915D37BD7}"/>
              </a:ext>
            </a:extLst>
          </p:cNvPr>
          <p:cNvSpPr/>
          <p:nvPr/>
        </p:nvSpPr>
        <p:spPr>
          <a:xfrm>
            <a:off x="446180" y="1830732"/>
            <a:ext cx="61717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Scope</a:t>
            </a:r>
            <a:r>
              <a:rPr lang="en-US" sz="28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Installation of glass wind-break walls on top of the existing brick wall&amp; shade structures over the seating area (completed)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Installation of additional furniture in the seating area (ongoing)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B94A7-FAEB-4BB1-B07D-119D716AD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24" y="1830732"/>
            <a:ext cx="4845910" cy="363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96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848"/>
            <a:ext cx="10515600" cy="1325563"/>
          </a:xfrm>
        </p:spPr>
        <p:txBody>
          <a:bodyPr/>
          <a:lstStyle/>
          <a:p>
            <a:r>
              <a:rPr lang="en-US" b="1" dirty="0"/>
              <a:t>Ongoing</a:t>
            </a:r>
            <a:r>
              <a:rPr lang="en-US" dirty="0"/>
              <a:t>: Roof Repairs and Repainting</a:t>
            </a:r>
            <a:br>
              <a:rPr lang="en-US" dirty="0"/>
            </a:br>
            <a:r>
              <a:rPr lang="en-US" sz="2800" dirty="0"/>
              <a:t>(State-Funded Deferred Maintenance Project)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6411"/>
            <a:ext cx="10515600" cy="217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Scope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Replace aging sections of the Scherer Industrial Tech &amp; south wing flat roofing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Re-paint metal roofing above the north wing, south wing, and Maintenance Building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6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85290"/>
            <a:ext cx="10515600" cy="1325563"/>
          </a:xfrm>
        </p:spPr>
        <p:txBody>
          <a:bodyPr/>
          <a:lstStyle/>
          <a:p>
            <a:r>
              <a:rPr lang="en-US" b="1" dirty="0"/>
              <a:t>Ongoing</a:t>
            </a:r>
            <a:r>
              <a:rPr lang="en-US" dirty="0"/>
              <a:t>: Agriculture Program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89272"/>
            <a:ext cx="10515600" cy="17397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Scope: </a:t>
            </a:r>
          </a:p>
          <a:p>
            <a:pPr lvl="1"/>
            <a:r>
              <a:rPr lang="en-US" dirty="0"/>
              <a:t>Construct furnished classrooms, offices, lab space, and study space within the 144’x80’ exterior shell purchased from FBI Buildings</a:t>
            </a:r>
          </a:p>
          <a:p>
            <a:pPr lvl="1"/>
            <a:r>
              <a:rPr lang="en-US" dirty="0"/>
              <a:t>Construct a greenhouse &amp; head house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E2318-16C8-490D-957B-0CF0F7738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3429000"/>
            <a:ext cx="4297680" cy="322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03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8" y="950497"/>
            <a:ext cx="11486322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Ongoing</a:t>
            </a:r>
            <a:r>
              <a:rPr lang="en-US" sz="3600" dirty="0"/>
              <a:t>: Shilling Community Education Center &amp; Bistro Upgrades</a:t>
            </a:r>
            <a:br>
              <a:rPr lang="en-US" sz="3600" dirty="0"/>
            </a:br>
            <a:r>
              <a:rPr lang="en-US" sz="2700" dirty="0"/>
              <a:t>(State-Funded Deferred Maintenance Project)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060"/>
            <a:ext cx="10515600" cy="3993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Scope: </a:t>
            </a:r>
            <a:endParaRPr lang="en-US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 theatre seating &amp; flooring</a:t>
            </a:r>
          </a:p>
          <a:p>
            <a:pPr lvl="1"/>
            <a:r>
              <a:rPr lang="en-US" dirty="0"/>
              <a:t>Paint / patch theatre interior finishes</a:t>
            </a:r>
            <a:endParaRPr lang="en-US" sz="2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Upgrade Bistro 537 lighting to include dimming capability</a:t>
            </a:r>
          </a:p>
          <a:p>
            <a:pPr lvl="1"/>
            <a:r>
              <a:rPr lang="en-US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Upgrade architectural lighting in the theatre</a:t>
            </a:r>
          </a:p>
          <a:p>
            <a:pPr lvl="1"/>
            <a:r>
              <a:rPr lang="en-US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 Shilling lobby lighting &amp; adjacent corridor lighting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/>
              <a:t>Work is scheduled to begin in December 2022</a:t>
            </a:r>
          </a:p>
        </p:txBody>
      </p:sp>
    </p:spTree>
    <p:extLst>
      <p:ext uri="{BB962C8B-B14F-4D97-AF65-F5344CB8AC3E}">
        <p14:creationId xmlns:p14="http://schemas.microsoft.com/office/powerpoint/2010/main" val="425007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41" y="500062"/>
            <a:ext cx="10515600" cy="1325563"/>
          </a:xfrm>
        </p:spPr>
        <p:txBody>
          <a:bodyPr/>
          <a:lstStyle/>
          <a:p>
            <a:r>
              <a:rPr lang="en-US" b="1" dirty="0"/>
              <a:t>Ongoing</a:t>
            </a:r>
            <a:r>
              <a:rPr lang="en-US" dirty="0"/>
              <a:t>: Master</a:t>
            </a:r>
            <a:r>
              <a:rPr lang="en-US" baseline="0" dirty="0"/>
              <a:t> Plan Phase 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587141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baseline="0" dirty="0"/>
              <a:t>Scope</a:t>
            </a:r>
            <a:r>
              <a:rPr lang="en-US" baseline="0" dirty="0"/>
              <a:t>: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 renovations within the first floor west wing </a:t>
            </a:r>
            <a:r>
              <a:rPr lang="en-US" dirty="0"/>
              <a:t>&amp; “center core” of the main building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a maximum footprint of roughly 51,900 sq. ft.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 working with BLDD to ensure that the mix of classrooms, offices, and support spaces align with the college’s current &amp; expected future needs.</a:t>
            </a:r>
          </a:p>
        </p:txBody>
      </p:sp>
    </p:spTree>
    <p:extLst>
      <p:ext uri="{BB962C8B-B14F-4D97-AF65-F5344CB8AC3E}">
        <p14:creationId xmlns:p14="http://schemas.microsoft.com/office/powerpoint/2010/main" val="383038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85290"/>
            <a:ext cx="10515600" cy="1325563"/>
          </a:xfrm>
        </p:spPr>
        <p:txBody>
          <a:bodyPr/>
          <a:lstStyle/>
          <a:p>
            <a:r>
              <a:rPr lang="en-US" b="1" dirty="0"/>
              <a:t>Upcoming</a:t>
            </a:r>
            <a:r>
              <a:rPr lang="en-US" dirty="0"/>
              <a:t>: 2023 P.A.T.H. Grant Remodel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89272"/>
            <a:ext cx="10515600" cy="17397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Scope: </a:t>
            </a:r>
          </a:p>
          <a:p>
            <a:pPr lvl="1"/>
            <a:r>
              <a:rPr lang="en-US" dirty="0"/>
              <a:t>Refresh the interior of the S151 healthcare training lab, including the installation of a DRTT wall 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0E75F-F8BF-488D-AE70-9078A0758031}"/>
              </a:ext>
            </a:extLst>
          </p:cNvPr>
          <p:cNvSpPr/>
          <p:nvPr/>
        </p:nvSpPr>
        <p:spPr>
          <a:xfrm>
            <a:off x="342900" y="6188044"/>
            <a:ext cx="668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</a:rPr>
              <a:t>(</a:t>
            </a:r>
            <a:r>
              <a:rPr lang="en-US" b="1" i="1" dirty="0">
                <a:latin typeface="Arial" panose="020B0604020202020204" pitchFamily="34" charset="0"/>
              </a:rPr>
              <a:t>P</a:t>
            </a:r>
            <a:r>
              <a:rPr lang="en-US" i="1" dirty="0">
                <a:latin typeface="Arial" panose="020B0604020202020204" pitchFamily="34" charset="0"/>
              </a:rPr>
              <a:t>ipeline for the </a:t>
            </a:r>
            <a:r>
              <a:rPr lang="en-US" b="1" i="1" dirty="0">
                <a:latin typeface="Arial" panose="020B0604020202020204" pitchFamily="34" charset="0"/>
              </a:rPr>
              <a:t>A</a:t>
            </a:r>
            <a:r>
              <a:rPr lang="en-US" i="1" dirty="0">
                <a:latin typeface="Arial" panose="020B0604020202020204" pitchFamily="34" charset="0"/>
              </a:rPr>
              <a:t>dvancement of </a:t>
            </a:r>
            <a:r>
              <a:rPr lang="en-US" b="1" i="1" dirty="0">
                <a:latin typeface="Arial" panose="020B0604020202020204" pitchFamily="34" charset="0"/>
              </a:rPr>
              <a:t>T</a:t>
            </a:r>
            <a:r>
              <a:rPr lang="en-US" i="1" dirty="0">
                <a:latin typeface="Arial" panose="020B0604020202020204" pitchFamily="34" charset="0"/>
              </a:rPr>
              <a:t>he </a:t>
            </a:r>
            <a:r>
              <a:rPr lang="en-US" b="1" i="1" dirty="0">
                <a:latin typeface="Arial" panose="020B0604020202020204" pitchFamily="34" charset="0"/>
              </a:rPr>
              <a:t>H</a:t>
            </a:r>
            <a:r>
              <a:rPr lang="en-US" i="1" dirty="0">
                <a:latin typeface="Arial" panose="020B0604020202020204" pitchFamily="34" charset="0"/>
              </a:rPr>
              <a:t>ealthcare Workforce)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1066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Projects for Future Consideration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baseline="0" dirty="0"/>
              <a:t>Larger projects that address deferred maintenance, protection/health/safety systems, and wayfinding.</a:t>
            </a:r>
          </a:p>
          <a:p>
            <a:endParaRPr lang="en-US" baseline="0" dirty="0"/>
          </a:p>
          <a:p>
            <a:r>
              <a:rPr lang="en-US" baseline="0" dirty="0"/>
              <a:t>The scope for these projects range from upgrading the fire alarm system at the main campus to replacing sinks &amp; sealing joints in the parking lots.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37430"/>
      </p:ext>
    </p:extLst>
  </p:cSld>
  <p:clrMapOvr>
    <a:masterClrMapping/>
  </p:clrMapOvr>
</p:sld>
</file>

<file path=ppt/theme/theme1.xml><?xml version="1.0" encoding="utf-8"?>
<a:theme xmlns:a="http://schemas.openxmlformats.org/drawingml/2006/main" name="Richland 3.28.201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land 3.28.2019" id="{14CC0C08-D13C-435A-822A-67A369901C07}" vid="{1D025E2A-9A98-4F61-A3DE-71774BD0DF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Richland 3.28.2019</Template>
  <TotalTime>2137</TotalTime>
  <Words>355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Richland 3.28.2019</vt:lpstr>
      <vt:lpstr>Facilities Monitoring Report  September 2022</vt:lpstr>
      <vt:lpstr>Completed: Master Plan Phase I</vt:lpstr>
      <vt:lpstr>Ongoing: Bistro 537 Patio Improvements</vt:lpstr>
      <vt:lpstr>Ongoing: Roof Repairs and Repainting (State-Funded Deferred Maintenance Project)</vt:lpstr>
      <vt:lpstr>Ongoing: Agriculture Program Building</vt:lpstr>
      <vt:lpstr>Ongoing: Shilling Community Education Center &amp; Bistro Upgrades (State-Funded Deferred Maintenance Project)</vt:lpstr>
      <vt:lpstr>Ongoing: Master Plan Phase II</vt:lpstr>
      <vt:lpstr>Upcoming: 2023 P.A.T.H. Grant Remodel</vt:lpstr>
      <vt:lpstr>Projects for Future Consideration</vt:lpstr>
      <vt:lpstr>Questions?</vt:lpstr>
    </vt:vector>
  </TitlesOfParts>
  <Company>Richland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Richland Board Retreat  Facilities Planning</dc:title>
  <dc:creator>Greg Florian</dc:creator>
  <cp:lastModifiedBy>Madonna Brown</cp:lastModifiedBy>
  <cp:revision>65</cp:revision>
  <dcterms:created xsi:type="dcterms:W3CDTF">2021-01-13T18:50:41Z</dcterms:created>
  <dcterms:modified xsi:type="dcterms:W3CDTF">2022-09-22T12:05:53Z</dcterms:modified>
</cp:coreProperties>
</file>