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6"/>
  </p:notesMasterIdLst>
  <p:sldIdLst>
    <p:sldId id="256" r:id="rId2"/>
    <p:sldId id="350" r:id="rId3"/>
    <p:sldId id="351" r:id="rId4"/>
    <p:sldId id="320" r:id="rId5"/>
    <p:sldId id="321" r:id="rId6"/>
    <p:sldId id="310" r:id="rId7"/>
    <p:sldId id="346" r:id="rId8"/>
    <p:sldId id="354" r:id="rId9"/>
    <p:sldId id="331" r:id="rId10"/>
    <p:sldId id="325" r:id="rId11"/>
    <p:sldId id="348" r:id="rId12"/>
    <p:sldId id="347" r:id="rId13"/>
    <p:sldId id="349" r:id="rId14"/>
    <p:sldId id="29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Academy</a:t>
            </a:r>
            <a:r>
              <a:rPr lang="en-US" sz="3200" baseline="0" dirty="0"/>
              <a:t> Classes- CY2021</a:t>
            </a:r>
            <a:endParaRPr lang="en-US" sz="3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595978695388544E-2"/>
          <c:y val="0.14915413982343118"/>
          <c:w val="0.96480804260922293"/>
          <c:h val="0.7653026326254672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Academies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DD1-47F2-8EAF-25733C143E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DD1-47F2-8EAF-25733C143E69}"/>
              </c:ext>
            </c:extLst>
          </c:dPt>
          <c:cat>
            <c:strRef>
              <c:f>Sheet1!$A$2:$A$3</c:f>
              <c:strCache>
                <c:ptCount val="2"/>
                <c:pt idx="0">
                  <c:v>BLEA</c:v>
                </c:pt>
                <c:pt idx="1">
                  <c:v>BCA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168</c:v>
                </c:pt>
                <c:pt idx="1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D1-47F2-8EAF-25733C143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705222642661568"/>
          <c:y val="0.93718404517617115"/>
          <c:w val="0.1090948160004756"/>
          <c:h val="4.26139346218086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0.1336</cdr:x>
      <cdr:y>0.29996</cdr:y>
    </cdr:from>
    <cdr:to>
      <cdr:x>0.5</cdr:x>
      <cdr:y>0.46555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60692" y="1508559"/>
          <a:ext cx="2908965" cy="832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/>
            <a:t>118/100(e) Corrections Cadets </a:t>
          </a:r>
        </a:p>
        <a:p xmlns:a="http://schemas.openxmlformats.org/drawingml/2006/main">
          <a:r>
            <a:rPr lang="en-US" sz="1200" dirty="0"/>
            <a:t>72/58 Corrections Cadets, CY2020</a:t>
          </a:r>
        </a:p>
        <a:p xmlns:a="http://schemas.openxmlformats.org/drawingml/2006/main">
          <a:endParaRPr lang="en-US" sz="2000" dirty="0"/>
        </a:p>
      </cdr:txBody>
    </cdr:sp>
  </cdr:relSizeAnchor>
  <cdr:relSizeAnchor xmlns:cdr="http://schemas.openxmlformats.org/drawingml/2006/chartDrawing">
    <cdr:from>
      <cdr:x>0.41499</cdr:x>
      <cdr:y>0.5</cdr:y>
    </cdr:from>
    <cdr:to>
      <cdr:x>0.74752</cdr:x>
      <cdr:y>0.64158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94735" y="2514599"/>
          <a:ext cx="2640089" cy="712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/>
            <a:t>219/203 Police Recruits</a:t>
          </a:r>
        </a:p>
        <a:p xmlns:a="http://schemas.openxmlformats.org/drawingml/2006/main">
          <a:r>
            <a:rPr lang="en-US" sz="1000" dirty="0"/>
            <a:t>214/194 Police Recruits</a:t>
          </a:r>
          <a:r>
            <a:rPr lang="en-US" sz="1000"/>
            <a:t>, CY2020</a:t>
          </a:r>
          <a:endParaRPr lang="en-US" sz="1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BFFF3-1CE0-47F6-A301-DE99342219B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DCC5A-F4A1-44F0-A3AE-F84F0AB43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43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3" y="1380072"/>
            <a:ext cx="8574623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9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4" y="5883279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8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4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7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5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9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4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4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00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41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4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5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57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4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4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4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5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8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4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7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9" y="5867135"/>
            <a:ext cx="551167" cy="365125"/>
          </a:xfrm>
        </p:spPr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1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685804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5" y="2667003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90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5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5" y="685803"/>
            <a:ext cx="6240991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4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5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6" y="1752599"/>
            <a:ext cx="542615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3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6" y="3124199"/>
            <a:ext cx="54261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3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4" y="685804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2667003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9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8D686E4-1293-49B3-B3DE-EF3A23F9CDA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2" y="5883279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9" y="5883279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CA68E5-0B68-4DBB-AF77-6483FD9FE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4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mailto:tschneider@richland.ed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9455" r="18262" b="7769"/>
          <a:stretch/>
        </p:blipFill>
        <p:spPr bwMode="auto">
          <a:xfrm>
            <a:off x="4525560" y="1976354"/>
            <a:ext cx="3439392" cy="33250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F31755-EC26-4EA6-9AC0-815E921AA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335" y="426715"/>
            <a:ext cx="10474143" cy="1196347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ACON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OUNTY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NFORCEMENT </a:t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RAINING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C53CF-5708-42A6-9DE1-7080838EF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036" y="5876105"/>
            <a:ext cx="10206440" cy="977621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i="1" dirty="0">
                <a:solidFill>
                  <a:srgbClr val="002060"/>
                </a:solidFill>
              </a:rPr>
              <a:t>A partnership between the Illinois Law Enforcement Training &amp; Standards Board </a:t>
            </a:r>
          </a:p>
          <a:p>
            <a:pPr algn="ctr">
              <a:spcBef>
                <a:spcPts val="0"/>
              </a:spcBef>
            </a:pPr>
            <a:r>
              <a:rPr lang="en-US" i="1" dirty="0">
                <a:solidFill>
                  <a:srgbClr val="002060"/>
                </a:solidFill>
              </a:rPr>
              <a:t>and Richland Community College</a:t>
            </a:r>
          </a:p>
        </p:txBody>
      </p:sp>
    </p:spTree>
    <p:extLst>
      <p:ext uri="{BB962C8B-B14F-4D97-AF65-F5344CB8AC3E}">
        <p14:creationId xmlns:p14="http://schemas.microsoft.com/office/powerpoint/2010/main" val="79751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909" y="162384"/>
            <a:ext cx="6051665" cy="91394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Pre-COVID-19 Academy Class Photos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r="13939"/>
          <a:stretch/>
        </p:blipFill>
        <p:spPr>
          <a:xfrm rot="16200000">
            <a:off x="2133253" y="358314"/>
            <a:ext cx="37074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98" y="2668385"/>
            <a:ext cx="5248102" cy="393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3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909" y="162384"/>
            <a:ext cx="6051665" cy="913942"/>
          </a:xfrm>
        </p:spPr>
        <p:txBody>
          <a:bodyPr>
            <a:normAutofit/>
          </a:bodyPr>
          <a:lstStyle/>
          <a:p>
            <a:r>
              <a:rPr lang="en-US" sz="3200" dirty="0"/>
              <a:t>COVID-19 Academy Class Photos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9996" y="1686273"/>
            <a:ext cx="4879571" cy="3659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3"/>
          <a:stretch/>
        </p:blipFill>
        <p:spPr>
          <a:xfrm>
            <a:off x="5497484" y="2743201"/>
            <a:ext cx="6395259" cy="358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910" y="162384"/>
            <a:ext cx="5268190" cy="913942"/>
          </a:xfrm>
        </p:spPr>
        <p:txBody>
          <a:bodyPr>
            <a:normAutofit/>
          </a:bodyPr>
          <a:lstStyle/>
          <a:p>
            <a:r>
              <a:rPr lang="en-US" sz="3200" dirty="0"/>
              <a:t>CY2021 Community Projects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47" y="1004455"/>
            <a:ext cx="3581861" cy="2686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083" y="1004455"/>
            <a:ext cx="3581861" cy="2686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4" b="31035"/>
          <a:stretch/>
        </p:blipFill>
        <p:spPr>
          <a:xfrm>
            <a:off x="2514138" y="4247804"/>
            <a:ext cx="5464233" cy="1704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5"/>
          <a:stretch/>
        </p:blipFill>
        <p:spPr>
          <a:xfrm rot="5400000">
            <a:off x="8452427" y="2618743"/>
            <a:ext cx="3935155" cy="253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Y2020 Academy Classes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72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5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FB6B62-8066-4942-827B-872511A04FC4}"/>
              </a:ext>
            </a:extLst>
          </p:cNvPr>
          <p:cNvSpPr txBox="1"/>
          <p:nvPr/>
        </p:nvSpPr>
        <p:spPr>
          <a:xfrm>
            <a:off x="4147307" y="920477"/>
            <a:ext cx="79096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Thomas Schneider </a:t>
            </a:r>
          </a:p>
          <a:p>
            <a:pPr algn="ctr"/>
            <a:r>
              <a:rPr lang="en-US" sz="3600" dirty="0"/>
              <a:t>Acting Commander</a:t>
            </a:r>
          </a:p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Macon County Law Enforcement </a:t>
            </a:r>
          </a:p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Training Center</a:t>
            </a:r>
          </a:p>
          <a:p>
            <a:pPr algn="ctr"/>
            <a:r>
              <a:rPr lang="en-US" sz="3600" dirty="0"/>
              <a:t>1095 Rotary Way</a:t>
            </a:r>
          </a:p>
          <a:p>
            <a:pPr algn="ctr"/>
            <a:r>
              <a:rPr lang="en-US" sz="3600" dirty="0"/>
              <a:t>Decatur, IL 62521</a:t>
            </a:r>
          </a:p>
          <a:p>
            <a:pPr algn="ctr"/>
            <a:r>
              <a:rPr lang="en-US" sz="3600" dirty="0"/>
              <a:t>217-875-7211, ext. 1604</a:t>
            </a:r>
          </a:p>
          <a:p>
            <a:pPr algn="ctr"/>
            <a:r>
              <a:rPr lang="en-US" sz="3600" dirty="0"/>
              <a:t>217-855-4738 mobile</a:t>
            </a:r>
          </a:p>
          <a:p>
            <a:pPr algn="ctr"/>
            <a:r>
              <a:rPr lang="en-US" sz="3600" dirty="0">
                <a:solidFill>
                  <a:srgbClr val="00B0F0"/>
                </a:solidFill>
                <a:hlinkClick r:id="rId2"/>
              </a:rPr>
              <a:t>tschneider@richland.edu</a:t>
            </a:r>
            <a:endParaRPr lang="en-US" sz="3600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9455" r="18262" b="7769"/>
          <a:stretch/>
        </p:blipFill>
        <p:spPr bwMode="auto">
          <a:xfrm>
            <a:off x="1712024" y="920477"/>
            <a:ext cx="3439392" cy="332509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428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C54EE-09A8-45F1-92B6-47E2CF602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Law Enforcement Academies Completed in 2021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88F6B7-67F0-4645-B46D-1A4139519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1787" y="2835479"/>
            <a:ext cx="7902430" cy="23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6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C9653-3F28-4CC5-8B5D-AB335661F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Corrections Academies Completed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C7137-9D98-4705-AC26-84D2742A1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/>
              <a:t>CC21-09                Sunday, February 7 - Friday, March 12 2021</a:t>
            </a:r>
          </a:p>
          <a:p>
            <a:pPr fontAlgn="base"/>
            <a:r>
              <a:rPr lang="en-US" b="1" dirty="0"/>
              <a:t>CC21-10                Sunday, April 25 - Friday, May 28 2021</a:t>
            </a:r>
          </a:p>
          <a:p>
            <a:pPr fontAlgn="base"/>
            <a:r>
              <a:rPr lang="en-US" b="1" dirty="0"/>
              <a:t>CC21-11                Sunday, October 17 - Tuesday, November 23 2021 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7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1715" y="2696979"/>
            <a:ext cx="101599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RC22-15 	Sunday, January 09 2022 – Friday, April 15 2022				</a:t>
            </a:r>
            <a:endParaRPr lang="en-US" sz="2000" dirty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RC22-16   Sunday, April 24 2022 – Friday, July 29 2022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				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RC22-17 	Sunday, May 22 2022 – Friday, August 26 2022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				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RC22-18 </a:t>
            </a:r>
            <a:r>
              <a:rPr lang="en-US" sz="2800" dirty="0">
                <a:effectLst/>
              </a:rPr>
              <a:t>	</a:t>
            </a:r>
            <a:r>
              <a:rPr lang="en-US" sz="2800" dirty="0"/>
              <a:t>Sunday</a:t>
            </a:r>
            <a:r>
              <a:rPr lang="en-US" sz="2800" dirty="0">
                <a:effectLst/>
              </a:rPr>
              <a:t>, </a:t>
            </a:r>
            <a:r>
              <a:rPr lang="en-US" sz="2800" dirty="0"/>
              <a:t>August 14</a:t>
            </a:r>
            <a:r>
              <a:rPr lang="en-US" sz="2800" dirty="0">
                <a:effectLst/>
              </a:rPr>
              <a:t> 2022 – Friday, </a:t>
            </a:r>
            <a:r>
              <a:rPr lang="en-US" sz="2800" dirty="0"/>
              <a:t>November 18 2022</a:t>
            </a:r>
            <a:endParaRPr lang="en-US" sz="2800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				</a:t>
            </a:r>
            <a:endParaRPr lang="en-US" sz="2000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0628" y="609600"/>
            <a:ext cx="7605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Basic Law Enforcement Academies </a:t>
            </a:r>
          </a:p>
          <a:p>
            <a:pPr algn="ctr"/>
            <a:r>
              <a:rPr lang="en-US" sz="4000" dirty="0"/>
              <a:t>Scheduled This Calendar Year, 2022</a:t>
            </a:r>
          </a:p>
        </p:txBody>
      </p:sp>
    </p:spTree>
    <p:extLst>
      <p:ext uri="{BB962C8B-B14F-4D97-AF65-F5344CB8AC3E}">
        <p14:creationId xmlns:p14="http://schemas.microsoft.com/office/powerpoint/2010/main" val="132846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0800" y="2696979"/>
            <a:ext cx="1087119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CC22-12		Sunday, January 23 2022 – Friday, February 25, 2022</a:t>
            </a:r>
          </a:p>
          <a:p>
            <a:r>
              <a:rPr lang="en-US" sz="2800" dirty="0"/>
              <a:t>CC22-13		Sunday, April 10, 2022 – Friday, May 13, 2022</a:t>
            </a:r>
          </a:p>
          <a:p>
            <a:r>
              <a:rPr lang="en-US" sz="2800" dirty="0"/>
              <a:t>CC22-14		Sunday, September 11 2022 – Friday, October 14, 2022</a:t>
            </a:r>
            <a:endParaRPr lang="en-US" sz="2000" dirty="0"/>
          </a:p>
          <a:p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Partnership with the Sangamon County Sheriff’s Office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70628" y="609600"/>
            <a:ext cx="7605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Basic Corrections Academies </a:t>
            </a:r>
          </a:p>
          <a:p>
            <a:pPr algn="ctr"/>
            <a:r>
              <a:rPr lang="en-US" sz="4000" dirty="0"/>
              <a:t>Scheduled this Calendar Year, 2022</a:t>
            </a:r>
          </a:p>
        </p:txBody>
      </p:sp>
    </p:spTree>
    <p:extLst>
      <p:ext uri="{BB962C8B-B14F-4D97-AF65-F5344CB8AC3E}">
        <p14:creationId xmlns:p14="http://schemas.microsoft.com/office/powerpoint/2010/main" val="19776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72698644"/>
              </p:ext>
            </p:extLst>
          </p:nvPr>
        </p:nvGraphicFramePr>
        <p:xfrm>
          <a:off x="2768600" y="1087664"/>
          <a:ext cx="7939314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05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0628" y="609600"/>
            <a:ext cx="7605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Other Training</a:t>
            </a:r>
          </a:p>
          <a:p>
            <a:pPr algn="ctr"/>
            <a:r>
              <a:rPr lang="en-US" sz="4000" dirty="0"/>
              <a:t>last Calendar Year,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76946" y="2327563"/>
            <a:ext cx="84956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IROCC:					90 (approximate)</a:t>
            </a:r>
          </a:p>
          <a:p>
            <a:r>
              <a:rPr lang="en-US" sz="2800" dirty="0"/>
              <a:t>Range:					10 days</a:t>
            </a:r>
          </a:p>
          <a:p>
            <a:r>
              <a:rPr lang="en-US" sz="2800" dirty="0"/>
              <a:t>Canine:					2 days</a:t>
            </a:r>
          </a:p>
          <a:p>
            <a:r>
              <a:rPr lang="en-US" sz="2800" dirty="0"/>
              <a:t>Tactical Village:			30 days</a:t>
            </a:r>
          </a:p>
          <a:p>
            <a:r>
              <a:rPr lang="en-US" sz="2800" dirty="0"/>
              <a:t>Fire Tower:				26 days</a:t>
            </a:r>
          </a:p>
          <a:p>
            <a:r>
              <a:rPr lang="en-US" sz="2800" dirty="0"/>
              <a:t>Dive Pond:				5 days</a:t>
            </a:r>
          </a:p>
          <a:p>
            <a:endParaRPr lang="en-US" sz="2800" dirty="0"/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06D85-A576-4FFB-AF78-25818A578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Outside Agency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7CA0F-5DAA-40F2-9ADA-3191D105E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3" y="2583809"/>
            <a:ext cx="10018713" cy="32297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United States Probation and Courts Firearms Range Training</a:t>
            </a:r>
          </a:p>
          <a:p>
            <a:r>
              <a:rPr lang="en-US" dirty="0"/>
              <a:t>100 Club of Illinois- First Responder Wellness Training</a:t>
            </a:r>
          </a:p>
          <a:p>
            <a:r>
              <a:rPr lang="en-US" dirty="0"/>
              <a:t>State-Wide Active Shooter Training- Train the Trainer</a:t>
            </a:r>
          </a:p>
          <a:p>
            <a:r>
              <a:rPr lang="en-US" dirty="0"/>
              <a:t>Illinois Department of Revenue –Agent Scenario Based Training</a:t>
            </a:r>
          </a:p>
          <a:p>
            <a:r>
              <a:rPr lang="en-US" dirty="0"/>
              <a:t>Illinois Coroner’s Training Board Training</a:t>
            </a:r>
          </a:p>
          <a:p>
            <a:r>
              <a:rPr lang="en-US" dirty="0"/>
              <a:t>Illinois Department of Corrections </a:t>
            </a:r>
            <a:r>
              <a:rPr lang="en-US" dirty="0" err="1"/>
              <a:t>Virtra</a:t>
            </a:r>
            <a:r>
              <a:rPr lang="en-US" dirty="0"/>
              <a:t> Simulator Training</a:t>
            </a:r>
          </a:p>
          <a:p>
            <a:r>
              <a:rPr lang="en-US" dirty="0"/>
              <a:t>Local Fire and Police Agency In-Service Training</a:t>
            </a:r>
          </a:p>
          <a:p>
            <a:r>
              <a:rPr lang="en-US" dirty="0"/>
              <a:t>Alcohol Tobacco and Firearms (ATF) In-Service Training</a:t>
            </a:r>
          </a:p>
        </p:txBody>
      </p:sp>
    </p:spTree>
    <p:extLst>
      <p:ext uri="{BB962C8B-B14F-4D97-AF65-F5344CB8AC3E}">
        <p14:creationId xmlns:p14="http://schemas.microsoft.com/office/powerpoint/2010/main" val="29300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DB375-C1C6-4B27-BD45-08F53676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715" y="314330"/>
            <a:ext cx="5216391" cy="990596"/>
          </a:xfrm>
        </p:spPr>
        <p:txBody>
          <a:bodyPr>
            <a:normAutofit fontScale="90000"/>
          </a:bodyPr>
          <a:lstStyle/>
          <a:p>
            <a:r>
              <a:rPr lang="en-US" dirty="0"/>
              <a:t>New Projects/Proposals/ Accomplishments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899AD-D5B9-474F-903C-53CBDAC4769B}"/>
              </a:ext>
            </a:extLst>
          </p:cNvPr>
          <p:cNvSpPr txBox="1"/>
          <p:nvPr/>
        </p:nvSpPr>
        <p:spPr>
          <a:xfrm>
            <a:off x="2086495" y="1377315"/>
            <a:ext cx="86202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IDOC Agreement to Provide Services from Richland to the IDOC Academy is completed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Macon County Fire and Rescue Training Facility</a:t>
            </a:r>
          </a:p>
          <a:p>
            <a:r>
              <a:rPr lang="en-US" sz="3200" dirty="0"/>
              <a:t>		</a:t>
            </a:r>
            <a:r>
              <a:rPr lang="en-US" sz="2400" dirty="0"/>
              <a:t>(Local/Regional/Statewide Training is being conducted)</a:t>
            </a: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Safe T-Act Curriculum has been Implemented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25 Additional Beds have been added to Residential Hall for a total of 135 beds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MCLETC had a substantial Net Profit for the Year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83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2831</TotalTime>
  <Words>501</Words>
  <Application>Microsoft Office PowerPoint</Application>
  <PresentationFormat>Widescreen</PresentationFormat>
  <Paragraphs>67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Corbel</vt:lpstr>
      <vt:lpstr>Times New Roman</vt:lpstr>
      <vt:lpstr>Wingdings</vt:lpstr>
      <vt:lpstr>Parallax</vt:lpstr>
      <vt:lpstr>MACON COUNTY LAW ENFORCEMENT  TRAINING CENTER</vt:lpstr>
      <vt:lpstr>Basic Law Enforcement Academies Completed in 2021</vt:lpstr>
      <vt:lpstr>Basic Corrections Academies Completed </vt:lpstr>
      <vt:lpstr>PowerPoint Presentation</vt:lpstr>
      <vt:lpstr>PowerPoint Presentation</vt:lpstr>
      <vt:lpstr>PowerPoint Presentation</vt:lpstr>
      <vt:lpstr>PowerPoint Presentation</vt:lpstr>
      <vt:lpstr>2021 Outside Agency Training</vt:lpstr>
      <vt:lpstr>New Projects/Proposals/ Accomplishments</vt:lpstr>
      <vt:lpstr>Pre-COVID-19 Academy Class Photos</vt:lpstr>
      <vt:lpstr>COVID-19 Academy Class Photos</vt:lpstr>
      <vt:lpstr>CY2021 Community Projects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Macon County law enforcement training center</dc:title>
  <dc:creator>t w</dc:creator>
  <cp:lastModifiedBy>Madonna Brown</cp:lastModifiedBy>
  <cp:revision>137</cp:revision>
  <dcterms:created xsi:type="dcterms:W3CDTF">2017-09-20T15:10:49Z</dcterms:created>
  <dcterms:modified xsi:type="dcterms:W3CDTF">2022-03-07T12:53:45Z</dcterms:modified>
</cp:coreProperties>
</file>