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03" r:id="rId2"/>
    <p:sldId id="353" r:id="rId3"/>
    <p:sldId id="258" r:id="rId4"/>
    <p:sldId id="400" r:id="rId5"/>
    <p:sldId id="289" r:id="rId6"/>
    <p:sldId id="372" r:id="rId7"/>
    <p:sldId id="315" r:id="rId8"/>
    <p:sldId id="290" r:id="rId9"/>
    <p:sldId id="592" r:id="rId10"/>
    <p:sldId id="361" r:id="rId11"/>
    <p:sldId id="362" r:id="rId12"/>
    <p:sldId id="588" r:id="rId13"/>
    <p:sldId id="587" r:id="rId14"/>
    <p:sldId id="402" r:id="rId15"/>
    <p:sldId id="332" r:id="rId16"/>
    <p:sldId id="596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2E9222-F5F4-4EE4-A44C-6393CEE651C7}">
          <p14:sldIdLst>
            <p14:sldId id="303"/>
            <p14:sldId id="353"/>
            <p14:sldId id="258"/>
            <p14:sldId id="400"/>
            <p14:sldId id="289"/>
            <p14:sldId id="372"/>
            <p14:sldId id="315"/>
            <p14:sldId id="290"/>
            <p14:sldId id="592"/>
            <p14:sldId id="361"/>
            <p14:sldId id="362"/>
            <p14:sldId id="588"/>
            <p14:sldId id="587"/>
            <p14:sldId id="402"/>
            <p14:sldId id="332"/>
            <p14:sldId id="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9" autoAdjust="0"/>
    <p:restoredTop sz="94660"/>
  </p:normalViewPr>
  <p:slideViewPr>
    <p:cSldViewPr snapToGrid="0" snapToObjects="1" showGuides="1">
      <p:cViewPr varScale="1">
        <p:scale>
          <a:sx n="143" d="100"/>
          <a:sy n="143" d="100"/>
        </p:scale>
        <p:origin x="918" y="114"/>
      </p:cViewPr>
      <p:guideLst>
        <p:guide orient="horz" pos="1620"/>
        <p:guide pos="286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7100CF-EA22-4D01-9169-AADAC7938926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103DA-CF05-41DA-B126-E7E1E950D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3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Students: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targeted high school juniors and seniors who are looking for an Associate’s degree, transfer opportunities, certificate or occupational programs.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 students who are interested in higher education savings for the first two years and who are interested in transfer opportunities.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Feeder high schools: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enrollment coach we be focusing on forming relationships with DPS and the other 14 area high schools and guidance counselors.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Credit and Dual Enrollment: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our dual enrollment program, we would like to target rising juniors and also our senior populations to take college credit courses.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Veterans Affairs: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Veterans Affairs centers and military high schools to promote Associate’s degree, transfer opportunities, certificate and occupational programs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Members: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with clients in the community through community based agencies, government offices and agencies, and local businesses.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7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Students: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targeted high school juniors and seniors who are looking for an Associate’s degree, transfer opportunities, certificate or occupational programs.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 students who are interested in higher education savings for the first two years and who are interested in transfer opportunities.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Feeder high schools: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enrollment coach we be focusing on forming relationships with DPS and the other 14 area high schools and guidance counselors.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Credit and Dual Enrollment: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our dual enrollment program, we would like to target rising juniors and also our senior populations to take college credit courses.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Veterans Affairs: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Veterans Affairs centers and military high schools to promote Associate’s degree, transfer opportunities, certificate and occupational programs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Members: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with clients in the community through community based agencies, government offices and agencies, and local businesses.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Students: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targeted high school juniors and seniors who are looking for an Associate’s degree, transfer opportunities, certificate or occupational programs.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 students who are interested in higher education savings for the first two years and who are interested in transfer opportunities.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Feeder high schools: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enrollment coach we be focusing on forming relationships with DPS and the other 14 area high schools and guidance counselors.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Credit and Dual Enrollment: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our dual enrollment program, we would like to target rising juniors and also our senior populations to take college credit courses.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Veterans Affairs: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Veterans Affairs centers and military high schools to promote Associate’s degree, transfer opportunities, certificate and occupational programs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Members: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with clients in the community through community based agencies, government offices and agencies, and local businesses.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Students: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targeted high school juniors and seniors who are looking for an Associate’s degree, transfer opportunities, certificate or occupational programs.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 students who are interested in higher education savings for the first two years and who are interested in transfer opportunities.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Feeder high schools: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enrollment coach we be focusing on forming relationships with DPS and the other 14 area high schools and guidance counselors.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Credit and Dual Enrollment: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our dual enrollment program, we would like to target rising juniors and also our senior populations to take college credit courses.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Veterans Affairs: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out to Veterans Affairs centers and military high schools to promote Associate’s degree, transfer opportunities, certificate and occupational programs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Members: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with clients in the community through community based agencies, government offices and agencies, and local businesses.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SP20</a:t>
            </a:r>
          </a:p>
          <a:p>
            <a:r>
              <a:rPr lang="en-US" dirty="0"/>
              <a:t>995 Males  (38%)</a:t>
            </a:r>
          </a:p>
          <a:p>
            <a:r>
              <a:rPr lang="en-US" dirty="0"/>
              <a:t>1639 Female (62%)</a:t>
            </a:r>
          </a:p>
          <a:p>
            <a:endParaRPr lang="en-US" dirty="0"/>
          </a:p>
          <a:p>
            <a:r>
              <a:rPr lang="en-US" dirty="0"/>
              <a:t>Chart found in Argos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Path:   </a:t>
            </a:r>
            <a:r>
              <a:rPr lang="en-US" dirty="0" err="1"/>
              <a:t>Student.ICCB.Enrollment</a:t>
            </a:r>
            <a:r>
              <a:rPr lang="en-US" dirty="0"/>
              <a:t>-Semester (E1).Dashboard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Charts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Fiscal Year/Session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found in Argos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Path:   </a:t>
            </a:r>
            <a:r>
              <a:rPr lang="en-US" dirty="0" err="1"/>
              <a:t>Student.ICCB.Enrollment</a:t>
            </a:r>
            <a:r>
              <a:rPr lang="en-US" dirty="0"/>
              <a:t>-Semester (E1).Dashboard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Charts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Fiscal Year/Session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60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43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9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2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1E3F-277E-4C0D-AD47-A7125512B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49BFD-C573-457F-AB6D-56A44213F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881D-D717-4330-828D-6CC6772D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6C96-02F4-4245-B846-FEB135A2F59F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08BDF-DBDA-44F2-B09D-3B2D276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2C19-04E8-4BF4-8FD4-69227C5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639C-73B1-4B54-9D4B-B0487DC32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1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TitleSlide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3587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6464" y="1706347"/>
            <a:ext cx="5736336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dirty="0">
                <a:latin typeface="Helvetica" panose="020B0604020202020204" pitchFamily="34" charset="0"/>
                <a:cs typeface="Helvetica" panose="020B0604020202020204" pitchFamily="34" charset="0"/>
              </a:rPr>
              <a:t>Student Monitoring  Report 2022</a:t>
            </a:r>
          </a:p>
          <a:p>
            <a:endParaRPr lang="en-US" sz="4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4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10996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Current Student Demographics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84" y="1347900"/>
            <a:ext cx="3174833" cy="2975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4166" y="1264499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583" y="2089532"/>
            <a:ext cx="91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 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2772" y="2835623"/>
            <a:ext cx="11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 female</a:t>
            </a:r>
          </a:p>
        </p:txBody>
      </p:sp>
    </p:spTree>
    <p:extLst>
      <p:ext uri="{BB962C8B-B14F-4D97-AF65-F5344CB8AC3E}">
        <p14:creationId xmlns:p14="http://schemas.microsoft.com/office/powerpoint/2010/main" val="145633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Current Student Demographics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398" y="838201"/>
            <a:ext cx="4079207" cy="3496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334" y="838201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FA22</a:t>
            </a:r>
          </a:p>
        </p:txBody>
      </p:sp>
    </p:spTree>
    <p:extLst>
      <p:ext uri="{BB962C8B-B14F-4D97-AF65-F5344CB8AC3E}">
        <p14:creationId xmlns:p14="http://schemas.microsoft.com/office/powerpoint/2010/main" val="241239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6" name="Rectangle 5"/>
          <p:cNvSpPr/>
          <p:nvPr/>
        </p:nvSpPr>
        <p:spPr>
          <a:xfrm>
            <a:off x="575524" y="1301839"/>
            <a:ext cx="775417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altLang="en-US" sz="1350" dirty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endParaRPr lang="en-US" altLang="en-US" sz="1350" dirty="0">
              <a:latin typeface="Garamond" panose="020204040303010108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3" descr="cid:image002.png@01D89A8E.244058E0">
            <a:extLst>
              <a:ext uri="{FF2B5EF4-FFF2-40B4-BE49-F238E27FC236}">
                <a16:creationId xmlns:a16="http://schemas.microsoft.com/office/drawing/2014/main" id="{9B045D11-41A1-43A5-969C-80282824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4" y="274638"/>
            <a:ext cx="8892606" cy="474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14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6" name="Rectangle 5"/>
          <p:cNvSpPr/>
          <p:nvPr/>
        </p:nvSpPr>
        <p:spPr>
          <a:xfrm>
            <a:off x="575524" y="1301839"/>
            <a:ext cx="775417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altLang="en-US" sz="1350" dirty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endParaRPr lang="en-US" altLang="en-US" sz="1350" dirty="0">
              <a:latin typeface="Garamond" panose="020204040303010108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9" name="Picture 5" descr="image006">
            <a:extLst>
              <a:ext uri="{FF2B5EF4-FFF2-40B4-BE49-F238E27FC236}">
                <a16:creationId xmlns:a16="http://schemas.microsoft.com/office/drawing/2014/main" id="{9D9D3787-3E4F-42AE-BD2D-1663710E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3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3091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Fall 2022 Current Enrollment Summary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233" y="838200"/>
            <a:ext cx="872401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We budgeted/forecasted for -5% Decrease 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26 days out for the start of the fall semester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Trending down -5.66%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28% Full Time 72% Part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53% or taking online courses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61% away from our goal!</a:t>
            </a:r>
          </a:p>
          <a:p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3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E61C32-4E8F-432B-B831-908C471E7795}"/>
              </a:ext>
            </a:extLst>
          </p:cNvPr>
          <p:cNvSpPr/>
          <p:nvPr/>
        </p:nvSpPr>
        <p:spPr>
          <a:xfrm>
            <a:off x="3109580" y="2387084"/>
            <a:ext cx="292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Wellness Services</a:t>
            </a:r>
          </a:p>
        </p:txBody>
      </p:sp>
      <p:pic>
        <p:nvPicPr>
          <p:cNvPr id="3074" name="Picture 2" descr="image001">
            <a:extLst>
              <a:ext uri="{FF2B5EF4-FFF2-40B4-BE49-F238E27FC236}">
                <a16:creationId xmlns:a16="http://schemas.microsoft.com/office/drawing/2014/main" id="{7BB1ED9D-6851-4E46-8927-32E930C5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"/>
            <a:ext cx="9144000" cy="260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010">
            <a:extLst>
              <a:ext uri="{FF2B5EF4-FFF2-40B4-BE49-F238E27FC236}">
                <a16:creationId xmlns:a16="http://schemas.microsoft.com/office/drawing/2014/main" id="{92DFABD5-EC6D-4E2B-A47B-74DC3C91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" y="2665228"/>
            <a:ext cx="9092388" cy="2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2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925" y="672313"/>
            <a:ext cx="7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Questions &amp; Answers 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 descr="Richland_V_blue_greensprout.png">
            <a:extLst>
              <a:ext uri="{FF2B5EF4-FFF2-40B4-BE49-F238E27FC236}">
                <a16:creationId xmlns:a16="http://schemas.microsoft.com/office/drawing/2014/main" id="{C8648B72-96E4-4410-A75B-CC9F35759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7" y="1709055"/>
            <a:ext cx="2570018" cy="18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1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3091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0294" y="1186562"/>
            <a:ext cx="8735291" cy="2318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Indisputably, the biggest challenge facing most community colleges, will be continuing to navigate through the uncharted territory that we are currently facing with the COVID-19 pandemic and it’s aftermath.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38201"/>
            <a:ext cx="8549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BCB7-0514-41EC-B1C0-CCE9A9AF5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ECE40-3B33-4D03-8791-33AC1F700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E9B8C-BDC9-43C5-BCFF-752B97A94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422" b="8762"/>
          <a:stretch/>
        </p:blipFill>
        <p:spPr>
          <a:xfrm>
            <a:off x="452761" y="474164"/>
            <a:ext cx="8182993" cy="38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26"/>
            <a:ext cx="9135879" cy="53091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222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Enrollment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34" y="698751"/>
            <a:ext cx="872401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Nationally for CC Enrollments were not doing great to begin with before the pandemic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Illinois remains the third fastest shrinking state, a trend that has been happening for over a decade now (Decatur) is still in the top five as one of the fastest shrinking cities in the country </a:t>
            </a:r>
          </a:p>
          <a:p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Only about half of Americans (49%) believe the economic benefits of a college degree outweigh tuition costs</a:t>
            </a:r>
          </a:p>
          <a:p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Data suggests this year that more students are really questioning the value of going to college, not just whether this is a good time to go</a:t>
            </a:r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4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925" y="672313"/>
            <a:ext cx="7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Target Population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36639"/>
            <a:ext cx="7959436" cy="302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Traditional Students 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Nontraditional Students 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Transfer Students 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Dual Credit and Dual Enrollment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Veterans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Community Members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Non-credit seekers </a:t>
            </a:r>
          </a:p>
        </p:txBody>
      </p:sp>
    </p:spTree>
    <p:extLst>
      <p:ext uri="{BB962C8B-B14F-4D97-AF65-F5344CB8AC3E}">
        <p14:creationId xmlns:p14="http://schemas.microsoft.com/office/powerpoint/2010/main" val="401569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55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75473"/>
            <a:ext cx="7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How we are Engaging our Students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818" y="1171490"/>
            <a:ext cx="7467600" cy="302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Text them All Messages 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Online Chat Conversations 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Person and Online Coaching Appointments 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Social Media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Community Members</a:t>
            </a:r>
          </a:p>
          <a:p>
            <a:pPr marL="342892" indent="-34289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Dedicated Registration Events (July 30</a:t>
            </a:r>
            <a:r>
              <a:rPr lang="en-US" sz="2400" baseline="30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Aug 6</a:t>
            </a:r>
            <a:r>
              <a:rPr lang="en-US" sz="2400" baseline="30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924" y="672312"/>
            <a:ext cx="7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9862"/>
            <a:ext cx="76200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First Time Student Enrollment Initiatives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323" y="1094875"/>
            <a:ext cx="882502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High School Outreach: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Reaching out to all Decatur/County area public, private and alternative high schools.</a:t>
            </a:r>
          </a:p>
          <a:p>
            <a:pPr lvl="0"/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Counselor Engagement: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Forging new and building upon existing relationships with appropriate college counselors and/or other key stakeholders. </a:t>
            </a:r>
          </a:p>
          <a:p>
            <a:pPr lvl="0"/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Non-Traditional Outreach: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Reaching out to local community based organizations, faith based organizations, and other key community bases.</a:t>
            </a:r>
          </a:p>
        </p:txBody>
      </p:sp>
    </p:spTree>
    <p:extLst>
      <p:ext uri="{BB962C8B-B14F-4D97-AF65-F5344CB8AC3E}">
        <p14:creationId xmlns:p14="http://schemas.microsoft.com/office/powerpoint/2010/main" val="15541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5090" y="247856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RCC Typical Student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130313"/>
            <a:ext cx="46854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Female in her early 20s, Caucasian, from Macon County. Who is taking part-time classes (some online, some on campus) and receives some financial aid who is pursuing a two year-degree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1B6C1-F0F6-2240-90F1-40F0F649E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010" y="-610734"/>
            <a:ext cx="5777990" cy="67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6" name="Rectangle 5"/>
          <p:cNvSpPr/>
          <p:nvPr/>
        </p:nvSpPr>
        <p:spPr>
          <a:xfrm>
            <a:off x="575524" y="1301839"/>
            <a:ext cx="775417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altLang="en-US" sz="1350" dirty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endParaRPr lang="en-US" altLang="en-US" sz="1350" dirty="0">
              <a:latin typeface="Garamond" panose="020204040303010108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Chart 1" descr="image001">
            <a:extLst>
              <a:ext uri="{FF2B5EF4-FFF2-40B4-BE49-F238E27FC236}">
                <a16:creationId xmlns:a16="http://schemas.microsoft.com/office/drawing/2014/main" id="{866CFEB5-083A-4D86-AD55-FA063D9A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139238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512422"/>
      </p:ext>
    </p:extLst>
  </p:cSld>
  <p:clrMapOvr>
    <a:masterClrMapping/>
  </p:clrMapOvr>
</p:sld>
</file>

<file path=ppt/theme/theme1.xml><?xml version="1.0" encoding="utf-8"?>
<a:theme xmlns:a="http://schemas.openxmlformats.org/drawingml/2006/main" name="Richland Community Colle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18384</TotalTime>
  <Words>1033</Words>
  <Application>Microsoft Office PowerPoint</Application>
  <PresentationFormat>On-screen Show (16:9)</PresentationFormat>
  <Paragraphs>125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Helvetica</vt:lpstr>
      <vt:lpstr>Wingdings</vt:lpstr>
      <vt:lpstr>Richland Community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Withrow</dc:creator>
  <cp:lastModifiedBy>Madonna Brown</cp:lastModifiedBy>
  <cp:revision>120</cp:revision>
  <cp:lastPrinted>2019-05-06T15:16:31Z</cp:lastPrinted>
  <dcterms:created xsi:type="dcterms:W3CDTF">2018-03-05T18:51:20Z</dcterms:created>
  <dcterms:modified xsi:type="dcterms:W3CDTF">2022-07-20T16:33:25Z</dcterms:modified>
</cp:coreProperties>
</file>