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</p:sldMasterIdLst>
  <p:notesMasterIdLst>
    <p:notesMasterId r:id="rId20"/>
  </p:notesMasterIdLst>
  <p:handoutMasterIdLst>
    <p:handoutMasterId r:id="rId21"/>
  </p:handoutMasterIdLst>
  <p:sldIdLst>
    <p:sldId id="604" r:id="rId2"/>
    <p:sldId id="622" r:id="rId3"/>
    <p:sldId id="615" r:id="rId4"/>
    <p:sldId id="627" r:id="rId5"/>
    <p:sldId id="625" r:id="rId6"/>
    <p:sldId id="626" r:id="rId7"/>
    <p:sldId id="634" r:id="rId8"/>
    <p:sldId id="577" r:id="rId9"/>
    <p:sldId id="572" r:id="rId10"/>
    <p:sldId id="623" r:id="rId11"/>
    <p:sldId id="633" r:id="rId12"/>
    <p:sldId id="628" r:id="rId13"/>
    <p:sldId id="629" r:id="rId14"/>
    <p:sldId id="630" r:id="rId15"/>
    <p:sldId id="631" r:id="rId16"/>
    <p:sldId id="632" r:id="rId17"/>
    <p:sldId id="635" r:id="rId18"/>
    <p:sldId id="592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7A211BC2-CA85-8746-BB03-CF028B49E34E}">
          <p14:sldIdLst>
            <p14:sldId id="604"/>
            <p14:sldId id="622"/>
            <p14:sldId id="615"/>
            <p14:sldId id="627"/>
            <p14:sldId id="625"/>
            <p14:sldId id="626"/>
            <p14:sldId id="634"/>
            <p14:sldId id="577"/>
            <p14:sldId id="572"/>
            <p14:sldId id="623"/>
          </p14:sldIdLst>
        </p14:section>
        <p14:section name="SOTC RCC SLIDES" id="{F12F140D-8E1A-D247-9A33-FD270FB65007}">
          <p14:sldIdLst>
            <p14:sldId id="633"/>
            <p14:sldId id="628"/>
            <p14:sldId id="629"/>
            <p14:sldId id="630"/>
            <p14:sldId id="631"/>
            <p14:sldId id="632"/>
            <p14:sldId id="635"/>
            <p14:sldId id="5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240" userDrawn="1">
          <p15:clr>
            <a:srgbClr val="A4A3A4"/>
          </p15:clr>
        </p15:guide>
        <p15:guide id="3" pos="3840">
          <p15:clr>
            <a:srgbClr val="A4A3A4"/>
          </p15:clr>
        </p15:guide>
        <p15:guide id="4" pos="44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A70"/>
    <a:srgbClr val="1D4B71"/>
    <a:srgbClr val="FF7E79"/>
    <a:srgbClr val="C10430"/>
    <a:srgbClr val="E9961F"/>
    <a:srgbClr val="AD3D7F"/>
    <a:srgbClr val="006259"/>
    <a:srgbClr val="A8A9AB"/>
    <a:srgbClr val="FFCC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7"/>
    <p:restoredTop sz="74909" autoAdjust="0"/>
  </p:normalViewPr>
  <p:slideViewPr>
    <p:cSldViewPr snapToGrid="0" snapToObjects="1">
      <p:cViewPr varScale="1">
        <p:scale>
          <a:sx n="86" d="100"/>
          <a:sy n="86" d="100"/>
        </p:scale>
        <p:origin x="1314" y="78"/>
      </p:cViewPr>
      <p:guideLst>
        <p:guide orient="horz" pos="2160"/>
        <p:guide orient="horz" pos="3240"/>
        <p:guide pos="3840"/>
        <p:guide pos="44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18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MIN6\Users$\jhunter\My%20Documents\InProgress\Data%20and%20Graphs%20for%20Doctor%20Z%20Board%20meeting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Sex Ratio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Sheet1!$A$5:$A$7</c:f>
              <c:strCache>
                <c:ptCount val="3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0.38100000000000001</c:v>
                </c:pt>
                <c:pt idx="1">
                  <c:v>0.40300000000000002</c:v>
                </c:pt>
                <c:pt idx="2">
                  <c:v>0.35710843373493978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27-45ED-AB19-5DC43F9B7ED7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Sheet1!$A$5:$A$7</c:f>
              <c:strCache>
                <c:ptCount val="3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</c:strCache>
            </c:strRef>
          </c:cat>
          <c:val>
            <c:numRef>
              <c:f>Sheet1!$C$5:$C$7</c:f>
              <c:numCache>
                <c:formatCode>0%</c:formatCode>
                <c:ptCount val="3"/>
                <c:pt idx="0">
                  <c:v>0.61899999999999999</c:v>
                </c:pt>
                <c:pt idx="1">
                  <c:v>0.59699999999999998</c:v>
                </c:pt>
                <c:pt idx="2">
                  <c:v>0.64289156626506028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27-45ED-AB19-5DC43F9B7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3480784"/>
        <c:axId val="1628845920"/>
      </c:barChart>
      <c:catAx>
        <c:axId val="170348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8845920"/>
        <c:crosses val="autoZero"/>
        <c:auto val="1"/>
        <c:lblAlgn val="ctr"/>
        <c:lblOffset val="100"/>
        <c:noMultiLvlLbl val="0"/>
      </c:catAx>
      <c:valAx>
        <c:axId val="162884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48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488459485196247E-2"/>
          <c:y val="0.14615728652102122"/>
          <c:w val="0.9170445762027386"/>
          <c:h val="0.780205297617817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 Age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73-4E25-8382-7CE018E9A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8216543"/>
        <c:axId val="899970543"/>
      </c:lineChart>
      <c:catAx>
        <c:axId val="898216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9970543"/>
        <c:crosses val="autoZero"/>
        <c:auto val="1"/>
        <c:lblAlgn val="ctr"/>
        <c:lblOffset val="100"/>
        <c:noMultiLvlLbl val="0"/>
      </c:catAx>
      <c:valAx>
        <c:axId val="899970543"/>
        <c:scaling>
          <c:orientation val="minMax"/>
          <c:max val="25"/>
          <c:min val="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8216543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5"/>
            </a:solidFill>
          </c:spPr>
          <c:explosion val="3"/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F4-4A9D-8734-960F5306843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F4-4A9D-8734-960F5306843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F4-4A9D-8734-960F53068434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3F4-4A9D-8734-960F5306843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3F4-4A9D-8734-960F53068434}"/>
              </c:ext>
            </c:extLst>
          </c:dPt>
          <c:dLbls>
            <c:dLbl>
              <c:idx val="1"/>
              <c:layout>
                <c:manualLayout>
                  <c:x val="-0.1488814523184602"/>
                  <c:y val="-0.169022309711286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F4-4A9D-8734-960F53068434}"/>
                </c:ext>
              </c:extLst>
            </c:dLbl>
            <c:dLbl>
              <c:idx val="2"/>
              <c:layout>
                <c:manualLayout>
                  <c:x val="6.4563648293963202E-2"/>
                  <c:y val="-0.1240532954214057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F4-4A9D-8734-960F53068434}"/>
                </c:ext>
              </c:extLst>
            </c:dLbl>
            <c:numFmt formatCode="0.0%" sourceLinked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Sheet3!$C$44:$C$48</c:f>
              <c:strCache>
                <c:ptCount val="5"/>
                <c:pt idx="0">
                  <c:v>New</c:v>
                </c:pt>
                <c:pt idx="1">
                  <c:v>Continuing</c:v>
                </c:pt>
                <c:pt idx="2">
                  <c:v>Returning</c:v>
                </c:pt>
                <c:pt idx="3">
                  <c:v>High School </c:v>
                </c:pt>
                <c:pt idx="4">
                  <c:v>Other</c:v>
                </c:pt>
              </c:strCache>
            </c:strRef>
          </c:cat>
          <c:val>
            <c:numRef>
              <c:f>Sheet3!$D$44:$D$48</c:f>
              <c:numCache>
                <c:formatCode>General</c:formatCode>
                <c:ptCount val="5"/>
                <c:pt idx="0">
                  <c:v>0.17299999999999999</c:v>
                </c:pt>
                <c:pt idx="1">
                  <c:v>0.35299999999999998</c:v>
                </c:pt>
                <c:pt idx="2">
                  <c:v>0.161</c:v>
                </c:pt>
                <c:pt idx="3">
                  <c:v>0.28899999999999998</c:v>
                </c:pt>
                <c:pt idx="4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F4-4A9D-8734-960F5306843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15-40EE-8F2F-35A9C99BC266}"/>
              </c:ext>
            </c:extLst>
          </c:dPt>
          <c:dPt>
            <c:idx val="1"/>
            <c:bubble3D val="0"/>
            <c:spPr>
              <a:solidFill>
                <a:schemeClr val="accent6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15-40EE-8F2F-35A9C99BC266}"/>
              </c:ext>
            </c:extLst>
          </c:dPt>
          <c:dPt>
            <c:idx val="2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15-40EE-8F2F-35A9C99BC266}"/>
              </c:ext>
            </c:extLst>
          </c:dPt>
          <c:dPt>
            <c:idx val="3"/>
            <c:bubble3D val="0"/>
            <c:spPr>
              <a:solidFill>
                <a:schemeClr val="accent6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15-40EE-8F2F-35A9C99BC266}"/>
              </c:ext>
            </c:extLst>
          </c:dPt>
          <c:dPt>
            <c:idx val="4"/>
            <c:bubble3D val="0"/>
            <c:spPr>
              <a:solidFill>
                <a:schemeClr val="accent6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15-40EE-8F2F-35A9C99BC266}"/>
              </c:ext>
            </c:extLst>
          </c:dPt>
          <c:dPt>
            <c:idx val="5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15-40EE-8F2F-35A9C99BC266}"/>
              </c:ext>
            </c:extLst>
          </c:dPt>
          <c:dPt>
            <c:idx val="6"/>
            <c:bubble3D val="0"/>
            <c:spPr>
              <a:solidFill>
                <a:schemeClr val="accent6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B15-40EE-8F2F-35A9C99BC266}"/>
              </c:ext>
            </c:extLst>
          </c:dPt>
          <c:dPt>
            <c:idx val="7"/>
            <c:bubble3D val="0"/>
            <c:spPr>
              <a:solidFill>
                <a:schemeClr val="accent6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B15-40EE-8F2F-35A9C99BC266}"/>
              </c:ext>
            </c:extLst>
          </c:dPt>
          <c:dLbls>
            <c:dLbl>
              <c:idx val="1"/>
              <c:layout>
                <c:manualLayout>
                  <c:x val="8.6111111111111013E-2"/>
                  <c:y val="9.722222222222230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15-40EE-8F2F-35A9C99BC266}"/>
                </c:ext>
              </c:extLst>
            </c:dLbl>
            <c:dLbl>
              <c:idx val="2"/>
              <c:layout>
                <c:manualLayout>
                  <c:x val="-0.13333333333333333"/>
                  <c:y val="0.3009259259259258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15-40EE-8F2F-35A9C99BC266}"/>
                </c:ext>
              </c:extLst>
            </c:dLbl>
            <c:dLbl>
              <c:idx val="3"/>
              <c:layout>
                <c:manualLayout>
                  <c:x val="-0.32777777777777778"/>
                  <c:y val="0.1712962962962962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15-40EE-8F2F-35A9C99BC266}"/>
                </c:ext>
              </c:extLst>
            </c:dLbl>
            <c:dLbl>
              <c:idx val="4"/>
              <c:layout>
                <c:manualLayout>
                  <c:x val="-0.36388888888888887"/>
                  <c:y val="4.166666666666668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B15-40EE-8F2F-35A9C99BC266}"/>
                </c:ext>
              </c:extLst>
            </c:dLbl>
            <c:dLbl>
              <c:idx val="5"/>
              <c:layout>
                <c:manualLayout>
                  <c:x val="0.36666666666666659"/>
                  <c:y val="9.2592592592592574E-2"/>
                </c:manualLayout>
              </c:layout>
              <c:numFmt formatCode="0.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6B15-40EE-8F2F-35A9C99BC266}"/>
                </c:ext>
              </c:extLst>
            </c:dLbl>
            <c:dLbl>
              <c:idx val="6"/>
              <c:layout>
                <c:manualLayout>
                  <c:x val="0.38611111111111102"/>
                  <c:y val="0.3379629629629629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B15-40EE-8F2F-35A9C99BC266}"/>
                </c:ext>
              </c:extLst>
            </c:dLbl>
            <c:dLbl>
              <c:idx val="7"/>
              <c:layout>
                <c:manualLayout>
                  <c:x val="-0.2361111111111111"/>
                  <c:y val="-6.9444444444444503E-2"/>
                </c:manualLayout>
              </c:layout>
              <c:numFmt formatCode="0.0%" sourceLinked="0"/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6B15-40EE-8F2F-35A9C99BC266}"/>
                </c:ext>
              </c:extLst>
            </c:dLbl>
            <c:numFmt formatCode="0.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Sheet3!$C$23:$C$30</c:f>
              <c:strCache>
                <c:ptCount val="8"/>
                <c:pt idx="0">
                  <c:v>Race and Ethnicity</c:v>
                </c:pt>
                <c:pt idx="1">
                  <c:v>White</c:v>
                </c:pt>
                <c:pt idx="2">
                  <c:v>Black</c:v>
                </c:pt>
                <c:pt idx="3">
                  <c:v>Hispanic</c:v>
                </c:pt>
                <c:pt idx="4">
                  <c:v>Asian</c:v>
                </c:pt>
                <c:pt idx="5">
                  <c:v>Native Amer/Alaskan Native</c:v>
                </c:pt>
                <c:pt idx="6">
                  <c:v>Hawaiian/Pacific Islander</c:v>
                </c:pt>
                <c:pt idx="7">
                  <c:v>Other Unknown</c:v>
                </c:pt>
              </c:strCache>
            </c:strRef>
          </c:cat>
          <c:val>
            <c:numRef>
              <c:f>Sheet3!$D$23:$D$30</c:f>
              <c:numCache>
                <c:formatCode>0.0%</c:formatCode>
                <c:ptCount val="8"/>
                <c:pt idx="1">
                  <c:v>0.68600000000000005</c:v>
                </c:pt>
                <c:pt idx="2">
                  <c:v>0.24199999999999999</c:v>
                </c:pt>
                <c:pt idx="3">
                  <c:v>4.1000000000000002E-2</c:v>
                </c:pt>
                <c:pt idx="4">
                  <c:v>1.4E-2</c:v>
                </c:pt>
                <c:pt idx="5">
                  <c:v>4.0000000000000001E-3</c:v>
                </c:pt>
                <c:pt idx="6">
                  <c:v>2E-3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B15-40EE-8F2F-35A9C99BC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8CF5A6-D97D-BA43-9B3C-262FEE9A10A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A537C0-D0E7-2E42-BEF0-E1EBAED73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2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34FB49-D68B-9745-A665-0C0D4ED773C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485B20-07D2-7D48-815D-836FADF4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6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AND, $500,000 appropriation to create a Grow our Own Pathway for education!!</a:t>
            </a:r>
          </a:p>
          <a:p>
            <a:endParaRPr lang="en-US" dirty="0"/>
          </a:p>
          <a:p>
            <a:r>
              <a:rPr lang="en-US" dirty="0"/>
              <a:t>Partners:</a:t>
            </a:r>
          </a:p>
          <a:p>
            <a:r>
              <a:rPr lang="en-US" dirty="0"/>
              <a:t>	DPS 61</a:t>
            </a:r>
          </a:p>
          <a:p>
            <a:r>
              <a:rPr lang="en-US" dirty="0"/>
              <a:t>	All CC District K-12 districts</a:t>
            </a:r>
          </a:p>
          <a:p>
            <a:r>
              <a:rPr lang="en-US" dirty="0"/>
              <a:t>	University of Illinois Springfield</a:t>
            </a:r>
          </a:p>
          <a:p>
            <a:r>
              <a:rPr lang="en-US" dirty="0"/>
              <a:t>	Millikin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79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71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76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13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72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64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02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9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98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14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1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3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63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9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8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5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Busy Slide </a:t>
            </a:r>
          </a:p>
          <a:p>
            <a:endParaRPr lang="en-US" dirty="0"/>
          </a:p>
          <a:p>
            <a:r>
              <a:rPr lang="en-US" dirty="0"/>
              <a:t>Potential collaboration with Millikin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3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Percentage of faculty and Staff up by 25% as well but still lagging behind the student population at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9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9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2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2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4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4128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pos="3504" userDrawn="1">
          <p15:clr>
            <a:srgbClr val="FBAE40"/>
          </p15:clr>
        </p15:guide>
        <p15:guide id="7" pos="19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4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4" r:id="rId3"/>
    <p:sldLayoutId id="214748378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272" userDrawn="1">
          <p15:clr>
            <a:srgbClr val="F26B43"/>
          </p15:clr>
        </p15:guide>
        <p15:guide id="4" pos="2544" userDrawn="1">
          <p15:clr>
            <a:srgbClr val="F26B43"/>
          </p15:clr>
        </p15:guide>
        <p15:guide id="5" orient="horz" pos="720" userDrawn="1">
          <p15:clr>
            <a:srgbClr val="F26B43"/>
          </p15:clr>
        </p15:guide>
        <p15:guide id="6" orient="horz" pos="1440" userDrawn="1">
          <p15:clr>
            <a:srgbClr val="F26B43"/>
          </p15:clr>
        </p15:guide>
        <p15:guide id="7" pos="5112" userDrawn="1">
          <p15:clr>
            <a:srgbClr val="F26B43"/>
          </p15:clr>
        </p15:guide>
        <p15:guide id="8" orient="horz" pos="2880" userDrawn="1">
          <p15:clr>
            <a:srgbClr val="F26B43"/>
          </p15:clr>
        </p15:guide>
        <p15:guide id="9" pos="6384" userDrawn="1">
          <p15:clr>
            <a:srgbClr val="F26B43"/>
          </p15:clr>
        </p15:guide>
        <p15:guide id="10" orient="horz" pos="3600" userDrawn="1">
          <p15:clr>
            <a:srgbClr val="F26B43"/>
          </p15:clr>
        </p15:guide>
        <p15:guide id="11" orient="horz" pos="396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  <p15:guide id="13" orient="horz" pos="3792" userDrawn="1">
          <p15:clr>
            <a:srgbClr val="F26B43"/>
          </p15:clr>
        </p15:guide>
        <p15:guide id="14" pos="624" userDrawn="1">
          <p15:clr>
            <a:srgbClr val="F26B43"/>
          </p15:clr>
        </p15:guide>
        <p15:guide id="15" pos="3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498233"/>
            <a:ext cx="8207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Student Profile &amp; Enrollment </a:t>
            </a:r>
          </a:p>
          <a:p>
            <a:pPr algn="ctr"/>
            <a:r>
              <a:rPr lang="en-US" sz="36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Impact  Report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1100" y="2358406"/>
            <a:ext cx="982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panose="020B0604020202030204" pitchFamily="34" charset="0"/>
              </a:rPr>
              <a:t>Dr. Isaac Zuniga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Helvetica" panose="020B0604020202030204" pitchFamily="34" charset="0"/>
              </a:rPr>
              <a:t>Vice President of Student Success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Helvetica" panose="020B0604020202030204" pitchFamily="34" charset="0"/>
              </a:rPr>
              <a:t>Richland Community College (Dist. #537)  </a:t>
            </a:r>
            <a:endParaRPr lang="en-US" sz="360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BA2339-1816-0545-A82F-08074FEE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57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971259" y="1618357"/>
            <a:ext cx="405794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br>
              <a:rPr lang="en-US" sz="2200" dirty="0">
                <a:solidFill>
                  <a:schemeClr val="bg1"/>
                </a:solidFill>
                <a:latin typeface="Helvetica" pitchFamily="2" charset="0"/>
              </a:rPr>
            </a:br>
            <a:endParaRPr lang="en-US" sz="22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971258" y="476718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20" dirty="0">
                <a:solidFill>
                  <a:schemeClr val="bg1"/>
                </a:solidFill>
                <a:latin typeface="Helvetica" panose="020B0604020202030204" pitchFamily="34" charset="0"/>
              </a:rPr>
              <a:t>Racial and Ethnic Breakdowns</a:t>
            </a:r>
            <a:endParaRPr lang="en-US" sz="28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5965572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4FF5F88-74EB-49A1-9941-FA3EED258C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069766"/>
              </p:ext>
            </p:extLst>
          </p:nvPr>
        </p:nvGraphicFramePr>
        <p:xfrm>
          <a:off x="130428" y="1430825"/>
          <a:ext cx="5765373" cy="4143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074EAD70-B32B-48AB-9615-7DEB968FCD9C}"/>
              </a:ext>
            </a:extLst>
          </p:cNvPr>
          <p:cNvSpPr/>
          <p:nvPr/>
        </p:nvSpPr>
        <p:spPr>
          <a:xfrm>
            <a:off x="5990492" y="0"/>
            <a:ext cx="6178062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4811" t="-342" r="-61697" b="3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080094" y="2236550"/>
            <a:ext cx="1003181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Richland’s Impact Outside of</a:t>
            </a:r>
          </a:p>
          <a:p>
            <a:pPr algn="ctr"/>
            <a:r>
              <a:rPr lang="en-US" sz="5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Credit Hours &amp; Headcount </a:t>
            </a:r>
            <a:endParaRPr lang="en-US" sz="54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Impact</a:t>
            </a:r>
            <a:endParaRPr lang="en-US" sz="54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094961" y="1921345"/>
            <a:ext cx="1003181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bg1"/>
                </a:solidFill>
                <a:latin typeface="Helvetica" pitchFamily="2" charset="0"/>
              </a:rPr>
              <a:t>EnRich</a:t>
            </a:r>
            <a:r>
              <a:rPr lang="en-US" sz="2400" b="1" baseline="30000" dirty="0">
                <a:solidFill>
                  <a:schemeClr val="bg1"/>
                </a:solidFill>
                <a:latin typeface="Helvetica" pitchFamily="2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Programs since 2020 has served slightly move than </a:t>
            </a:r>
            <a:r>
              <a:rPr lang="en-US" sz="2400" b="1" u="sng" dirty="0">
                <a:solidFill>
                  <a:schemeClr val="bg1"/>
                </a:solidFill>
                <a:latin typeface="Helvetica" pitchFamily="2" charset="0"/>
              </a:rPr>
              <a:t>1,500 participants  </a:t>
            </a: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Manufacturing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Construction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CDL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Education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Healthcare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Entrepreneurship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272" y="3607541"/>
            <a:ext cx="3492500" cy="16030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782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Impact</a:t>
            </a:r>
            <a:endParaRPr lang="en-US" sz="54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094961" y="1908382"/>
            <a:ext cx="1035262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The Macon County Law Enforcement Training Center  (</a:t>
            </a:r>
            <a:r>
              <a:rPr lang="en-US" sz="2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MCLETC</a:t>
            </a:r>
            <a:r>
              <a:rPr lang="en-US" sz="24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 ) 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operated by Richland Community College has served. </a:t>
            </a:r>
          </a:p>
          <a:p>
            <a:pPr>
              <a:spcBef>
                <a:spcPts val="600"/>
              </a:spcBef>
            </a:pPr>
            <a:endParaRPr lang="en-US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Basic Law Enforcement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FY2020-FY2022: 702 Graduates </a:t>
            </a:r>
            <a:br>
              <a:rPr lang="en-US" sz="2400" b="1" dirty="0">
                <a:solidFill>
                  <a:schemeClr val="bg1"/>
                </a:solidFill>
                <a:latin typeface="Helvetica" pitchFamily="2" charset="0"/>
              </a:rPr>
            </a:br>
            <a:br>
              <a:rPr lang="en-US" sz="24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Basic Correction Officer</a:t>
            </a:r>
            <a:br>
              <a:rPr lang="en-US" sz="24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FY2018-FY2022: 378 Graduates</a:t>
            </a:r>
            <a:br>
              <a:rPr lang="en-US" sz="2400" dirty="0">
                <a:solidFill>
                  <a:schemeClr val="bg1"/>
                </a:solidFill>
                <a:latin typeface="Helvetica" pitchFamily="2" charset="0"/>
              </a:rPr>
            </a:b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7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Impact</a:t>
            </a:r>
            <a:endParaRPr lang="en-US" sz="54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094961" y="1921345"/>
            <a:ext cx="1003181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Our non-credit programs in </a:t>
            </a:r>
            <a:r>
              <a:rPr lang="en-US" sz="2400" dirty="0">
                <a:solidFill>
                  <a:schemeClr val="bg1"/>
                </a:solidFill>
              </a:rPr>
              <a:t>CPR &amp; Emergency Response, OSHA Safety, Traffic Safety Programs since fall 2019 has served </a:t>
            </a:r>
            <a:r>
              <a:rPr lang="en-US" sz="2400" b="1" u="sng" dirty="0">
                <a:solidFill>
                  <a:schemeClr val="bg1"/>
                </a:solidFill>
              </a:rPr>
              <a:t>2,254</a:t>
            </a:r>
            <a:r>
              <a:rPr lang="en-US" sz="2400" dirty="0">
                <a:solidFill>
                  <a:schemeClr val="bg1"/>
                </a:solidFill>
              </a:rPr>
              <a:t> students and community members  </a:t>
            </a: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Our Adult Education </a:t>
            </a:r>
            <a:r>
              <a:rPr lang="en-US" sz="2400" dirty="0">
                <a:solidFill>
                  <a:schemeClr val="bg1"/>
                </a:solidFill>
              </a:rPr>
              <a:t>since fall 2019 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has served </a:t>
            </a:r>
            <a:r>
              <a:rPr lang="en-US" sz="2400" b="1" u="sng" dirty="0">
                <a:solidFill>
                  <a:schemeClr val="bg1"/>
                </a:solidFill>
                <a:latin typeface="Helvetica" pitchFamily="2" charset="0"/>
              </a:rPr>
              <a:t>408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 students and community members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Our ESL Programs has served </a:t>
            </a:r>
            <a:r>
              <a:rPr lang="en-US" sz="2400" b="1" u="sng" dirty="0">
                <a:solidFill>
                  <a:schemeClr val="bg1"/>
                </a:solidFill>
                <a:latin typeface="Helvetica" pitchFamily="2" charset="0"/>
              </a:rPr>
              <a:t>129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 students and community members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Project Read Plus program since fall 2019 has served </a:t>
            </a:r>
            <a:r>
              <a:rPr lang="en-US" sz="2400" b="1" u="sng" dirty="0">
                <a:solidFill>
                  <a:schemeClr val="bg1"/>
                </a:solidFill>
                <a:latin typeface="Helvetica" pitchFamily="2" charset="0"/>
              </a:rPr>
              <a:t>510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 students and community members</a:t>
            </a:r>
          </a:p>
          <a:p>
            <a:pPr>
              <a:spcBef>
                <a:spcPts val="600"/>
              </a:spcBef>
            </a:pP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20" dirty="0">
                <a:solidFill>
                  <a:schemeClr val="bg1"/>
                </a:solidFill>
                <a:latin typeface="Helvetica" panose="020B0604020202030204" pitchFamily="34" charset="0"/>
              </a:rPr>
              <a:t>Richland Impact  Outside of</a:t>
            </a:r>
          </a:p>
          <a:p>
            <a:pPr algn="ctr"/>
            <a:r>
              <a:rPr lang="en-US" sz="2800" spc="-120" dirty="0">
                <a:solidFill>
                  <a:schemeClr val="bg1"/>
                </a:solidFill>
                <a:latin typeface="Helvetica" panose="020B0604020202030204" pitchFamily="34" charset="0"/>
              </a:rPr>
              <a:t>Credit Hours &amp; Headcount </a:t>
            </a:r>
            <a:endParaRPr lang="en-US" sz="28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094961" y="1921345"/>
            <a:ext cx="10031811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EnRich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Programs 1,500</a:t>
            </a:r>
          </a:p>
          <a:p>
            <a:pPr>
              <a:spcBef>
                <a:spcPts val="600"/>
              </a:spcBef>
            </a:pPr>
            <a:r>
              <a:rPr lang="en-US" sz="2800" spc="-120" dirty="0">
                <a:solidFill>
                  <a:schemeClr val="bg1"/>
                </a:solidFill>
                <a:latin typeface="Helvetica" panose="020B0604020202030204" pitchFamily="34" charset="0"/>
              </a:rPr>
              <a:t>MCLETC 1,080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 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Non-credit Programs </a:t>
            </a:r>
            <a:r>
              <a:rPr lang="en-US" sz="2800" dirty="0">
                <a:solidFill>
                  <a:schemeClr val="bg1"/>
                </a:solidFill>
              </a:rPr>
              <a:t>2,254</a:t>
            </a:r>
            <a:endParaRPr lang="en-US" sz="28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Adult Education 408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ESL Programs 129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Project Read Plus 510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20" dirty="0">
                <a:solidFill>
                  <a:schemeClr val="bg1"/>
                </a:solidFill>
                <a:latin typeface="Helvetica" panose="020B0604020202030204" pitchFamily="34" charset="0"/>
              </a:rPr>
              <a:t>Richland Impact Outside of</a:t>
            </a:r>
          </a:p>
          <a:p>
            <a:pPr algn="ctr"/>
            <a:r>
              <a:rPr lang="en-US" sz="2800" spc="-120" dirty="0">
                <a:solidFill>
                  <a:schemeClr val="bg1"/>
                </a:solidFill>
                <a:latin typeface="Helvetica" panose="020B0604020202030204" pitchFamily="34" charset="0"/>
              </a:rPr>
              <a:t>Credit Hours &amp; Headcount </a:t>
            </a:r>
            <a:endParaRPr lang="en-US" sz="28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080094" y="2642314"/>
            <a:ext cx="100318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 dirty="0">
                <a:solidFill>
                  <a:schemeClr val="bg1"/>
                </a:solidFill>
                <a:latin typeface="Helvetica" pitchFamily="2" charset="0"/>
              </a:rPr>
              <a:t>5,881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Richland Total Impact</a:t>
            </a:r>
            <a:endParaRPr lang="en-US" sz="44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080094" y="2183832"/>
            <a:ext cx="1003181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dirty="0">
                <a:solidFill>
                  <a:schemeClr val="bg1"/>
                </a:solidFill>
                <a:latin typeface="Helvetica" pitchFamily="2" charset="0"/>
              </a:rPr>
              <a:t>Headcount 		13,227</a:t>
            </a:r>
          </a:p>
          <a:p>
            <a:pPr algn="ctr">
              <a:spcBef>
                <a:spcPts val="600"/>
              </a:spcBef>
            </a:pPr>
            <a:r>
              <a:rPr lang="en-US" sz="4800" dirty="0">
                <a:solidFill>
                  <a:schemeClr val="bg1"/>
                </a:solidFill>
                <a:latin typeface="Helvetica" pitchFamily="2" charset="0"/>
              </a:rPr>
              <a:t>Non-Credit 		5,881</a:t>
            </a:r>
          </a:p>
          <a:p>
            <a:pPr algn="ctr">
              <a:spcBef>
                <a:spcPts val="600"/>
              </a:spcBef>
            </a:pPr>
            <a:r>
              <a:rPr lang="en-US" sz="4800" dirty="0">
                <a:solidFill>
                  <a:schemeClr val="bg1"/>
                </a:solidFill>
                <a:latin typeface="Helvetica" pitchFamily="2" charset="0"/>
              </a:rPr>
              <a:t>		Total			19,108	 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4B9D36-1E2D-47B0-9316-9CA7DB45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4431"/>
            <a:ext cx="12192000" cy="949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7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aramond,Bold"/>
              </a:rPr>
              <a:t>Most Illinois Community Colleges are Experiencing</a:t>
            </a:r>
            <a:endParaRPr lang="en-US" sz="3200" b="1" spc="-120" dirty="0">
              <a:solidFill>
                <a:schemeClr val="bg1"/>
              </a:solidFill>
              <a:latin typeface="Garamond,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792238"/>
            <a:ext cx="10322169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ts val="1500"/>
              </a:spcBef>
              <a:buClr>
                <a:schemeClr val="dk1"/>
              </a:buClr>
              <a:buSzPts val="3200"/>
              <a:buChar char="▪"/>
            </a:pPr>
            <a:r>
              <a:rPr lang="en-US" sz="3600" dirty="0">
                <a:solidFill>
                  <a:schemeClr val="bg1"/>
                </a:solidFill>
              </a:rPr>
              <a:t>Slow and low enrollment trends</a:t>
            </a:r>
          </a:p>
          <a:p>
            <a:pPr marL="228600" lvl="0" indent="-228600">
              <a:spcBef>
                <a:spcPts val="1500"/>
              </a:spcBef>
              <a:buClr>
                <a:schemeClr val="dk1"/>
              </a:buClr>
              <a:buSzPts val="3200"/>
              <a:buChar char="▪"/>
            </a:pPr>
            <a:r>
              <a:rPr lang="en-US" sz="3600" dirty="0">
                <a:solidFill>
                  <a:schemeClr val="bg1"/>
                </a:solidFill>
              </a:rPr>
              <a:t>Institutions are re-evaluating (remote policies, teaching modalities, program offerings) </a:t>
            </a:r>
          </a:p>
          <a:p>
            <a:pPr marL="228600" indent="-228600">
              <a:spcBef>
                <a:spcPts val="1500"/>
              </a:spcBef>
              <a:buClr>
                <a:schemeClr val="dk1"/>
              </a:buClr>
              <a:buSzPts val="3200"/>
              <a:buFontTx/>
              <a:buChar char="▪"/>
            </a:pPr>
            <a:r>
              <a:rPr lang="en-US" sz="3600" dirty="0">
                <a:solidFill>
                  <a:schemeClr val="bg1"/>
                </a:solidFill>
              </a:rPr>
              <a:t>Having difficulty identifying and retaining </a:t>
            </a:r>
            <a:r>
              <a:rPr lang="en-US" sz="3600" b="1" dirty="0">
                <a:solidFill>
                  <a:schemeClr val="bg1"/>
                </a:solidFill>
              </a:rPr>
              <a:t>Talent Acquisition</a:t>
            </a:r>
          </a:p>
          <a:p>
            <a:pPr lvl="0">
              <a:spcBef>
                <a:spcPts val="1500"/>
              </a:spcBef>
              <a:buClr>
                <a:schemeClr val="dk1"/>
              </a:buClr>
              <a:buSzPts val="3200"/>
            </a:pPr>
            <a:endParaRPr lang="en-US" sz="36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,Bold"/>
              </a:rPr>
              <a:t>More Community College State Trends </a:t>
            </a:r>
            <a:endParaRPr lang="en-US" sz="36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792238"/>
            <a:ext cx="1046284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pandemic aftermath continues to take a toll on most community college enrollment across the country (especially for small rural CC)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Rural counties generally have higher proportions of working age populations with some college, but no degree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College enrollment has dropped 34% for African American students in Illinois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3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,Bold"/>
              </a:rPr>
              <a:t>Current Student Demographics  </a:t>
            </a:r>
            <a:endParaRPr lang="en-US" sz="36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7B8A271-9DDC-42C7-BB59-8104D01C5D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587155"/>
              </p:ext>
            </p:extLst>
          </p:nvPr>
        </p:nvGraphicFramePr>
        <p:xfrm>
          <a:off x="1037492" y="2073684"/>
          <a:ext cx="10111154" cy="2990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19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3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,Bold"/>
              </a:rPr>
              <a:t>Current Student Demographics </a:t>
            </a:r>
            <a:endParaRPr lang="en-US" sz="36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0413F2F-FA77-4DDA-BC2B-D69AFE4F9B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854555"/>
              </p:ext>
            </p:extLst>
          </p:nvPr>
        </p:nvGraphicFramePr>
        <p:xfrm>
          <a:off x="1107830" y="1920292"/>
          <a:ext cx="10040815" cy="3483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865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,Bold"/>
              </a:rPr>
              <a:t>Student Enrollment by Session </a:t>
            </a:r>
            <a:endParaRPr lang="en-US" sz="36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E1993-C50E-4828-A3D1-64066708C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1863968"/>
            <a:ext cx="10111154" cy="3323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263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Richland Total Headcount</a:t>
            </a:r>
            <a:endParaRPr lang="en-US" sz="44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080094" y="2642314"/>
            <a:ext cx="100318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FY 20-21 		5,263</a:t>
            </a:r>
          </a:p>
          <a:p>
            <a:pPr algn="ctr">
              <a:spcBef>
                <a:spcPts val="600"/>
              </a:spcBef>
            </a:pPr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FY 21-22 		5,174</a:t>
            </a:r>
          </a:p>
          <a:p>
            <a:pPr algn="ctr">
              <a:spcBef>
                <a:spcPts val="600"/>
              </a:spcBef>
            </a:pPr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FY 22-23 		2,790  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Good News!</a:t>
            </a:r>
            <a:endParaRPr lang="en-US" sz="44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118122" y="1853740"/>
            <a:ext cx="99854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Currently 62 days out for the start of the spring 2023 semester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Trending up + 17.83%  </a:t>
            </a:r>
          </a:p>
          <a:p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Trending up in new and returning students </a:t>
            </a:r>
          </a:p>
          <a:p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headcount is at 1077 vs  914 same time last year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credit hours is at 8,812 vs  7,847 same time last year 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5060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BA2339-1816-0545-A82F-08074FEE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2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971258" y="62492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20" dirty="0">
                <a:solidFill>
                  <a:schemeClr val="bg1"/>
                </a:solidFill>
                <a:latin typeface="Helvetica" panose="020B0604020202030204" pitchFamily="34" charset="0"/>
              </a:rPr>
              <a:t>Student Types </a:t>
            </a:r>
            <a:endParaRPr lang="en-US" sz="36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5965572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7C34F-C66E-7F4F-92E4-75BA3BA92647}"/>
              </a:ext>
            </a:extLst>
          </p:cNvPr>
          <p:cNvSpPr/>
          <p:nvPr/>
        </p:nvSpPr>
        <p:spPr>
          <a:xfrm>
            <a:off x="5978769" y="0"/>
            <a:ext cx="6222345" cy="684627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1154" t="-172" r="-34168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1CD092C-DCDD-499C-AE09-03DB0A03C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47633"/>
              </p:ext>
            </p:extLst>
          </p:nvPr>
        </p:nvGraphicFramePr>
        <p:xfrm>
          <a:off x="580293" y="1512276"/>
          <a:ext cx="4923692" cy="4325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447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DC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21064</TotalTime>
  <Words>405</Words>
  <Application>Microsoft Office PowerPoint</Application>
  <PresentationFormat>Widescreen</PresentationFormat>
  <Paragraphs>104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Garamond,Bold</vt:lpstr>
      <vt:lpstr>Helvetica</vt:lpstr>
      <vt:lpstr>EDC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Phillips</dc:creator>
  <cp:lastModifiedBy>Madonna Brown</cp:lastModifiedBy>
  <cp:revision>1801</cp:revision>
  <dcterms:created xsi:type="dcterms:W3CDTF">2017-05-01T16:52:06Z</dcterms:created>
  <dcterms:modified xsi:type="dcterms:W3CDTF">2022-11-16T01:44:24Z</dcterms:modified>
</cp:coreProperties>
</file>