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65" r:id="rId3"/>
    <p:sldId id="264" r:id="rId4"/>
    <p:sldId id="266" r:id="rId5"/>
    <p:sldId id="259" r:id="rId6"/>
    <p:sldId id="268" r:id="rId7"/>
    <p:sldId id="260" r:id="rId8"/>
    <p:sldId id="267" r:id="rId9"/>
    <p:sldId id="269" r:id="rId10"/>
    <p:sldId id="263"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58" d="100"/>
          <a:sy n="158" d="100"/>
        </p:scale>
        <p:origin x="264" y="138"/>
      </p:cViewPr>
      <p:guideLst>
        <p:guide orient="horz" pos="1620"/>
        <p:guide pos="286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28AAC-8F12-4329-A0D3-E4900F9F59F7}"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C844D-F3E9-42D4-A695-CB6C85597752}" type="slidenum">
              <a:rPr lang="en-US" smtClean="0"/>
              <a:t>‹#›</a:t>
            </a:fld>
            <a:endParaRPr lang="en-US"/>
          </a:p>
        </p:txBody>
      </p:sp>
    </p:spTree>
    <p:extLst>
      <p:ext uri="{BB962C8B-B14F-4D97-AF65-F5344CB8AC3E}">
        <p14:creationId xmlns:p14="http://schemas.microsoft.com/office/powerpoint/2010/main" val="350585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rald-review.com/business/adm-acquires-ingredients-company/article_272c3559-8b85-51ca-9bc2-5152d7f6b46d.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herald-review.com/business/local/watch-now-game-changing-zero-emission-power-plant-could-be-built-in-decatur/article_e2a6f86b-4971-5a45-a475-abc1f5903451.html" TargetMode="External"/><Relationship Id="rId4" Type="http://schemas.openxmlformats.org/officeDocument/2006/relationships/hyperlink" Target="https://herald-review.com/news/local/208-million-project-stores-adms-carbon-deep-beneath-decatur/article_b0c2fea2-4929-5190-b833-46dddd909e02.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Shilling Events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January 2021 – December 2021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TOTAL – 2726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ADM- January thru April came for new hire orientation (large room)</a:t>
            </a:r>
          </a:p>
          <a:p>
            <a:r>
              <a:rPr lang="en-US" sz="1200" kern="1200" dirty="0">
                <a:solidFill>
                  <a:schemeClr val="tx1"/>
                </a:solidFill>
                <a:effectLst/>
                <a:latin typeface="+mn-lt"/>
                <a:ea typeface="+mn-ea"/>
                <a:cs typeface="+mn-cs"/>
              </a:rPr>
              <a:t>Caterpillar- July thru Oct for new hire orientation (large room)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March – April, 2021</a:t>
            </a:r>
          </a:p>
          <a:p>
            <a:r>
              <a:rPr lang="en-US" sz="1200" kern="1200" dirty="0">
                <a:solidFill>
                  <a:schemeClr val="tx1"/>
                </a:solidFill>
                <a:effectLst/>
                <a:latin typeface="+mn-lt"/>
                <a:ea typeface="+mn-ea"/>
                <a:cs typeface="+mn-cs"/>
              </a:rPr>
              <a:t>    NSEC- was the site for Macon County Health Dept for COVID vaccine </a:t>
            </a:r>
          </a:p>
          <a:p>
            <a:r>
              <a:rPr lang="en-US" sz="1200" kern="1200" dirty="0">
                <a:solidFill>
                  <a:schemeClr val="tx1"/>
                </a:solidFill>
                <a:effectLst/>
                <a:latin typeface="+mn-lt"/>
                <a:ea typeface="+mn-ea"/>
                <a:cs typeface="+mn-cs"/>
              </a:rPr>
              <a:t>August – December 2021</a:t>
            </a:r>
          </a:p>
          <a:p>
            <a:r>
              <a:rPr lang="en-US" sz="1200" kern="1200" dirty="0">
                <a:solidFill>
                  <a:schemeClr val="tx1"/>
                </a:solidFill>
                <a:effectLst/>
                <a:latin typeface="+mn-lt"/>
                <a:ea typeface="+mn-ea"/>
                <a:cs typeface="+mn-cs"/>
              </a:rPr>
              <a:t>    NSEC – RCC Nursing had for classrooms (Exhibit Hall &amp; classrooms) (construction)</a:t>
            </a:r>
          </a:p>
          <a:p>
            <a:r>
              <a:rPr lang="en-US" sz="1200" kern="1200" dirty="0">
                <a:solidFill>
                  <a:schemeClr val="tx1"/>
                </a:solidFill>
                <a:effectLst/>
                <a:latin typeface="+mn-lt"/>
                <a:ea typeface="+mn-ea"/>
                <a:cs typeface="+mn-cs"/>
              </a:rPr>
              <a:t>April 2021 – TO DATE</a:t>
            </a:r>
          </a:p>
          <a:p>
            <a:r>
              <a:rPr lang="en-US" sz="1200" kern="1200" dirty="0">
                <a:solidFill>
                  <a:schemeClr val="tx1"/>
                </a:solidFill>
                <a:effectLst/>
                <a:latin typeface="+mn-lt"/>
                <a:ea typeface="+mn-ea"/>
                <a:cs typeface="+mn-cs"/>
              </a:rPr>
              <a:t>    CSI- not rentable- </a:t>
            </a:r>
            <a:r>
              <a:rPr lang="en-US" sz="1200" kern="1200" dirty="0" err="1">
                <a:solidFill>
                  <a:schemeClr val="tx1"/>
                </a:solidFill>
                <a:effectLst/>
                <a:latin typeface="+mn-lt"/>
                <a:ea typeface="+mn-ea"/>
                <a:cs typeface="+mn-cs"/>
              </a:rPr>
              <a:t>EnRIch</a:t>
            </a:r>
            <a:r>
              <a:rPr lang="en-US" sz="1200" kern="1200" dirty="0">
                <a:solidFill>
                  <a:schemeClr val="tx1"/>
                </a:solidFill>
                <a:effectLst/>
                <a:latin typeface="+mn-lt"/>
                <a:ea typeface="+mn-ea"/>
                <a:cs typeface="+mn-cs"/>
              </a:rPr>
              <a:t> Program used for offices</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CE3C844D-F3E9-42D4-A695-CB6C85597752}" type="slidenum">
              <a:rPr lang="en-US" smtClean="0"/>
              <a:t>2</a:t>
            </a:fld>
            <a:endParaRPr lang="en-US"/>
          </a:p>
        </p:txBody>
      </p:sp>
    </p:spTree>
    <p:extLst>
      <p:ext uri="{BB962C8B-B14F-4D97-AF65-F5344CB8AC3E}">
        <p14:creationId xmlns:p14="http://schemas.microsoft.com/office/powerpoint/2010/main" val="19546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ADM announces effort to bury CO2 from Iowa plants in Decatur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Mateusz </a:t>
            </a:r>
            <a:r>
              <a:rPr lang="en-US" sz="1200" kern="1200" dirty="0" err="1">
                <a:solidFill>
                  <a:schemeClr val="tx1"/>
                </a:solidFill>
                <a:effectLst/>
                <a:latin typeface="+mn-lt"/>
                <a:ea typeface="+mn-ea"/>
                <a:cs typeface="+mn-cs"/>
              </a:rPr>
              <a:t>Janik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Jan 11, 2022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DECATUR — A more than 300-mile-long pipeline could be used to transport carbon dioxide from two </a:t>
            </a:r>
            <a:r>
              <a:rPr lang="en-US" sz="1200" u="none" strike="noStrike" kern="1200" dirty="0">
                <a:solidFill>
                  <a:schemeClr val="tx1"/>
                </a:solidFill>
                <a:effectLst/>
                <a:latin typeface="+mn-lt"/>
                <a:ea typeface="+mn-ea"/>
                <a:cs typeface="+mn-cs"/>
                <a:hlinkClick r:id="rId3"/>
              </a:rPr>
              <a:t>Archer Daniels Midland Co.</a:t>
            </a:r>
            <a:r>
              <a:rPr lang="en-US" sz="1200" kern="1200" dirty="0">
                <a:solidFill>
                  <a:schemeClr val="tx1"/>
                </a:solidFill>
                <a:effectLst/>
                <a:latin typeface="+mn-lt"/>
                <a:ea typeface="+mn-ea"/>
                <a:cs typeface="+mn-cs"/>
              </a:rPr>
              <a:t> plants in Iowa to its </a:t>
            </a:r>
            <a:r>
              <a:rPr lang="en-US" sz="1200" u="none" strike="noStrike" kern="1200" dirty="0">
                <a:solidFill>
                  <a:schemeClr val="tx1"/>
                </a:solidFill>
                <a:effectLst/>
                <a:latin typeface="+mn-lt"/>
                <a:ea typeface="+mn-ea"/>
                <a:cs typeface="+mn-cs"/>
                <a:hlinkClick r:id="rId4"/>
              </a:rPr>
              <a:t>sequestration site in Decatur</a:t>
            </a:r>
            <a:r>
              <a:rPr lang="en-US" sz="1200" kern="1200" dirty="0">
                <a:solidFill>
                  <a:schemeClr val="tx1"/>
                </a:solidFill>
                <a:effectLst/>
                <a:latin typeface="+mn-lt"/>
                <a:ea typeface="+mn-ea"/>
                <a:cs typeface="+mn-cs"/>
              </a:rPr>
              <a:t>, company officials said Tuesday.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ADM announced the plan in a news release about its having signed a letter of intent with Wolf Carbon Solutions, the company that would develop, own and operate the pipeline.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Officials said the 350-mile steel pipeline will be capable of transporting 12 million tons of carbon dioxide and offer dedicated capacity to transport carbon dioxide from ethanol and cogeneration facilities in Clinton and Cedar Rapids, Iowa.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also room to serve other third-party customers looking to decarbonize across the Midwest and Ohio River Valley.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"ADM is continuing to lead the way to decarbonize the industries in which we operate,” said Chris Cuddy, president of carbohydrate solutions at ADM. "These efforts are core to our purpose, our culture and our growth, and we look forward to working with Wolf Carbon Solutions to finalize this agreement and further decarbonize our operations and our industry.”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carbon will be stored in an underground sequestration site — which is a process of injecting captured carbon dioxide into deep subsurface rock formations for long-term storage — in Decatur where ADM has already been burying emissions for more than a decade.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site has stored around 3.5 million metric tons of carbon dioxide to date and is already making way for more decarbonization with ADM's announcement last year of a </a:t>
            </a:r>
            <a:r>
              <a:rPr lang="en-US" sz="1200" u="none" strike="noStrike" kern="1200" dirty="0">
                <a:solidFill>
                  <a:schemeClr val="tx1"/>
                </a:solidFill>
                <a:effectLst/>
                <a:latin typeface="+mn-lt"/>
                <a:ea typeface="+mn-ea"/>
                <a:cs typeface="+mn-cs"/>
                <a:hlinkClick r:id="rId5"/>
              </a:rPr>
              <a:t>zero-emissions power plant</a:t>
            </a:r>
            <a:r>
              <a:rPr lang="en-US" sz="1200" kern="1200" dirty="0">
                <a:solidFill>
                  <a:schemeClr val="tx1"/>
                </a:solidFill>
                <a:effectLst/>
                <a:latin typeface="+mn-lt"/>
                <a:ea typeface="+mn-ea"/>
                <a:cs typeface="+mn-cs"/>
              </a:rPr>
              <a:t> adjacent to the company’s Decatur corn complex as well as its achievement of the wheat milling industry’s first carbon-neutral footprint.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ADM has an extensive presence in Decatur which serves as the company's North American headquarters.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E3C844D-F3E9-42D4-A695-CB6C85597752}" type="slidenum">
              <a:rPr lang="en-US" smtClean="0"/>
              <a:t>7</a:t>
            </a:fld>
            <a:endParaRPr lang="en-US"/>
          </a:p>
        </p:txBody>
      </p:sp>
    </p:spTree>
    <p:extLst>
      <p:ext uri="{BB962C8B-B14F-4D97-AF65-F5344CB8AC3E}">
        <p14:creationId xmlns:p14="http://schemas.microsoft.com/office/powerpoint/2010/main" val="15005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43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29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0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247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122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herald-review.com/business/local/adm-announces-effort-to-bury-co2-from-iowa-plants-in-decatur/article_502301ee-78d6-587b-92fc-bfc4a47bff96.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Title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TextBox 2"/>
          <p:cNvSpPr txBox="1"/>
          <p:nvPr/>
        </p:nvSpPr>
        <p:spPr>
          <a:xfrm>
            <a:off x="1095723" y="1413101"/>
            <a:ext cx="6947883" cy="2862322"/>
          </a:xfrm>
          <a:prstGeom prst="rect">
            <a:avLst/>
          </a:prstGeom>
          <a:noFill/>
        </p:spPr>
        <p:txBody>
          <a:bodyPr wrap="square" rtlCol="0">
            <a:spAutoFit/>
          </a:bodyPr>
          <a:lstStyle/>
          <a:p>
            <a:pPr algn="ctr"/>
            <a:r>
              <a:rPr lang="en-US" sz="4800" dirty="0">
                <a:solidFill>
                  <a:schemeClr val="bg1"/>
                </a:solidFill>
                <a:latin typeface="Helvetica"/>
                <a:cs typeface="Helvetica"/>
              </a:rPr>
              <a:t>Community Partnerships</a:t>
            </a:r>
          </a:p>
          <a:p>
            <a:pPr algn="ctr"/>
            <a:r>
              <a:rPr lang="en-US" sz="2800" dirty="0">
                <a:solidFill>
                  <a:schemeClr val="bg1"/>
                </a:solidFill>
                <a:latin typeface="Helvetica"/>
                <a:cs typeface="Helvetica"/>
              </a:rPr>
              <a:t>Workforce Development</a:t>
            </a:r>
          </a:p>
          <a:p>
            <a:pPr algn="ctr"/>
            <a:r>
              <a:rPr lang="en-US" sz="2800" dirty="0">
                <a:solidFill>
                  <a:schemeClr val="bg1"/>
                </a:solidFill>
                <a:latin typeface="Helvetica"/>
                <a:cs typeface="Helvetica"/>
              </a:rPr>
              <a:t>Monitoring Report</a:t>
            </a:r>
          </a:p>
          <a:p>
            <a:pPr algn="ctr"/>
            <a:r>
              <a:rPr lang="en-US" sz="2800" dirty="0">
                <a:solidFill>
                  <a:schemeClr val="bg1"/>
                </a:solidFill>
                <a:latin typeface="Helvetica"/>
                <a:cs typeface="Helvetica"/>
              </a:rPr>
              <a:t>CY ’21</a:t>
            </a:r>
          </a:p>
          <a:p>
            <a:pPr algn="ctr"/>
            <a:endParaRPr lang="en-US" sz="4800" dirty="0">
              <a:solidFill>
                <a:schemeClr val="bg1"/>
              </a:solidFill>
              <a:latin typeface="Helvetica"/>
              <a:cs typeface="Helvetica"/>
            </a:endParaRPr>
          </a:p>
        </p:txBody>
      </p:sp>
    </p:spTree>
    <p:extLst>
      <p:ext uri="{BB962C8B-B14F-4D97-AF65-F5344CB8AC3E}">
        <p14:creationId xmlns:p14="http://schemas.microsoft.com/office/powerpoint/2010/main" val="3976566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End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3" name="TextBox 2"/>
          <p:cNvSpPr txBox="1"/>
          <p:nvPr/>
        </p:nvSpPr>
        <p:spPr>
          <a:xfrm>
            <a:off x="1060703" y="591386"/>
            <a:ext cx="6947883" cy="1015663"/>
          </a:xfrm>
          <a:prstGeom prst="rect">
            <a:avLst/>
          </a:prstGeom>
          <a:noFill/>
        </p:spPr>
        <p:txBody>
          <a:bodyPr wrap="square" rtlCol="0">
            <a:spAutoFit/>
          </a:bodyPr>
          <a:lstStyle/>
          <a:p>
            <a:pPr algn="ctr"/>
            <a:r>
              <a:rPr lang="en-US" sz="6000" dirty="0">
                <a:solidFill>
                  <a:schemeClr val="bg1"/>
                </a:solidFill>
                <a:latin typeface="Helvetica"/>
                <a:cs typeface="Helvetica"/>
              </a:rPr>
              <a:t>Thank you!</a:t>
            </a:r>
          </a:p>
        </p:txBody>
      </p:sp>
    </p:spTree>
    <p:extLst>
      <p:ext uri="{BB962C8B-B14F-4D97-AF65-F5344CB8AC3E}">
        <p14:creationId xmlns:p14="http://schemas.microsoft.com/office/powerpoint/2010/main" val="7110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1.jpg">
            <a:extLst>
              <a:ext uri="{FF2B5EF4-FFF2-40B4-BE49-F238E27FC236}">
                <a16:creationId xmlns:a16="http://schemas.microsoft.com/office/drawing/2014/main" id="{FA4BF35D-CCC5-4545-9BD2-2695F04B6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3" name="TextBox 2">
            <a:extLst>
              <a:ext uri="{FF2B5EF4-FFF2-40B4-BE49-F238E27FC236}">
                <a16:creationId xmlns:a16="http://schemas.microsoft.com/office/drawing/2014/main" id="{D2A2DD58-62B6-4B96-89EB-989A4A96D9A4}"/>
              </a:ext>
            </a:extLst>
          </p:cNvPr>
          <p:cNvSpPr txBox="1"/>
          <p:nvPr/>
        </p:nvSpPr>
        <p:spPr>
          <a:xfrm>
            <a:off x="458578" y="373227"/>
            <a:ext cx="3178998" cy="4207370"/>
          </a:xfrm>
          <a:prstGeom prst="rect">
            <a:avLst/>
          </a:prstGeom>
          <a:noFill/>
        </p:spPr>
        <p:txBody>
          <a:bodyPr wrap="square" rtlCol="0">
            <a:spAutoFit/>
          </a:bodyPr>
          <a:lstStyle/>
          <a:p>
            <a:r>
              <a:rPr lang="en-US" dirty="0">
                <a:solidFill>
                  <a:srgbClr val="FFFFFF"/>
                </a:solidFill>
                <a:latin typeface="Helvetica"/>
                <a:cs typeface="Helvetica"/>
              </a:rPr>
              <a:t>2020 Data</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CPR-71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OSHA-133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Technical Training-66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CDL-36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Highway Construction-5 completers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Industrial Job Skills-13 completers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Open Enrollment NC- 474 registrations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Facility Rental Headcount- 3,478 people</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Traffic Safety-307 individuals</a:t>
            </a:r>
          </a:p>
        </p:txBody>
      </p:sp>
      <p:sp>
        <p:nvSpPr>
          <p:cNvPr id="4" name="TextBox 3">
            <a:extLst>
              <a:ext uri="{FF2B5EF4-FFF2-40B4-BE49-F238E27FC236}">
                <a16:creationId xmlns:a16="http://schemas.microsoft.com/office/drawing/2014/main" id="{ADC53660-C178-4027-8DB6-13502776FFD0}"/>
              </a:ext>
            </a:extLst>
          </p:cNvPr>
          <p:cNvSpPr txBox="1"/>
          <p:nvPr/>
        </p:nvSpPr>
        <p:spPr>
          <a:xfrm>
            <a:off x="5217463" y="306482"/>
            <a:ext cx="3178998" cy="4207370"/>
          </a:xfrm>
          <a:prstGeom prst="rect">
            <a:avLst/>
          </a:prstGeom>
          <a:noFill/>
        </p:spPr>
        <p:txBody>
          <a:bodyPr wrap="square" rtlCol="0">
            <a:spAutoFit/>
          </a:bodyPr>
          <a:lstStyle/>
          <a:p>
            <a:r>
              <a:rPr lang="en-US" dirty="0">
                <a:solidFill>
                  <a:srgbClr val="FFFFFF"/>
                </a:solidFill>
                <a:latin typeface="Helvetica"/>
                <a:cs typeface="Helvetica"/>
              </a:rPr>
              <a:t>2021 Data</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CPR- 245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OSHA- 230 students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Technical Training- 92 students</a:t>
            </a:r>
          </a:p>
          <a:p>
            <a:pPr marL="285750" indent="-285750">
              <a:lnSpc>
                <a:spcPct val="150000"/>
              </a:lnSpc>
              <a:buFont typeface="Arial" panose="020B0604020202020204" pitchFamily="34" charset="0"/>
              <a:buChar char="•"/>
            </a:pPr>
            <a:r>
              <a:rPr lang="en-US" sz="1400">
                <a:solidFill>
                  <a:srgbClr val="FFFFFF"/>
                </a:solidFill>
                <a:latin typeface="Helvetica"/>
                <a:cs typeface="Helvetica"/>
              </a:rPr>
              <a:t>CDL-88 students</a:t>
            </a:r>
            <a:endParaRPr lang="en-US" sz="1400" dirty="0">
              <a:solidFill>
                <a:srgbClr val="FFFFFF"/>
              </a:solidFill>
              <a:latin typeface="Helvetica"/>
              <a:cs typeface="Helvetica"/>
            </a:endParaRP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Highway Construction-1 completer 	</a:t>
            </a:r>
            <a:r>
              <a:rPr lang="en-US" sz="1050" dirty="0">
                <a:solidFill>
                  <a:srgbClr val="FFFFFF"/>
                </a:solidFill>
                <a:latin typeface="Helvetica"/>
                <a:cs typeface="Helvetica"/>
              </a:rPr>
              <a:t>(didn’t renew grant after June 30)</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Industrial Job Skills-8 completers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Open Enrollment NC- 554 registrations</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Facility Rental Headcount- 2,726 people</a:t>
            </a:r>
          </a:p>
          <a:p>
            <a:pPr marL="285750" indent="-285750">
              <a:lnSpc>
                <a:spcPct val="150000"/>
              </a:lnSpc>
              <a:buFont typeface="Arial" panose="020B0604020202020204" pitchFamily="34" charset="0"/>
              <a:buChar char="•"/>
            </a:pPr>
            <a:r>
              <a:rPr lang="en-US" sz="1400" dirty="0">
                <a:solidFill>
                  <a:srgbClr val="FFFFFF"/>
                </a:solidFill>
                <a:latin typeface="Helvetica"/>
                <a:cs typeface="Helvetica"/>
              </a:rPr>
              <a:t>Traffic Safety- 282 individuals</a:t>
            </a:r>
          </a:p>
        </p:txBody>
      </p:sp>
    </p:spTree>
    <p:extLst>
      <p:ext uri="{BB962C8B-B14F-4D97-AF65-F5344CB8AC3E}">
        <p14:creationId xmlns:p14="http://schemas.microsoft.com/office/powerpoint/2010/main" val="23549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pic>
        <p:nvPicPr>
          <p:cNvPr id="1026" name="Picture 2" descr="Crossing Healthcare | Facebook">
            <a:extLst>
              <a:ext uri="{FF2B5EF4-FFF2-40B4-BE49-F238E27FC236}">
                <a16:creationId xmlns:a16="http://schemas.microsoft.com/office/drawing/2014/main" id="{D1696106-C2CF-4ABA-A302-6564A4FCD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216" y="9747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kforce Investment Solutions for Macon &amp; DeWitt Counties - Home | Facebook">
            <a:extLst>
              <a:ext uri="{FF2B5EF4-FFF2-40B4-BE49-F238E27FC236}">
                <a16:creationId xmlns:a16="http://schemas.microsoft.com/office/drawing/2014/main" id="{DCA69514-01D1-4430-8EF8-D20C03B55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608" y="2155848"/>
            <a:ext cx="1877607" cy="1877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715BB-9E32-4410-9AFA-59F3D026FE52}"/>
              </a:ext>
            </a:extLst>
          </p:cNvPr>
          <p:cNvSpPr txBox="1"/>
          <p:nvPr/>
        </p:nvSpPr>
        <p:spPr>
          <a:xfrm>
            <a:off x="293676" y="409474"/>
            <a:ext cx="6193892" cy="2142253"/>
          </a:xfrm>
          <a:prstGeom prst="rect">
            <a:avLst/>
          </a:prstGeom>
          <a:noFill/>
        </p:spPr>
        <p:txBody>
          <a:bodyPr wrap="square" rtlCol="0">
            <a:spAutoFit/>
          </a:bodyPr>
          <a:lstStyle/>
          <a:p>
            <a:r>
              <a:rPr lang="en-US" sz="2800" dirty="0">
                <a:solidFill>
                  <a:schemeClr val="bg1"/>
                </a:solidFill>
              </a:rPr>
              <a:t>Industrial Job Skills Training</a:t>
            </a:r>
          </a:p>
          <a:p>
            <a:pPr marL="342900" indent="-342900">
              <a:lnSpc>
                <a:spcPct val="150000"/>
              </a:lnSpc>
              <a:buFont typeface="Arial" panose="020B0604020202020204" pitchFamily="34" charset="0"/>
              <a:buChar char="•"/>
            </a:pPr>
            <a:r>
              <a:rPr lang="en-US" dirty="0">
                <a:solidFill>
                  <a:schemeClr val="bg1"/>
                </a:solidFill>
              </a:rPr>
              <a:t>Two previous cohorts for Crossings</a:t>
            </a:r>
          </a:p>
          <a:p>
            <a:pPr marL="342900" indent="-342900">
              <a:lnSpc>
                <a:spcPct val="150000"/>
              </a:lnSpc>
              <a:buFont typeface="Arial" panose="020B0604020202020204" pitchFamily="34" charset="0"/>
              <a:buChar char="•"/>
            </a:pPr>
            <a:r>
              <a:rPr lang="en-US" dirty="0">
                <a:solidFill>
                  <a:schemeClr val="bg1"/>
                </a:solidFill>
              </a:rPr>
              <a:t>3</a:t>
            </a:r>
            <a:r>
              <a:rPr lang="en-US" baseline="30000" dirty="0">
                <a:solidFill>
                  <a:schemeClr val="bg1"/>
                </a:solidFill>
              </a:rPr>
              <a:t>rd</a:t>
            </a:r>
            <a:r>
              <a:rPr lang="en-US" dirty="0">
                <a:solidFill>
                  <a:schemeClr val="bg1"/>
                </a:solidFill>
              </a:rPr>
              <a:t> cohort started on 1/17/22</a:t>
            </a:r>
          </a:p>
          <a:p>
            <a:pPr marL="342900" indent="-342900">
              <a:lnSpc>
                <a:spcPct val="150000"/>
              </a:lnSpc>
              <a:buFont typeface="Arial" panose="020B0604020202020204" pitchFamily="34" charset="0"/>
              <a:buChar char="•"/>
            </a:pPr>
            <a:r>
              <a:rPr lang="en-US" dirty="0">
                <a:solidFill>
                  <a:schemeClr val="bg1"/>
                </a:solidFill>
              </a:rPr>
              <a:t>Eight have completed with 100% starting jobs in manufacturing</a:t>
            </a:r>
            <a:endParaRPr lang="en-US" sz="1600" dirty="0">
              <a:solidFill>
                <a:schemeClr val="bg1"/>
              </a:solidFill>
            </a:endParaRPr>
          </a:p>
        </p:txBody>
      </p:sp>
    </p:spTree>
    <p:extLst>
      <p:ext uri="{BB962C8B-B14F-4D97-AF65-F5344CB8AC3E}">
        <p14:creationId xmlns:p14="http://schemas.microsoft.com/office/powerpoint/2010/main" val="123776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pic>
        <p:nvPicPr>
          <p:cNvPr id="5" name="Picture 4">
            <a:extLst>
              <a:ext uri="{FF2B5EF4-FFF2-40B4-BE49-F238E27FC236}">
                <a16:creationId xmlns:a16="http://schemas.microsoft.com/office/drawing/2014/main" id="{BD2493D8-6D51-4862-817C-B60470E32368}"/>
              </a:ext>
            </a:extLst>
          </p:cNvPr>
          <p:cNvPicPr>
            <a:picLocks noChangeAspect="1"/>
          </p:cNvPicPr>
          <p:nvPr/>
        </p:nvPicPr>
        <p:blipFill>
          <a:blip r:embed="rId3"/>
          <a:stretch>
            <a:fillRect/>
          </a:stretch>
        </p:blipFill>
        <p:spPr>
          <a:xfrm>
            <a:off x="278035" y="427162"/>
            <a:ext cx="2719840" cy="2039880"/>
          </a:xfrm>
          <a:prstGeom prst="rect">
            <a:avLst/>
          </a:prstGeom>
        </p:spPr>
      </p:pic>
      <p:pic>
        <p:nvPicPr>
          <p:cNvPr id="7" name="Picture 6">
            <a:extLst>
              <a:ext uri="{FF2B5EF4-FFF2-40B4-BE49-F238E27FC236}">
                <a16:creationId xmlns:a16="http://schemas.microsoft.com/office/drawing/2014/main" id="{948667F2-9B8E-4DA7-B5C8-AEE9DD8C09F6}"/>
              </a:ext>
            </a:extLst>
          </p:cNvPr>
          <p:cNvPicPr>
            <a:picLocks noChangeAspect="1"/>
          </p:cNvPicPr>
          <p:nvPr/>
        </p:nvPicPr>
        <p:blipFill>
          <a:blip r:embed="rId4"/>
          <a:stretch>
            <a:fillRect/>
          </a:stretch>
        </p:blipFill>
        <p:spPr>
          <a:xfrm>
            <a:off x="246068" y="2894204"/>
            <a:ext cx="2719840" cy="2039880"/>
          </a:xfrm>
          <a:prstGeom prst="rect">
            <a:avLst/>
          </a:prstGeom>
        </p:spPr>
      </p:pic>
      <p:pic>
        <p:nvPicPr>
          <p:cNvPr id="9" name="Picture 8">
            <a:extLst>
              <a:ext uri="{FF2B5EF4-FFF2-40B4-BE49-F238E27FC236}">
                <a16:creationId xmlns:a16="http://schemas.microsoft.com/office/drawing/2014/main" id="{E2E5974A-A39C-47CE-834E-F5FE354D5F76}"/>
              </a:ext>
            </a:extLst>
          </p:cNvPr>
          <p:cNvPicPr>
            <a:picLocks noChangeAspect="1"/>
          </p:cNvPicPr>
          <p:nvPr/>
        </p:nvPicPr>
        <p:blipFill>
          <a:blip r:embed="rId5"/>
          <a:stretch>
            <a:fillRect/>
          </a:stretch>
        </p:blipFill>
        <p:spPr>
          <a:xfrm rot="5400000">
            <a:off x="6575583" y="340084"/>
            <a:ext cx="2720671" cy="2040503"/>
          </a:xfrm>
          <a:prstGeom prst="rect">
            <a:avLst/>
          </a:prstGeom>
        </p:spPr>
      </p:pic>
      <p:pic>
        <p:nvPicPr>
          <p:cNvPr id="11" name="Picture 10">
            <a:extLst>
              <a:ext uri="{FF2B5EF4-FFF2-40B4-BE49-F238E27FC236}">
                <a16:creationId xmlns:a16="http://schemas.microsoft.com/office/drawing/2014/main" id="{93777FD9-F49C-4C1E-999F-683B6F1165D3}"/>
              </a:ext>
            </a:extLst>
          </p:cNvPr>
          <p:cNvPicPr>
            <a:picLocks noChangeAspect="1"/>
          </p:cNvPicPr>
          <p:nvPr/>
        </p:nvPicPr>
        <p:blipFill>
          <a:blip r:embed="rId6"/>
          <a:stretch>
            <a:fillRect/>
          </a:stretch>
        </p:blipFill>
        <p:spPr>
          <a:xfrm rot="5400000">
            <a:off x="6575582" y="2613994"/>
            <a:ext cx="2720670" cy="2040503"/>
          </a:xfrm>
          <a:prstGeom prst="rect">
            <a:avLst/>
          </a:prstGeom>
        </p:spPr>
      </p:pic>
      <p:pic>
        <p:nvPicPr>
          <p:cNvPr id="13" name="Picture 12">
            <a:extLst>
              <a:ext uri="{FF2B5EF4-FFF2-40B4-BE49-F238E27FC236}">
                <a16:creationId xmlns:a16="http://schemas.microsoft.com/office/drawing/2014/main" id="{F55FB062-5426-449D-9306-E6FD9A8352FF}"/>
              </a:ext>
            </a:extLst>
          </p:cNvPr>
          <p:cNvPicPr>
            <a:picLocks noChangeAspect="1"/>
          </p:cNvPicPr>
          <p:nvPr/>
        </p:nvPicPr>
        <p:blipFill>
          <a:blip r:embed="rId7"/>
          <a:stretch>
            <a:fillRect/>
          </a:stretch>
        </p:blipFill>
        <p:spPr>
          <a:xfrm>
            <a:off x="3243943" y="1146754"/>
            <a:ext cx="3275488" cy="2456616"/>
          </a:xfrm>
          <a:prstGeom prst="rect">
            <a:avLst/>
          </a:prstGeom>
        </p:spPr>
      </p:pic>
    </p:spTree>
    <p:extLst>
      <p:ext uri="{BB962C8B-B14F-4D97-AF65-F5344CB8AC3E}">
        <p14:creationId xmlns:p14="http://schemas.microsoft.com/office/powerpoint/2010/main" val="2559248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6" name="TextBox 5"/>
          <p:cNvSpPr txBox="1"/>
          <p:nvPr/>
        </p:nvSpPr>
        <p:spPr>
          <a:xfrm>
            <a:off x="582540" y="386562"/>
            <a:ext cx="7943996" cy="2123658"/>
          </a:xfrm>
          <a:prstGeom prst="rect">
            <a:avLst/>
          </a:prstGeom>
          <a:noFill/>
        </p:spPr>
        <p:txBody>
          <a:bodyPr wrap="square" rtlCol="0">
            <a:spAutoFit/>
          </a:bodyPr>
          <a:lstStyle/>
          <a:p>
            <a:r>
              <a:rPr lang="en-US" sz="2400" dirty="0">
                <a:solidFill>
                  <a:srgbClr val="FFFFFF"/>
                </a:solidFill>
                <a:latin typeface="Helvetica"/>
                <a:cs typeface="Helvetica"/>
              </a:rPr>
              <a:t>Caterpillar CNC Cohort</a:t>
            </a:r>
          </a:p>
          <a:p>
            <a:pPr marL="742950" lvl="1" indent="-285750">
              <a:buFont typeface="Arial" panose="020B0604020202020204" pitchFamily="34" charset="0"/>
              <a:buChar char="•"/>
            </a:pPr>
            <a:r>
              <a:rPr lang="en-US" dirty="0">
                <a:solidFill>
                  <a:srgbClr val="FFFFFF"/>
                </a:solidFill>
                <a:latin typeface="Helvetica"/>
                <a:cs typeface="Helvetica"/>
              </a:rPr>
              <a:t>Three year “apprenticeship” for AAS in CNC Technology</a:t>
            </a:r>
          </a:p>
          <a:p>
            <a:pPr marL="742950" lvl="1" indent="-285750">
              <a:buFont typeface="Arial" panose="020B0604020202020204" pitchFamily="34" charset="0"/>
              <a:buChar char="•"/>
            </a:pPr>
            <a:r>
              <a:rPr lang="en-US" dirty="0">
                <a:solidFill>
                  <a:srgbClr val="FFFFFF"/>
                </a:solidFill>
                <a:latin typeface="Helvetica"/>
                <a:cs typeface="Helvetica"/>
              </a:rPr>
              <a:t>Summer of 2018 completed MATH 091</a:t>
            </a:r>
          </a:p>
          <a:p>
            <a:pPr marL="742950" lvl="1" indent="-285750">
              <a:buFont typeface="Arial" panose="020B0604020202020204" pitchFamily="34" charset="0"/>
              <a:buChar char="•"/>
            </a:pPr>
            <a:r>
              <a:rPr lang="en-US" dirty="0">
                <a:solidFill>
                  <a:srgbClr val="FFFFFF"/>
                </a:solidFill>
                <a:latin typeface="Helvetica"/>
                <a:cs typeface="Helvetica"/>
              </a:rPr>
              <a:t>August 2, 2018 began college level courses</a:t>
            </a:r>
          </a:p>
          <a:p>
            <a:pPr marL="742950" lvl="1" indent="-285750">
              <a:buFont typeface="Arial" panose="020B0604020202020204" pitchFamily="34" charset="0"/>
              <a:buChar char="•"/>
            </a:pPr>
            <a:r>
              <a:rPr lang="en-US" dirty="0">
                <a:solidFill>
                  <a:srgbClr val="FFFFFF"/>
                </a:solidFill>
                <a:latin typeface="Helvetica"/>
                <a:cs typeface="Helvetica"/>
              </a:rPr>
              <a:t>Eight completed the training</a:t>
            </a:r>
          </a:p>
          <a:p>
            <a:pPr marL="742950" lvl="1" indent="-285750">
              <a:buFont typeface="Arial" panose="020B0604020202020204" pitchFamily="34" charset="0"/>
              <a:buChar char="•"/>
            </a:pPr>
            <a:r>
              <a:rPr lang="en-US" dirty="0">
                <a:solidFill>
                  <a:srgbClr val="FFFFFF"/>
                </a:solidFill>
                <a:latin typeface="Helvetica"/>
                <a:cs typeface="Helvetica"/>
              </a:rPr>
              <a:t>Pictured here from grad reception</a:t>
            </a:r>
          </a:p>
          <a:p>
            <a:pPr lvl="1"/>
            <a:endParaRPr lang="en-US" dirty="0">
              <a:solidFill>
                <a:srgbClr val="FFFFFF"/>
              </a:solidFill>
              <a:latin typeface="Helvetica"/>
              <a:cs typeface="Helvetica"/>
            </a:endParaRPr>
          </a:p>
        </p:txBody>
      </p:sp>
      <p:pic>
        <p:nvPicPr>
          <p:cNvPr id="9" name="Picture 8" descr="Richland_V_white_whitespr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17" y="3033275"/>
            <a:ext cx="1579414" cy="1409407"/>
          </a:xfrm>
          <a:prstGeom prst="rect">
            <a:avLst/>
          </a:prstGeom>
        </p:spPr>
      </p:pic>
      <p:pic>
        <p:nvPicPr>
          <p:cNvPr id="4" name="Picture 3">
            <a:extLst>
              <a:ext uri="{FF2B5EF4-FFF2-40B4-BE49-F238E27FC236}">
                <a16:creationId xmlns:a16="http://schemas.microsoft.com/office/drawing/2014/main" id="{C434DD44-52E9-4093-A38B-D632CB702BC7}"/>
              </a:ext>
            </a:extLst>
          </p:cNvPr>
          <p:cNvPicPr>
            <a:picLocks noChangeAspect="1"/>
          </p:cNvPicPr>
          <p:nvPr/>
        </p:nvPicPr>
        <p:blipFill>
          <a:blip r:embed="rId4"/>
          <a:stretch>
            <a:fillRect/>
          </a:stretch>
        </p:blipFill>
        <p:spPr>
          <a:xfrm>
            <a:off x="5039212" y="1810810"/>
            <a:ext cx="3947806" cy="2631871"/>
          </a:xfrm>
          <a:prstGeom prst="rect">
            <a:avLst/>
          </a:prstGeom>
        </p:spPr>
      </p:pic>
    </p:spTree>
    <p:extLst>
      <p:ext uri="{BB962C8B-B14F-4D97-AF65-F5344CB8AC3E}">
        <p14:creationId xmlns:p14="http://schemas.microsoft.com/office/powerpoint/2010/main" val="1096794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pic>
        <p:nvPicPr>
          <p:cNvPr id="3" name="Stephanie Koontz 30  7-27-21">
            <a:hlinkClick r:id="" action="ppaction://media"/>
            <a:extLst>
              <a:ext uri="{FF2B5EF4-FFF2-40B4-BE49-F238E27FC236}">
                <a16:creationId xmlns:a16="http://schemas.microsoft.com/office/drawing/2014/main" id="{F8B73195-E42F-48D3-8307-AC7A1FF22E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0995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4" name="TextBox 3"/>
          <p:cNvSpPr txBox="1"/>
          <p:nvPr/>
        </p:nvSpPr>
        <p:spPr>
          <a:xfrm>
            <a:off x="659924" y="672312"/>
            <a:ext cx="5287013" cy="3693319"/>
          </a:xfrm>
          <a:prstGeom prst="rect">
            <a:avLst/>
          </a:prstGeom>
          <a:noFill/>
        </p:spPr>
        <p:txBody>
          <a:bodyPr wrap="square" rtlCol="0">
            <a:spAutoFit/>
          </a:bodyPr>
          <a:lstStyle/>
          <a:p>
            <a:r>
              <a:rPr lang="en-US" sz="2400" dirty="0">
                <a:solidFill>
                  <a:srgbClr val="FFFFFF"/>
                </a:solidFill>
                <a:latin typeface="Helvetica"/>
                <a:cs typeface="Helvetica"/>
              </a:rPr>
              <a:t>Carbon Capturing and Sequestration</a:t>
            </a:r>
          </a:p>
          <a:p>
            <a:endParaRPr lang="en-US" dirty="0">
              <a:solidFill>
                <a:srgbClr val="FFFFFF"/>
              </a:solidFill>
              <a:latin typeface="Helvetica"/>
              <a:cs typeface="Helvetica"/>
            </a:endParaRPr>
          </a:p>
          <a:p>
            <a:pPr marL="742950" lvl="1" indent="-285750">
              <a:buFont typeface="Arial"/>
              <a:buChar char="•"/>
            </a:pPr>
            <a:r>
              <a:rPr lang="en-US" sz="1600" dirty="0">
                <a:solidFill>
                  <a:srgbClr val="FFFFFF"/>
                </a:solidFill>
                <a:latin typeface="Helvetica"/>
                <a:cs typeface="Helvetica"/>
              </a:rPr>
              <a:t>November 9</a:t>
            </a:r>
            <a:r>
              <a:rPr lang="en-US" sz="1600" baseline="30000" dirty="0">
                <a:solidFill>
                  <a:srgbClr val="FFFFFF"/>
                </a:solidFill>
                <a:latin typeface="Helvetica"/>
                <a:cs typeface="Helvetica"/>
              </a:rPr>
              <a:t>th</a:t>
            </a:r>
            <a:r>
              <a:rPr lang="en-US" sz="1600" dirty="0">
                <a:solidFill>
                  <a:srgbClr val="FFFFFF"/>
                </a:solidFill>
                <a:latin typeface="Helvetica"/>
                <a:cs typeface="Helvetica"/>
              </a:rPr>
              <a:t>, Wolf Carbon Solutions, Inc. partnered with Richland to hold a CCS Community Education Session at NSEC.</a:t>
            </a:r>
          </a:p>
          <a:p>
            <a:pPr marL="742950" lvl="1" indent="-285750">
              <a:buFont typeface="Arial"/>
              <a:buChar char="•"/>
            </a:pPr>
            <a:r>
              <a:rPr lang="en-US" sz="1600" dirty="0">
                <a:solidFill>
                  <a:srgbClr val="FFFFFF"/>
                </a:solidFill>
                <a:latin typeface="Helvetica"/>
                <a:cs typeface="Helvetica"/>
              </a:rPr>
              <a:t>Wolf plans to develop the largest CO2 geologic storage project in the world.</a:t>
            </a:r>
          </a:p>
          <a:p>
            <a:pPr marL="742950" lvl="1" indent="-285750">
              <a:buFont typeface="Arial"/>
              <a:buChar char="•"/>
            </a:pPr>
            <a:r>
              <a:rPr lang="en-US" sz="1600" dirty="0">
                <a:solidFill>
                  <a:srgbClr val="FFFFFF"/>
                </a:solidFill>
                <a:latin typeface="Helvetica"/>
                <a:cs typeface="Helvetica"/>
              </a:rPr>
              <a:t>Richland’s role would include CCS education and public outreach.</a:t>
            </a:r>
          </a:p>
          <a:p>
            <a:pPr marL="742950" lvl="1" indent="-285750">
              <a:buFont typeface="Arial" panose="020B0604020202020204" pitchFamily="34" charset="0"/>
              <a:buChar char="•"/>
            </a:pPr>
            <a:r>
              <a:rPr lang="en-US" sz="1600" dirty="0">
                <a:solidFill>
                  <a:srgbClr val="FFFFFF"/>
                </a:solidFill>
                <a:latin typeface="Helvetica"/>
                <a:cs typeface="Helvetica"/>
              </a:rPr>
              <a:t>Dr. David Larrick participated in the event</a:t>
            </a:r>
          </a:p>
          <a:p>
            <a:pPr marL="742950" lvl="1" indent="-285750">
              <a:buFont typeface="Arial" panose="020B0604020202020204" pitchFamily="34" charset="0"/>
              <a:buChar char="•"/>
            </a:pPr>
            <a:r>
              <a:rPr lang="en-US" sz="1600" dirty="0">
                <a:solidFill>
                  <a:srgbClr val="FFFFFF"/>
                </a:solidFill>
                <a:latin typeface="Helvetica"/>
                <a:cs typeface="Helvetica"/>
              </a:rPr>
              <a:t> </a:t>
            </a:r>
            <a:r>
              <a:rPr lang="en-US" sz="1600" u="sng" dirty="0">
                <a:hlinkClick r:id="rId4"/>
              </a:rPr>
              <a:t>https://herald-review.com/business/local/adm-announces-effort-to-bury-co2-from-iowa-plants-in-decatur/article_502301ee-78d6-587b-92fc-bfc4a47bff96.html</a:t>
            </a:r>
            <a:endParaRPr lang="en-US" sz="1600" dirty="0">
              <a:solidFill>
                <a:srgbClr val="FFFFFF"/>
              </a:solidFill>
              <a:latin typeface="Helvetica"/>
              <a:cs typeface="Helvetica"/>
            </a:endParaRPr>
          </a:p>
        </p:txBody>
      </p:sp>
      <p:pic>
        <p:nvPicPr>
          <p:cNvPr id="1032" name="Picture 8" descr="Wolf Carbon Solutions, ADM Announce Partnership to Advance Decarbonization  of Ethanol Production | Business Wire">
            <a:extLst>
              <a:ext uri="{FF2B5EF4-FFF2-40B4-BE49-F238E27FC236}">
                <a16:creationId xmlns:a16="http://schemas.microsoft.com/office/drawing/2014/main" id="{5345AD5B-B557-434B-AA23-047F0D8F4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480" y="2461907"/>
            <a:ext cx="3246054" cy="121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5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6" name="TextBox 5"/>
          <p:cNvSpPr txBox="1"/>
          <p:nvPr/>
        </p:nvSpPr>
        <p:spPr>
          <a:xfrm>
            <a:off x="582540" y="386562"/>
            <a:ext cx="7943996" cy="1107996"/>
          </a:xfrm>
          <a:prstGeom prst="rect">
            <a:avLst/>
          </a:prstGeom>
          <a:noFill/>
        </p:spPr>
        <p:txBody>
          <a:bodyPr wrap="square" rtlCol="0">
            <a:spAutoFit/>
          </a:bodyPr>
          <a:lstStyle/>
          <a:p>
            <a:r>
              <a:rPr lang="en-US" sz="2400" dirty="0">
                <a:solidFill>
                  <a:srgbClr val="FFFFFF"/>
                </a:solidFill>
                <a:latin typeface="Helvetica"/>
                <a:cs typeface="Helvetica"/>
              </a:rPr>
              <a:t>ADM Process Technician Program</a:t>
            </a:r>
            <a:endParaRPr lang="en-US" sz="2000" dirty="0">
              <a:solidFill>
                <a:srgbClr val="FFFFFF"/>
              </a:solidFill>
              <a:latin typeface="Helvetica"/>
              <a:cs typeface="Helvetica"/>
            </a:endParaRPr>
          </a:p>
          <a:p>
            <a:endParaRPr lang="en-US" sz="2400" dirty="0">
              <a:solidFill>
                <a:srgbClr val="FFFFFF"/>
              </a:solidFill>
              <a:latin typeface="Helvetica"/>
              <a:cs typeface="Helvetica"/>
            </a:endParaRPr>
          </a:p>
          <a:p>
            <a:pPr lvl="1"/>
            <a:endParaRPr lang="en-US" dirty="0">
              <a:solidFill>
                <a:srgbClr val="FFFFFF"/>
              </a:solidFill>
              <a:latin typeface="Helvetica"/>
              <a:cs typeface="Helvetica"/>
            </a:endParaRPr>
          </a:p>
        </p:txBody>
      </p:sp>
      <p:pic>
        <p:nvPicPr>
          <p:cNvPr id="9" name="Picture 8" descr="Richland_V_white_whitespro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122" y="2873089"/>
            <a:ext cx="1579414" cy="1409407"/>
          </a:xfrm>
          <a:prstGeom prst="rect">
            <a:avLst/>
          </a:prstGeom>
        </p:spPr>
      </p:pic>
      <p:pic>
        <p:nvPicPr>
          <p:cNvPr id="2050" name="Picture 2" descr="Process Control and Instrumentation Program Page Header">
            <a:extLst>
              <a:ext uri="{FF2B5EF4-FFF2-40B4-BE49-F238E27FC236}">
                <a16:creationId xmlns:a16="http://schemas.microsoft.com/office/drawing/2014/main" id="{65F7E963-912F-4C43-B294-7B066F6E5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57" y="1121308"/>
            <a:ext cx="5843357" cy="328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5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C-Content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6" name="TextBox 5"/>
          <p:cNvSpPr txBox="1"/>
          <p:nvPr/>
        </p:nvSpPr>
        <p:spPr>
          <a:xfrm>
            <a:off x="582540" y="386562"/>
            <a:ext cx="7943996" cy="1107996"/>
          </a:xfrm>
          <a:prstGeom prst="rect">
            <a:avLst/>
          </a:prstGeom>
          <a:noFill/>
        </p:spPr>
        <p:txBody>
          <a:bodyPr wrap="square" rtlCol="0">
            <a:spAutoFit/>
          </a:bodyPr>
          <a:lstStyle/>
          <a:p>
            <a:r>
              <a:rPr lang="en-US" sz="2400" dirty="0">
                <a:solidFill>
                  <a:srgbClr val="FFFFFF"/>
                </a:solidFill>
                <a:latin typeface="Helvetica"/>
                <a:cs typeface="Helvetica"/>
              </a:rPr>
              <a:t>Culinary and Agriculture Partnerships</a:t>
            </a:r>
            <a:endParaRPr lang="en-US" sz="2000" dirty="0">
              <a:solidFill>
                <a:srgbClr val="FFFFFF"/>
              </a:solidFill>
              <a:latin typeface="Helvetica"/>
              <a:cs typeface="Helvetica"/>
            </a:endParaRPr>
          </a:p>
          <a:p>
            <a:endParaRPr lang="en-US" sz="2400" dirty="0">
              <a:solidFill>
                <a:srgbClr val="FFFFFF"/>
              </a:solidFill>
              <a:latin typeface="Helvetica"/>
              <a:cs typeface="Helvetica"/>
            </a:endParaRPr>
          </a:p>
          <a:p>
            <a:pPr lvl="1"/>
            <a:endParaRPr lang="en-US" dirty="0">
              <a:solidFill>
                <a:srgbClr val="FFFFFF"/>
              </a:solidFill>
              <a:latin typeface="Helvetica"/>
              <a:cs typeface="Helvetica"/>
            </a:endParaRPr>
          </a:p>
        </p:txBody>
      </p:sp>
      <p:sp>
        <p:nvSpPr>
          <p:cNvPr id="3" name="TextBox 2">
            <a:extLst>
              <a:ext uri="{FF2B5EF4-FFF2-40B4-BE49-F238E27FC236}">
                <a16:creationId xmlns:a16="http://schemas.microsoft.com/office/drawing/2014/main" id="{9525BB60-55B9-48F7-B16D-6A2FB6CB1069}"/>
              </a:ext>
            </a:extLst>
          </p:cNvPr>
          <p:cNvSpPr txBox="1"/>
          <p:nvPr/>
        </p:nvSpPr>
        <p:spPr>
          <a:xfrm>
            <a:off x="582540" y="874353"/>
            <a:ext cx="5484537"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Farmer’s Market and Bistro Collaboration.</a:t>
            </a:r>
          </a:p>
          <a:p>
            <a:pPr marL="285750" indent="-285750">
              <a:buFont typeface="Arial" panose="020B0604020202020204" pitchFamily="34" charset="0"/>
              <a:buChar char="•"/>
            </a:pPr>
            <a:r>
              <a:rPr lang="en-US" dirty="0">
                <a:solidFill>
                  <a:schemeClr val="bg1"/>
                </a:solidFill>
              </a:rPr>
              <a:t>Decatur Leadership Institute utilizes The Culinary Arts Institute for their kick off meeting by having a team building cooking competition in our kitchens.</a:t>
            </a:r>
          </a:p>
          <a:p>
            <a:pPr marL="285750" indent="-285750">
              <a:buFont typeface="Arial" panose="020B0604020202020204" pitchFamily="34" charset="0"/>
              <a:buChar char="•"/>
            </a:pPr>
            <a:r>
              <a:rPr lang="en-US" dirty="0">
                <a:solidFill>
                  <a:schemeClr val="bg1"/>
                </a:solidFill>
              </a:rPr>
              <a:t>Adult Education Hospitality Bridge for ESL students over summer ‘21.</a:t>
            </a:r>
          </a:p>
          <a:p>
            <a:pPr marL="285750" indent="-285750">
              <a:buFont typeface="Arial" panose="020B0604020202020204" pitchFamily="34" charset="0"/>
              <a:buChar char="•"/>
            </a:pPr>
            <a:r>
              <a:rPr lang="en-US" dirty="0">
                <a:solidFill>
                  <a:schemeClr val="bg1"/>
                </a:solidFill>
              </a:rPr>
              <a:t>RCC Ag staff work closely with ag programs and FFA chapters in the district to host and judge events. </a:t>
            </a:r>
          </a:p>
          <a:p>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5" name="Picture 4">
            <a:extLst>
              <a:ext uri="{FF2B5EF4-FFF2-40B4-BE49-F238E27FC236}">
                <a16:creationId xmlns:a16="http://schemas.microsoft.com/office/drawing/2014/main" id="{D05D7D5B-F978-4D92-852E-FB6E62A816A0}"/>
              </a:ext>
            </a:extLst>
          </p:cNvPr>
          <p:cNvPicPr>
            <a:picLocks noChangeAspect="1"/>
          </p:cNvPicPr>
          <p:nvPr/>
        </p:nvPicPr>
        <p:blipFill>
          <a:blip r:embed="rId3"/>
          <a:stretch>
            <a:fillRect/>
          </a:stretch>
        </p:blipFill>
        <p:spPr>
          <a:xfrm rot="5400000">
            <a:off x="5894794" y="1368246"/>
            <a:ext cx="3421488" cy="2566116"/>
          </a:xfrm>
          <a:prstGeom prst="rect">
            <a:avLst/>
          </a:prstGeom>
        </p:spPr>
      </p:pic>
    </p:spTree>
    <p:extLst>
      <p:ext uri="{BB962C8B-B14F-4D97-AF65-F5344CB8AC3E}">
        <p14:creationId xmlns:p14="http://schemas.microsoft.com/office/powerpoint/2010/main" val="375858703"/>
      </p:ext>
    </p:extLst>
  </p:cSld>
  <p:clrMapOvr>
    <a:masterClrMapping/>
  </p:clrMapOvr>
</p:sld>
</file>

<file path=ppt/theme/theme1.xml><?xml version="1.0" encoding="utf-8"?>
<a:theme xmlns:a="http://schemas.openxmlformats.org/drawingml/2006/main" name="Richland Community Colle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726</Words>
  <Application>Microsoft Office PowerPoint</Application>
  <PresentationFormat>On-screen Show (16:9)</PresentationFormat>
  <Paragraphs>88</Paragraphs>
  <Slides>10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Helvetica</vt:lpstr>
      <vt:lpstr>Richland Community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Richland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Withrow</dc:creator>
  <cp:lastModifiedBy>Madonna Brown</cp:lastModifiedBy>
  <cp:revision>34</cp:revision>
  <dcterms:created xsi:type="dcterms:W3CDTF">2018-03-05T18:51:20Z</dcterms:created>
  <dcterms:modified xsi:type="dcterms:W3CDTF">2022-02-14T17:09:50Z</dcterms:modified>
</cp:coreProperties>
</file>