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5" r:id="rId4"/>
    <p:sldId id="258" r:id="rId5"/>
    <p:sldId id="267" r:id="rId6"/>
    <p:sldId id="266" r:id="rId7"/>
    <p:sldId id="268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in1\Admin\BusOff\Private\Budget\BudgetFY24\Revenues-Expense%202024%20Summary%20By%20Fu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in1\Admin\BusOff\Private\Budget\BudgetFY24\Revenues-Expense%202024%20Summary%20By%20Fu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'May Board PPT - Revenue'!$D$1</c:f>
              <c:strCache>
                <c:ptCount val="1"/>
                <c:pt idx="0">
                  <c:v> FY2024 (Proposed) Budget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51-4FCA-A0DD-C1338B6F01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51-4FCA-A0DD-C1338B6F01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51-4FCA-A0DD-C1338B6F01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51-4FCA-A0DD-C1338B6F01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551-4FCA-A0DD-C1338B6F016B}"/>
              </c:ext>
            </c:extLst>
          </c:dPt>
          <c:dLbls>
            <c:dLbl>
              <c:idx val="0"/>
              <c:layout>
                <c:manualLayout>
                  <c:x val="-5.0580431177446226E-2"/>
                  <c:y val="-0.3115781258596779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378"/>
                        <a:gd name="adj2" fmla="val 17384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551-4FCA-A0DD-C1338B6F016B}"/>
                </c:ext>
              </c:extLst>
            </c:dLbl>
            <c:dLbl>
              <c:idx val="2"/>
              <c:layout>
                <c:manualLayout>
                  <c:x val="3.8971807628524049E-2"/>
                  <c:y val="0.30604715321128129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7587"/>
                        <a:gd name="adj2" fmla="val -233593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551-4FCA-A0DD-C1338B6F016B}"/>
                </c:ext>
              </c:extLst>
            </c:dLbl>
            <c:dLbl>
              <c:idx val="4"/>
              <c:layout>
                <c:manualLayout>
                  <c:x val="4.2951907131011546E-2"/>
                  <c:y val="-1.843657549465549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51-4FCA-A0DD-C1338B6F016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'May Board PPT - Revenue'!$C$2:$C$41</c:f>
              <c:strCache>
                <c:ptCount val="5"/>
                <c:pt idx="0">
                  <c:v>Local Revenue</c:v>
                </c:pt>
                <c:pt idx="1">
                  <c:v>State Revenue</c:v>
                </c:pt>
                <c:pt idx="2">
                  <c:v>Tuition &amp; Fees</c:v>
                </c:pt>
                <c:pt idx="3">
                  <c:v>Fund Balance Appropriation</c:v>
                </c:pt>
                <c:pt idx="4">
                  <c:v>Other Sources</c:v>
                </c:pt>
              </c:strCache>
            </c:strRef>
          </c:cat>
          <c:val>
            <c:numRef>
              <c:f>'May Board PPT - Revenue'!$D$2:$D$41</c:f>
              <c:numCache>
                <c:formatCode>_(* #,##0_);_(* \(#,##0\);_(* "-"??_);_(@_)</c:formatCode>
                <c:ptCount val="5"/>
                <c:pt idx="0">
                  <c:v>8697856</c:v>
                </c:pt>
                <c:pt idx="1">
                  <c:v>2464317.0750000002</c:v>
                </c:pt>
                <c:pt idx="2">
                  <c:v>5428845.2500000009</c:v>
                </c:pt>
                <c:pt idx="3">
                  <c:v>1790000</c:v>
                </c:pt>
                <c:pt idx="4">
                  <c:v>727745.5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51-4FCA-A0DD-C1338B6F0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D-4659-A780-18BA0DA310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D-4659-A780-18BA0DA310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D-4659-A780-18BA0DA310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D-4659-A780-18BA0DA310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6D-4659-A780-18BA0DA310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6D-4659-A780-18BA0DA310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C6D-4659-A780-18BA0DA310E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C6D-4659-A780-18BA0DA310E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C6D-4659-A780-18BA0DA310E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C6D-4659-A780-18BA0DA310E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C6D-4659-A780-18BA0DA310E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C6D-4659-A780-18BA0DA310EB}"/>
              </c:ext>
            </c:extLst>
          </c:dPt>
          <c:dLbls>
            <c:dLbl>
              <c:idx val="0"/>
              <c:layout>
                <c:manualLayout>
                  <c:x val="-3.02934689745715E-2"/>
                  <c:y val="0.22582918080083617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0229"/>
                        <a:gd name="adj2" fmla="val -20938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C6D-4659-A780-18BA0DA310EB}"/>
                </c:ext>
              </c:extLst>
            </c:dLbl>
            <c:dLbl>
              <c:idx val="1"/>
              <c:layout>
                <c:manualLayout>
                  <c:x val="1.5146734487285688E-2"/>
                  <c:y val="1.74748770857789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6D-4659-A780-18BA0DA310EB}"/>
                </c:ext>
              </c:extLst>
            </c:dLbl>
            <c:dLbl>
              <c:idx val="2"/>
              <c:layout>
                <c:manualLayout>
                  <c:x val="3.0293468974571393E-2"/>
                  <c:y val="0.21104274634363854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7058"/>
                        <a:gd name="adj2" fmla="val -16513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C6D-4659-A780-18BA0DA310EB}"/>
                </c:ext>
              </c:extLst>
            </c:dLbl>
            <c:dLbl>
              <c:idx val="3"/>
              <c:layout>
                <c:manualLayout>
                  <c:x val="-3.0293468974571375E-2"/>
                  <c:y val="4.7047746000174168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2862"/>
                        <a:gd name="adj2" fmla="val 45285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6C6D-4659-A780-18BA0DA310EB}"/>
                </c:ext>
              </c:extLst>
            </c:dLbl>
            <c:dLbl>
              <c:idx val="4"/>
              <c:layout>
                <c:manualLayout>
                  <c:x val="-9.5929318419476023E-2"/>
                  <c:y val="2.82286476001045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6D-4659-A780-18BA0DA310EB}"/>
                </c:ext>
              </c:extLst>
            </c:dLbl>
            <c:dLbl>
              <c:idx val="5"/>
              <c:layout>
                <c:manualLayout>
                  <c:x val="-5.3855055954793556E-2"/>
                  <c:y val="-2.41959836572324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6D-4659-A780-18BA0DA310EB}"/>
                </c:ext>
              </c:extLst>
            </c:dLbl>
            <c:dLbl>
              <c:idx val="6"/>
              <c:layout>
                <c:manualLayout>
                  <c:x val="-1.5988219736579337E-2"/>
                  <c:y val="-2.8228647600104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6D-4659-A780-18BA0DA310EB}"/>
                </c:ext>
              </c:extLst>
            </c:dLbl>
            <c:dLbl>
              <c:idx val="7"/>
              <c:layout>
                <c:manualLayout>
                  <c:x val="1.0097822991523791E-2"/>
                  <c:y val="-5.37688525716277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6D-4659-A780-18BA0DA310E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6D-4659-A780-18BA0DA310EB}"/>
                </c:ext>
              </c:extLst>
            </c:dLbl>
            <c:dLbl>
              <c:idx val="9"/>
              <c:layout>
                <c:manualLayout>
                  <c:x val="5.0489114957618958E-2"/>
                  <c:y val="2.68844262858138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6D-4659-A780-18BA0DA310E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6D-4659-A780-18BA0DA310E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6D-4659-A780-18BA0DA310E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'May Board PPT - Expenditures'!$B$4:$B$15</c:f>
              <c:strCache>
                <c:ptCount val="12"/>
                <c:pt idx="0">
                  <c:v>Salaries</c:v>
                </c:pt>
                <c:pt idx="1">
                  <c:v>Benefits</c:v>
                </c:pt>
                <c:pt idx="2">
                  <c:v>Contractual Services</c:v>
                </c:pt>
                <c:pt idx="3">
                  <c:v>Materials &amp; Supplies</c:v>
                </c:pt>
                <c:pt idx="4">
                  <c:v>Travel &amp; Training</c:v>
                </c:pt>
                <c:pt idx="5">
                  <c:v>Fixed Charges</c:v>
                </c:pt>
                <c:pt idx="6">
                  <c:v>Utilities</c:v>
                </c:pt>
                <c:pt idx="7">
                  <c:v>Capital Outlay</c:v>
                </c:pt>
                <c:pt idx="8">
                  <c:v>Waivers</c:v>
                </c:pt>
                <c:pt idx="9">
                  <c:v>Other</c:v>
                </c:pt>
                <c:pt idx="10">
                  <c:v>Transfer Out</c:v>
                </c:pt>
                <c:pt idx="11">
                  <c:v>Contingency</c:v>
                </c:pt>
              </c:strCache>
            </c:strRef>
          </c:cat>
          <c:val>
            <c:numRef>
              <c:f>'May Board PPT - Expenditures'!$C$4:$C$15</c:f>
              <c:numCache>
                <c:formatCode>#,##0</c:formatCode>
                <c:ptCount val="12"/>
                <c:pt idx="0">
                  <c:v>10772279</c:v>
                </c:pt>
                <c:pt idx="1">
                  <c:v>2012775</c:v>
                </c:pt>
                <c:pt idx="2">
                  <c:v>3288981</c:v>
                </c:pt>
                <c:pt idx="3">
                  <c:v>1169070</c:v>
                </c:pt>
                <c:pt idx="4">
                  <c:v>279875</c:v>
                </c:pt>
                <c:pt idx="5">
                  <c:v>49600</c:v>
                </c:pt>
                <c:pt idx="6">
                  <c:v>721620</c:v>
                </c:pt>
                <c:pt idx="7">
                  <c:v>386000</c:v>
                </c:pt>
                <c:pt idx="8">
                  <c:v>17000</c:v>
                </c:pt>
                <c:pt idx="9">
                  <c:v>385780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C6D-4659-A780-18BA0DA31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eaLnBrk="1" latinLnBrk="0" hangingPunct="1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sz="quarter" idx="1"/>
          </p:nvPr>
        </p:nvSpPr>
        <p:spPr>
          <a:xfrm>
            <a:off x="1201341" y="11859862"/>
            <a:ext cx="21971002" cy="6369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2" name="Presentation Title"/>
          <p:cNvSpPr txBox="1">
            <a:spLocks noGrp="1"/>
          </p:cNvSpPr>
          <p:nvPr>
            <p:ph type="title"/>
          </p:nvPr>
        </p:nvSpPr>
        <p:spPr>
          <a:xfrm>
            <a:off x="1206495" y="2574990"/>
            <a:ext cx="21971006" cy="4648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50thCover1-01.png" descr="50thCover1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50thTextHeader-01.png" descr="50thTextHeader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MONTSERRAT EXTRABOLD"/>
          <p:cNvSpPr txBox="1">
            <a:spLocks noGrp="1"/>
          </p:cNvSpPr>
          <p:nvPr>
            <p:ph type="title"/>
          </p:nvPr>
        </p:nvSpPr>
        <p:spPr>
          <a:xfrm>
            <a:off x="3212417" y="1283739"/>
            <a:ext cx="17959166" cy="1433164"/>
          </a:xfrm>
          <a:prstGeom prst="rect">
            <a:avLst/>
          </a:prstGeom>
        </p:spPr>
        <p:txBody>
          <a:bodyPr/>
          <a:lstStyle>
            <a:lvl1pPr algn="ctr">
              <a:defRPr b="0" spc="-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rPr lang="en-US" dirty="0"/>
              <a:t>FY 2024 Budget Assumptions</a:t>
            </a:r>
            <a:endParaRPr dirty="0"/>
          </a:p>
        </p:txBody>
      </p:sp>
      <p:sp>
        <p:nvSpPr>
          <p:cNvPr id="157" name="MONTSERRAT BOLD"/>
          <p:cNvSpPr txBox="1">
            <a:spLocks noGrp="1"/>
          </p:cNvSpPr>
          <p:nvPr>
            <p:ph type="body" sz="quarter" idx="1"/>
          </p:nvPr>
        </p:nvSpPr>
        <p:spPr>
          <a:xfrm>
            <a:off x="2209458" y="3741122"/>
            <a:ext cx="19992174" cy="68248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b="0">
                <a:solidFill>
                  <a:srgbClr val="243D6B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 dirty="0"/>
              <a:t>Credit Hours: 1% Overall Increase</a:t>
            </a:r>
          </a:p>
          <a:p>
            <a:r>
              <a:rPr lang="en-US" sz="3200" dirty="0"/>
              <a:t>	</a:t>
            </a:r>
            <a:endParaRPr lang="en-US" sz="4000" dirty="0"/>
          </a:p>
          <a:p>
            <a:r>
              <a:rPr lang="en-US" sz="4000" dirty="0"/>
              <a:t>	Summer 2023: 15% Increase – 50% Online</a:t>
            </a:r>
          </a:p>
          <a:p>
            <a:r>
              <a:rPr lang="en-US" sz="4000" dirty="0"/>
              <a:t>	Fall 2023: 1% Increase – 50% Online</a:t>
            </a:r>
          </a:p>
          <a:p>
            <a:r>
              <a:rPr lang="en-US" sz="4000" dirty="0"/>
              <a:t>	Spring 2024: Flat – 50% Online</a:t>
            </a:r>
          </a:p>
          <a:p>
            <a:endParaRPr lang="en-US" dirty="0"/>
          </a:p>
          <a:p>
            <a:r>
              <a:rPr lang="en-US" dirty="0"/>
              <a:t>Property Taxes: Increase 11% from prior year</a:t>
            </a:r>
          </a:p>
          <a:p>
            <a:endParaRPr lang="en-US" dirty="0"/>
          </a:p>
          <a:p>
            <a:r>
              <a:rPr lang="en-US" dirty="0"/>
              <a:t>State Revenue: 9% Decrease from prior year</a:t>
            </a:r>
          </a:p>
          <a:p>
            <a:r>
              <a:rPr lang="en-US" dirty="0"/>
              <a:t>	</a:t>
            </a:r>
            <a:r>
              <a:rPr lang="en-US" sz="4000" dirty="0"/>
              <a:t>(driven by PPRT changes)</a:t>
            </a:r>
          </a:p>
          <a:p>
            <a:endParaRPr dirty="0"/>
          </a:p>
        </p:txBody>
      </p:sp>
      <p:sp>
        <p:nvSpPr>
          <p:cNvPr id="158" name="Monterrat Semibold"/>
          <p:cNvSpPr txBox="1">
            <a:spLocks noGrp="1"/>
          </p:cNvSpPr>
          <p:nvPr>
            <p:ph type="body" idx="21"/>
          </p:nvPr>
        </p:nvSpPr>
        <p:spPr>
          <a:xfrm>
            <a:off x="25756362" y="8427913"/>
            <a:ext cx="8769438" cy="31500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Monterrat</a:t>
            </a:r>
            <a:r>
              <a:rPr dirty="0"/>
              <a:t> </a:t>
            </a:r>
            <a:r>
              <a:rPr dirty="0" err="1"/>
              <a:t>Semibold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1152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50thTextHeader-01.png" descr="50thTextHeader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MONTSERRAT EXTRABOLD"/>
          <p:cNvSpPr txBox="1">
            <a:spLocks noGrp="1"/>
          </p:cNvSpPr>
          <p:nvPr>
            <p:ph type="title"/>
          </p:nvPr>
        </p:nvSpPr>
        <p:spPr>
          <a:xfrm>
            <a:off x="3212417" y="1283739"/>
            <a:ext cx="17959166" cy="1433164"/>
          </a:xfrm>
          <a:prstGeom prst="rect">
            <a:avLst/>
          </a:prstGeom>
        </p:spPr>
        <p:txBody>
          <a:bodyPr/>
          <a:lstStyle>
            <a:lvl1pPr algn="ctr">
              <a:defRPr b="0" spc="-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rPr lang="en-US" dirty="0"/>
              <a:t>FY 2024 Budget Assumptions</a:t>
            </a:r>
            <a:endParaRPr dirty="0"/>
          </a:p>
        </p:txBody>
      </p:sp>
      <p:sp>
        <p:nvSpPr>
          <p:cNvPr id="157" name="MONTSERRAT BOLD"/>
          <p:cNvSpPr txBox="1">
            <a:spLocks noGrp="1"/>
          </p:cNvSpPr>
          <p:nvPr>
            <p:ph type="body" sz="quarter" idx="1"/>
          </p:nvPr>
        </p:nvSpPr>
        <p:spPr>
          <a:xfrm>
            <a:off x="2209458" y="3741122"/>
            <a:ext cx="19992174" cy="68248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243D6B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 dirty="0"/>
              <a:t>Federal &amp; State COVID-19 funding will end</a:t>
            </a:r>
          </a:p>
          <a:p>
            <a:endParaRPr lang="en-US" dirty="0"/>
          </a:p>
          <a:p>
            <a:r>
              <a:rPr lang="en-US" dirty="0"/>
              <a:t>Costs for utilities, consumables, and services will level</a:t>
            </a:r>
          </a:p>
          <a:p>
            <a:endParaRPr lang="en-US" dirty="0"/>
          </a:p>
          <a:p>
            <a:r>
              <a:rPr lang="en-US" dirty="0"/>
              <a:t>ERP/SIS replacement project will proceed</a:t>
            </a:r>
          </a:p>
          <a:p>
            <a:endParaRPr lang="en-US" dirty="0"/>
          </a:p>
          <a:p>
            <a:endParaRPr dirty="0"/>
          </a:p>
        </p:txBody>
      </p:sp>
      <p:sp>
        <p:nvSpPr>
          <p:cNvPr id="158" name="Monterrat Semibold"/>
          <p:cNvSpPr txBox="1">
            <a:spLocks noGrp="1"/>
          </p:cNvSpPr>
          <p:nvPr>
            <p:ph type="body" idx="21"/>
          </p:nvPr>
        </p:nvSpPr>
        <p:spPr>
          <a:xfrm>
            <a:off x="25756362" y="8427913"/>
            <a:ext cx="8769438" cy="31500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Monterrat</a:t>
            </a:r>
            <a:r>
              <a:rPr dirty="0"/>
              <a:t> </a:t>
            </a:r>
            <a:r>
              <a:rPr dirty="0" err="1"/>
              <a:t>Semibold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5165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50thTextNoHeader-01.png" descr="50thTextNoHeader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Monterrat Semibold"/>
          <p:cNvSpPr txBox="1">
            <a:spLocks noGrp="1"/>
          </p:cNvSpPr>
          <p:nvPr>
            <p:ph type="body" idx="1"/>
          </p:nvPr>
        </p:nvSpPr>
        <p:spPr>
          <a:xfrm>
            <a:off x="20516508" y="14199789"/>
            <a:ext cx="19965084" cy="8119851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spcBef>
                <a:spcPts val="2400"/>
              </a:spcBef>
              <a:buSzPct val="123000"/>
              <a:buChar char="•"/>
              <a:defRPr sz="4800" b="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Monterrat</a:t>
            </a:r>
            <a:r>
              <a:rPr dirty="0"/>
              <a:t> </a:t>
            </a:r>
            <a:r>
              <a:rPr dirty="0" err="1"/>
              <a:t>Semibold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5BE9DA-F5DE-4C59-B921-3E228DFAD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74470"/>
              </p:ext>
            </p:extLst>
          </p:nvPr>
        </p:nvGraphicFramePr>
        <p:xfrm>
          <a:off x="1990725" y="2019300"/>
          <a:ext cx="12639675" cy="85458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71925">
                  <a:extLst>
                    <a:ext uri="{9D8B030D-6E8A-4147-A177-3AD203B41FA5}">
                      <a16:colId xmlns:a16="http://schemas.microsoft.com/office/drawing/2014/main" val="28763464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7511201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84491866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330127161"/>
                    </a:ext>
                  </a:extLst>
                </a:gridCol>
              </a:tblGrid>
              <a:tr h="122083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</a:rPr>
                        <a:t>Revenue Source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FY2024 </a:t>
                      </a:r>
                    </a:p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(Proposed)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FY2023 </a:t>
                      </a:r>
                    </a:p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(Current)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Increase/</a:t>
                      </a:r>
                    </a:p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Decrease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969982"/>
                  </a:ext>
                </a:extLst>
              </a:tr>
              <a:tr h="122083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Local Revenue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                       8,697,856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       7,735,521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962,335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1574591"/>
                  </a:ext>
                </a:extLst>
              </a:tr>
              <a:tr h="122083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State Revenue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                       2,464,317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       2,347,368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116,949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951299"/>
                  </a:ext>
                </a:extLst>
              </a:tr>
              <a:tr h="122083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Tuition &amp; Fees</a:t>
                      </a:r>
                      <a:endParaRPr lang="en-US" sz="3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                       5,428,845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                                  5,794,160 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                        (365,315)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1395311"/>
                  </a:ext>
                </a:extLst>
              </a:tr>
              <a:tr h="122083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Fund Balance Appropriation</a:t>
                      </a:r>
                      <a:endParaRPr lang="en-US" sz="3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                                                  1,790,000 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                      0  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                       1,790,000 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1609984"/>
                  </a:ext>
                </a:extLst>
              </a:tr>
              <a:tr h="122083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Other Sources</a:t>
                      </a:r>
                      <a:endParaRPr lang="en-US" sz="3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                                                      727,746 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                                  1,508,896 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                        (781,151)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694095"/>
                  </a:ext>
                </a:extLst>
              </a:tr>
              <a:tr h="1220833"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                     </a:t>
                      </a:r>
                      <a:r>
                        <a:rPr lang="en-US" sz="3600" b="1" u="none" strike="noStrike" dirty="0">
                          <a:effectLst/>
                        </a:rPr>
                        <a:t>19,108,764</a:t>
                      </a:r>
                      <a:r>
                        <a:rPr lang="en-US" sz="3600" u="none" strike="noStrike" dirty="0">
                          <a:effectLst/>
                        </a:rPr>
                        <a:t>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        </a:t>
                      </a:r>
                      <a:r>
                        <a:rPr lang="en-US" sz="3600" b="1" u="none" strike="noStrike" dirty="0">
                          <a:effectLst/>
                        </a:rPr>
                        <a:t>17,385,945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                       </a:t>
                      </a:r>
                      <a:r>
                        <a:rPr lang="en-US" sz="3600" b="1" u="none" strike="noStrike" dirty="0">
                          <a:effectLst/>
                        </a:rPr>
                        <a:t>1,722,819 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375203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2E8593-B6DE-4CDE-81F3-08F53F93C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09377"/>
              </p:ext>
            </p:extLst>
          </p:nvPr>
        </p:nvGraphicFramePr>
        <p:xfrm>
          <a:off x="11525250" y="2847974"/>
          <a:ext cx="15316200" cy="688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ONTSERRAT BOLD">
            <a:extLst>
              <a:ext uri="{FF2B5EF4-FFF2-40B4-BE49-F238E27FC236}">
                <a16:creationId xmlns:a16="http://schemas.microsoft.com/office/drawing/2014/main" id="{C63B1089-67C4-42E7-A911-3BF88A034D89}"/>
              </a:ext>
            </a:extLst>
          </p:cNvPr>
          <p:cNvSpPr txBox="1">
            <a:spLocks/>
          </p:cNvSpPr>
          <p:nvPr/>
        </p:nvSpPr>
        <p:spPr>
          <a:xfrm>
            <a:off x="1718391" y="603097"/>
            <a:ext cx="20599742" cy="944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numCol="1" spcCol="38100">
            <a:norm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243D6B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1308100" marR="0" indent="-698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FUND 01 &amp; 02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50thTextNoHeader-01.png" descr="50thTextNoHeader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Monterrat Semibold"/>
          <p:cNvSpPr txBox="1">
            <a:spLocks noGrp="1"/>
          </p:cNvSpPr>
          <p:nvPr>
            <p:ph type="body" idx="1"/>
          </p:nvPr>
        </p:nvSpPr>
        <p:spPr>
          <a:xfrm>
            <a:off x="20516508" y="14199789"/>
            <a:ext cx="19965084" cy="8119851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spcBef>
                <a:spcPts val="2400"/>
              </a:spcBef>
              <a:buSzPct val="123000"/>
              <a:buChar char="•"/>
              <a:defRPr sz="4800" b="0"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Monterrat</a:t>
            </a:r>
            <a:r>
              <a:rPr dirty="0"/>
              <a:t> </a:t>
            </a:r>
            <a:r>
              <a:rPr dirty="0" err="1"/>
              <a:t>Semibold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B32886-49DE-4D53-AC0D-5EBB9421E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88011"/>
              </p:ext>
            </p:extLst>
          </p:nvPr>
        </p:nvGraphicFramePr>
        <p:xfrm>
          <a:off x="1981200" y="1965960"/>
          <a:ext cx="9906000" cy="86106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06398">
                  <a:extLst>
                    <a:ext uri="{9D8B030D-6E8A-4147-A177-3AD203B41FA5}">
                      <a16:colId xmlns:a16="http://schemas.microsoft.com/office/drawing/2014/main" val="343218031"/>
                    </a:ext>
                  </a:extLst>
                </a:gridCol>
                <a:gridCol w="2351366">
                  <a:extLst>
                    <a:ext uri="{9D8B030D-6E8A-4147-A177-3AD203B41FA5}">
                      <a16:colId xmlns:a16="http://schemas.microsoft.com/office/drawing/2014/main" val="3928045151"/>
                    </a:ext>
                  </a:extLst>
                </a:gridCol>
                <a:gridCol w="2427028">
                  <a:extLst>
                    <a:ext uri="{9D8B030D-6E8A-4147-A177-3AD203B41FA5}">
                      <a16:colId xmlns:a16="http://schemas.microsoft.com/office/drawing/2014/main" val="1816788448"/>
                    </a:ext>
                  </a:extLst>
                </a:gridCol>
                <a:gridCol w="2421208">
                  <a:extLst>
                    <a:ext uri="{9D8B030D-6E8A-4147-A177-3AD203B41FA5}">
                      <a16:colId xmlns:a16="http://schemas.microsoft.com/office/drawing/2014/main" val="1592529420"/>
                    </a:ext>
                  </a:extLst>
                </a:gridCol>
              </a:tblGrid>
              <a:tr h="615043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FY2024</a:t>
                      </a:r>
                    </a:p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 (Proposed)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FY2023</a:t>
                      </a:r>
                    </a:p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 (Current)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Increase/</a:t>
                      </a:r>
                    </a:p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Decrease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3607947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Salaries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10,772,279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10,382,951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    389,328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9613227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Benefits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2,012,775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2,181,426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(168,651)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116023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Contractual Services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3,288,981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1,397,508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1,891,473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3573865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Materials &amp; Supplies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1,169,070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978,479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190,591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5801635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Travel &amp; Training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279,875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222,665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      57,210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783258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Fixed Charges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49,600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294,220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(244,620)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949921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Utilities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721,620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480,440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241,180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0384207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Capital Outlay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386,000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440,966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 (54,966)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0505968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Waivers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17,000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  17,000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           -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2859693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Other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385,780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143,322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242,458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264877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/>
                        </a:rPr>
                        <a:t>Transfer Out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  30,073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 (30,073)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884020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Contingency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25,784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  235,905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               (235,905)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311066"/>
                  </a:ext>
                </a:extLst>
              </a:tr>
              <a:tr h="615043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19,108,764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16,804,955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2,303,809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109196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D18950-6724-4C9D-BA27-B730AB783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852270"/>
              </p:ext>
            </p:extLst>
          </p:nvPr>
        </p:nvGraphicFramePr>
        <p:xfrm>
          <a:off x="10409767" y="1695450"/>
          <a:ext cx="15092362" cy="944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MONTSERRAT BOLD">
            <a:extLst>
              <a:ext uri="{FF2B5EF4-FFF2-40B4-BE49-F238E27FC236}">
                <a16:creationId xmlns:a16="http://schemas.microsoft.com/office/drawing/2014/main" id="{6A1B515A-87EA-4FC5-8FD6-939A7BDF3E43}"/>
              </a:ext>
            </a:extLst>
          </p:cNvPr>
          <p:cNvSpPr txBox="1">
            <a:spLocks/>
          </p:cNvSpPr>
          <p:nvPr/>
        </p:nvSpPr>
        <p:spPr>
          <a:xfrm>
            <a:off x="1718391" y="603097"/>
            <a:ext cx="20599742" cy="944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numCol="1" spcCol="38100">
            <a:norm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243D6B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1308100" marR="0" indent="-698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17700" marR="0" indent="-698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27300" marR="0" indent="-698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36900" marR="0" indent="-698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657600" marR="0" indent="-609600" algn="l" defTabSz="2438337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267200" marR="0" indent="-609600" algn="l" defTabSz="2438337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4876800" marR="0" indent="-609600" algn="l" defTabSz="2438337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486400" marR="0" indent="-609600" algn="l" defTabSz="2438337" rtl="0" eaLnBrk="1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FUND 01 &amp; 02</a:t>
            </a:r>
          </a:p>
        </p:txBody>
      </p:sp>
    </p:spTree>
    <p:extLst>
      <p:ext uri="{BB962C8B-B14F-4D97-AF65-F5344CB8AC3E}">
        <p14:creationId xmlns:p14="http://schemas.microsoft.com/office/powerpoint/2010/main" val="40930548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50thTextHeader-01.png" descr="50thTextHeader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MONTSERRAT EXTRABOLD"/>
          <p:cNvSpPr txBox="1">
            <a:spLocks noGrp="1"/>
          </p:cNvSpPr>
          <p:nvPr>
            <p:ph type="title"/>
          </p:nvPr>
        </p:nvSpPr>
        <p:spPr>
          <a:xfrm>
            <a:off x="3212417" y="1283739"/>
            <a:ext cx="17959166" cy="1433164"/>
          </a:xfrm>
          <a:prstGeom prst="rect">
            <a:avLst/>
          </a:prstGeom>
        </p:spPr>
        <p:txBody>
          <a:bodyPr/>
          <a:lstStyle>
            <a:lvl1pPr algn="ctr">
              <a:defRPr b="0" spc="-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rPr lang="en-US" dirty="0"/>
              <a:t>Tentative Budget Summary: All Funds</a:t>
            </a:r>
            <a:endParaRPr dirty="0"/>
          </a:p>
        </p:txBody>
      </p:sp>
      <p:sp>
        <p:nvSpPr>
          <p:cNvPr id="158" name="Monterrat Semibold"/>
          <p:cNvSpPr txBox="1">
            <a:spLocks noGrp="1"/>
          </p:cNvSpPr>
          <p:nvPr>
            <p:ph type="body" idx="21"/>
          </p:nvPr>
        </p:nvSpPr>
        <p:spPr>
          <a:xfrm>
            <a:off x="25756362" y="8427913"/>
            <a:ext cx="8769438" cy="31500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Monterrat</a:t>
            </a:r>
            <a:r>
              <a:rPr dirty="0"/>
              <a:t> </a:t>
            </a:r>
            <a:r>
              <a:rPr dirty="0" err="1"/>
              <a:t>Semibold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49A383-1895-487D-9EB3-D801E3E40A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5756362" y="16393761"/>
            <a:ext cx="21971000" cy="934781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AEB666-2B92-4E50-9D7C-988A066AA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58745"/>
              </p:ext>
            </p:extLst>
          </p:nvPr>
        </p:nvGraphicFramePr>
        <p:xfrm>
          <a:off x="1816102" y="3776133"/>
          <a:ext cx="20739099" cy="4090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60031">
                  <a:extLst>
                    <a:ext uri="{9D8B030D-6E8A-4147-A177-3AD203B41FA5}">
                      <a16:colId xmlns:a16="http://schemas.microsoft.com/office/drawing/2014/main" val="1726747781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1088873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82034893"/>
                    </a:ext>
                  </a:extLst>
                </a:gridCol>
                <a:gridCol w="1998133">
                  <a:extLst>
                    <a:ext uri="{9D8B030D-6E8A-4147-A177-3AD203B41FA5}">
                      <a16:colId xmlns:a16="http://schemas.microsoft.com/office/drawing/2014/main" val="307729241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3560320"/>
                    </a:ext>
                  </a:extLst>
                </a:gridCol>
                <a:gridCol w="1744134">
                  <a:extLst>
                    <a:ext uri="{9D8B030D-6E8A-4147-A177-3AD203B41FA5}">
                      <a16:colId xmlns:a16="http://schemas.microsoft.com/office/drawing/2014/main" val="3308820075"/>
                    </a:ext>
                  </a:extLst>
                </a:gridCol>
                <a:gridCol w="1811866">
                  <a:extLst>
                    <a:ext uri="{9D8B030D-6E8A-4147-A177-3AD203B41FA5}">
                      <a16:colId xmlns:a16="http://schemas.microsoft.com/office/drawing/2014/main" val="2084702221"/>
                    </a:ext>
                  </a:extLst>
                </a:gridCol>
                <a:gridCol w="1337734">
                  <a:extLst>
                    <a:ext uri="{9D8B030D-6E8A-4147-A177-3AD203B41FA5}">
                      <a16:colId xmlns:a16="http://schemas.microsoft.com/office/drawing/2014/main" val="303654056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68927749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707140980"/>
                    </a:ext>
                  </a:extLst>
                </a:gridCol>
                <a:gridCol w="1540933">
                  <a:extLst>
                    <a:ext uri="{9D8B030D-6E8A-4147-A177-3AD203B41FA5}">
                      <a16:colId xmlns:a16="http://schemas.microsoft.com/office/drawing/2014/main" val="1161674209"/>
                    </a:ext>
                  </a:extLst>
                </a:gridCol>
                <a:gridCol w="1879601">
                  <a:extLst>
                    <a:ext uri="{9D8B030D-6E8A-4147-A177-3AD203B41FA5}">
                      <a16:colId xmlns:a16="http://schemas.microsoft.com/office/drawing/2014/main" val="34110143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Fund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01: Edu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02: O&amp;M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03: </a:t>
                      </a:r>
                      <a:r>
                        <a:rPr lang="en-US" sz="2200" b="1" u="none" strike="noStrike" dirty="0" err="1">
                          <a:effectLst/>
                        </a:rPr>
                        <a:t>Bldg</a:t>
                      </a:r>
                      <a:r>
                        <a:rPr lang="en-US" sz="2200" b="1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04: Bond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05: Aux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06: </a:t>
                      </a:r>
                      <a:r>
                        <a:rPr lang="en-US" sz="2200" b="1" u="none" strike="noStrike" dirty="0" err="1">
                          <a:effectLst/>
                        </a:rPr>
                        <a:t>Rstr</a:t>
                      </a:r>
                      <a:r>
                        <a:rPr lang="en-US" sz="2200" b="1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10: </a:t>
                      </a:r>
                      <a:r>
                        <a:rPr lang="en-US" sz="2200" b="1" u="none" strike="noStrike" dirty="0" err="1">
                          <a:effectLst/>
                        </a:rPr>
                        <a:t>Trst</a:t>
                      </a:r>
                      <a:r>
                        <a:rPr lang="en-US" sz="2200" b="1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11: </a:t>
                      </a:r>
                      <a:r>
                        <a:rPr lang="en-US" sz="2200" b="1" u="none" strike="noStrike" dirty="0" err="1">
                          <a:effectLst/>
                        </a:rPr>
                        <a:t>Audt</a:t>
                      </a:r>
                      <a:r>
                        <a:rPr lang="en-US" sz="2200" b="1" u="none" strike="noStrike" dirty="0">
                          <a:effectLst/>
                        </a:rPr>
                        <a:t>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12: PHS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25: LETC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Total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7832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Revenue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15,137,181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2,181,584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705,000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3,229,848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2,397,930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29,515,338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59,312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67,610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1,791,650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3,459,980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    58,545,432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633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Fund Balance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1,500,000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290,000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15,519,841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      -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      -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        -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-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-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40,288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      -  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    17,350,129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8686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    16,637,181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2,471,584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16,224,841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3,229,848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2,397,930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29,515,338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59,312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67,610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1,831,938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i="1" u="none" strike="noStrike" dirty="0">
                          <a:effectLst/>
                        </a:rPr>
                        <a:t>    3,459,980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1" u="none" strike="noStrike" dirty="0">
                          <a:effectLst/>
                        </a:rPr>
                        <a:t>    75,895,561 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336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7515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>
                          <a:effectLst/>
                        </a:rPr>
                        <a:t>Expenses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>
                          <a:effectLst/>
                        </a:rPr>
                        <a:t>     (16,612,028)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(2,470,952)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(16,169,841)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(3,222,748)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(2,396,541)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(29,515,338)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(53,360)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(64,575)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(1,831,938)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(3,320,068)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  (75,657,389)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974527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Contingency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  25,152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  632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55,000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7,100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1,389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        -  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5,952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3,035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            -  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</a:rPr>
                        <a:t>        139,912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</a:rPr>
                        <a:t>          238,172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69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2486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50thTextHeader-01.png" descr="50thTextHeader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MONTSERRAT EXTRABOLD"/>
          <p:cNvSpPr txBox="1">
            <a:spLocks noGrp="1"/>
          </p:cNvSpPr>
          <p:nvPr>
            <p:ph type="title"/>
          </p:nvPr>
        </p:nvSpPr>
        <p:spPr>
          <a:xfrm>
            <a:off x="3212417" y="1283739"/>
            <a:ext cx="17959166" cy="1433164"/>
          </a:xfrm>
          <a:prstGeom prst="rect">
            <a:avLst/>
          </a:prstGeom>
        </p:spPr>
        <p:txBody>
          <a:bodyPr/>
          <a:lstStyle>
            <a:lvl1pPr algn="ctr">
              <a:defRPr b="0" spc="-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</a:lstStyle>
          <a:p>
            <a:r>
              <a:rPr lang="en-US" dirty="0"/>
              <a:t>Questions?</a:t>
            </a:r>
            <a:endParaRPr dirty="0"/>
          </a:p>
        </p:txBody>
      </p:sp>
      <p:sp>
        <p:nvSpPr>
          <p:cNvPr id="158" name="Monterrat Semibold"/>
          <p:cNvSpPr txBox="1">
            <a:spLocks noGrp="1"/>
          </p:cNvSpPr>
          <p:nvPr>
            <p:ph type="body" idx="21"/>
          </p:nvPr>
        </p:nvSpPr>
        <p:spPr>
          <a:xfrm>
            <a:off x="25756362" y="8427913"/>
            <a:ext cx="8769438" cy="31500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>
                <a:solidFill>
                  <a:srgbClr val="5F9A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Monterrat</a:t>
            </a:r>
            <a:r>
              <a:rPr dirty="0"/>
              <a:t> </a:t>
            </a:r>
            <a:r>
              <a:rPr dirty="0" err="1"/>
              <a:t>Semibold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49A383-1895-487D-9EB3-D801E3E40A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5756362" y="16393761"/>
            <a:ext cx="21971000" cy="9347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27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50thPPT2" id="{AF644970-94DE-4ECD-98BE-A7FAA3F81FE7}" vid="{1FAD6C81-7B70-446A-B5A0-C26EBAF38412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50thPPT Template</Template>
  <TotalTime>515</TotalTime>
  <Words>420</Words>
  <Application>Microsoft Office PowerPoint</Application>
  <PresentationFormat>Custom</PresentationFormat>
  <Paragraphs>185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Helvetica Neue</vt:lpstr>
      <vt:lpstr>Helvetica Neue Medium</vt:lpstr>
      <vt:lpstr>Montserrat Bold</vt:lpstr>
      <vt:lpstr>Montserrat ExtraBold</vt:lpstr>
      <vt:lpstr>Montserrat SemiBold</vt:lpstr>
      <vt:lpstr>21_BasicWhite</vt:lpstr>
      <vt:lpstr>PowerPoint Presentation</vt:lpstr>
      <vt:lpstr>FY 2024 Budget Assumptions</vt:lpstr>
      <vt:lpstr>FY 2024 Budget Assumptions</vt:lpstr>
      <vt:lpstr>PowerPoint Presentation</vt:lpstr>
      <vt:lpstr>PowerPoint Presentation</vt:lpstr>
      <vt:lpstr>Tentative Budget Summary: All Funds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Feinstein</dc:creator>
  <cp:lastModifiedBy>Madonna Brown</cp:lastModifiedBy>
  <cp:revision>20</cp:revision>
  <dcterms:created xsi:type="dcterms:W3CDTF">2023-05-16T08:31:22Z</dcterms:created>
  <dcterms:modified xsi:type="dcterms:W3CDTF">2023-05-17T01:16:59Z</dcterms:modified>
</cp:coreProperties>
</file>