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2"/>
  </p:sldMasterIdLst>
  <p:notesMasterIdLst>
    <p:notesMasterId r:id="rId28"/>
  </p:notesMasterIdLst>
  <p:sldIdLst>
    <p:sldId id="256" r:id="rId3"/>
    <p:sldId id="372" r:id="rId4"/>
    <p:sldId id="373" r:id="rId5"/>
    <p:sldId id="374" r:id="rId6"/>
    <p:sldId id="259" r:id="rId7"/>
    <p:sldId id="270" r:id="rId8"/>
    <p:sldId id="375" r:id="rId9"/>
    <p:sldId id="377" r:id="rId10"/>
    <p:sldId id="376" r:id="rId11"/>
    <p:sldId id="271" r:id="rId12"/>
    <p:sldId id="278" r:id="rId13"/>
    <p:sldId id="279" r:id="rId14"/>
    <p:sldId id="280" r:id="rId15"/>
    <p:sldId id="258" r:id="rId16"/>
    <p:sldId id="269" r:id="rId17"/>
    <p:sldId id="265" r:id="rId18"/>
    <p:sldId id="272" r:id="rId19"/>
    <p:sldId id="364" r:id="rId20"/>
    <p:sldId id="365" r:id="rId21"/>
    <p:sldId id="366" r:id="rId22"/>
    <p:sldId id="367" r:id="rId23"/>
    <p:sldId id="368" r:id="rId24"/>
    <p:sldId id="370" r:id="rId25"/>
    <p:sldId id="369" r:id="rId26"/>
    <p:sldId id="371" r:id="rId2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66"/>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63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585751766872956E-2"/>
          <c:y val="1.0607721221589674E-2"/>
          <c:w val="0.97113143811439628"/>
          <c:h val="0.85016812426002086"/>
        </c:manualLayout>
      </c:layout>
      <c:barChart>
        <c:barDir val="col"/>
        <c:grouping val="clustered"/>
        <c:varyColors val="0"/>
        <c:ser>
          <c:idx val="0"/>
          <c:order val="0"/>
          <c:tx>
            <c:strRef>
              <c:f>Sheet1!$B$1</c:f>
              <c:strCache>
                <c:ptCount val="1"/>
                <c:pt idx="0">
                  <c:v>Count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tx1">
                        <a:lumMod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Sheet1!$A$2:$A$5</c:f>
              <c:strCache>
                <c:ptCount val="4"/>
                <c:pt idx="0">
                  <c:v>Full Time Staff</c:v>
                </c:pt>
                <c:pt idx="1">
                  <c:v>Part Time/Temp Staff</c:v>
                </c:pt>
                <c:pt idx="2">
                  <c:v>Full Time Faculty</c:v>
                </c:pt>
                <c:pt idx="3">
                  <c:v>Part Time Faculty</c:v>
                </c:pt>
              </c:strCache>
            </c:strRef>
          </c:cat>
          <c:val>
            <c:numRef>
              <c:f>Sheet1!$B$2:$B$5</c:f>
              <c:numCache>
                <c:formatCode>General</c:formatCode>
                <c:ptCount val="4"/>
                <c:pt idx="0">
                  <c:v>132</c:v>
                </c:pt>
                <c:pt idx="1">
                  <c:v>23</c:v>
                </c:pt>
                <c:pt idx="2">
                  <c:v>51</c:v>
                </c:pt>
                <c:pt idx="3">
                  <c:v>60</c:v>
                </c:pt>
              </c:numCache>
            </c:numRef>
          </c:val>
          <c:extLst>
            <c:ext xmlns:c16="http://schemas.microsoft.com/office/drawing/2014/chart" uri="{C3380CC4-5D6E-409C-BE32-E72D297353CC}">
              <c16:uniqueId val="{00000000-A6F0-4F4D-9C19-50E2C02C9B20}"/>
            </c:ext>
          </c:extLst>
        </c:ser>
        <c:dLbls>
          <c:dLblPos val="outEnd"/>
          <c:showLegendKey val="0"/>
          <c:showVal val="1"/>
          <c:showCatName val="0"/>
          <c:showSerName val="0"/>
          <c:showPercent val="0"/>
          <c:showBubbleSize val="0"/>
        </c:dLbls>
        <c:gapWidth val="267"/>
        <c:overlap val="-43"/>
        <c:axId val="1428229567"/>
        <c:axId val="1538817887"/>
      </c:barChart>
      <c:catAx>
        <c:axId val="1428229567"/>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3600" b="1" i="0" u="none" strike="noStrike" kern="1200" cap="none" spc="0" normalizeH="0" baseline="0">
                <a:solidFill>
                  <a:schemeClr val="tx1">
                    <a:lumMod val="50000"/>
                  </a:schemeClr>
                </a:solidFill>
                <a:latin typeface="+mn-lt"/>
                <a:ea typeface="+mn-ea"/>
                <a:cs typeface="+mn-cs"/>
              </a:defRPr>
            </a:pPr>
            <a:endParaRPr lang="en-US"/>
          </a:p>
        </c:txPr>
        <c:crossAx val="1538817887"/>
        <c:crosses val="autoZero"/>
        <c:auto val="1"/>
        <c:lblAlgn val="ctr"/>
        <c:lblOffset val="100"/>
        <c:noMultiLvlLbl val="0"/>
      </c:catAx>
      <c:valAx>
        <c:axId val="1538817887"/>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428229567"/>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037587224940971"/>
          <c:y val="0.10160540430907243"/>
          <c:w val="0.40926415450300657"/>
          <c:h val="0.88466413564916091"/>
        </c:manualLayout>
      </c:layout>
      <c:pieChart>
        <c:varyColors val="1"/>
        <c:ser>
          <c:idx val="0"/>
          <c:order val="0"/>
          <c:tx>
            <c:strRef>
              <c:f>Sheet1!$B$1</c:f>
              <c:strCache>
                <c:ptCount val="1"/>
                <c:pt idx="0">
                  <c:v>% of employees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ED6-44E4-B5A8-4E76C1F6E61F}"/>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7ED6-44E4-B5A8-4E76C1F6E61F}"/>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7ED6-44E4-B5A8-4E76C1F6E61F}"/>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7ED6-44E4-B5A8-4E76C1F6E61F}"/>
              </c:ext>
            </c:extLst>
          </c:dPt>
          <c:dPt>
            <c:idx val="4"/>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9-7ED6-44E4-B5A8-4E76C1F6E61F}"/>
              </c:ext>
            </c:extLst>
          </c:dPt>
          <c:dLbls>
            <c:spPr>
              <a:noFill/>
              <a:ln>
                <a:noFill/>
              </a:ln>
              <a:effectLst/>
            </c:spPr>
            <c:txPr>
              <a:bodyPr rot="0" spcFirstLastPara="1" vertOverflow="ellipsis" vert="horz" wrap="square" lIns="38100" tIns="19050" rIns="38100" bIns="19050" anchor="ctr" anchorCtr="1">
                <a:spAutoFit/>
              </a:bodyPr>
              <a:lstStyle/>
              <a:p>
                <a:pPr>
                  <a:defRPr sz="4800" b="1" i="0" u="none" strike="noStrike" kern="1200" baseline="0">
                    <a:solidFill>
                      <a:schemeClr val="tx1">
                        <a:lumMod val="50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Medical - Traditional Plan</c:v>
                </c:pt>
                <c:pt idx="1">
                  <c:v>Medical - High Deductible</c:v>
                </c:pt>
                <c:pt idx="2">
                  <c:v>Dental</c:v>
                </c:pt>
                <c:pt idx="3">
                  <c:v>Vision</c:v>
                </c:pt>
                <c:pt idx="4">
                  <c:v>FSA (Flexible Spending Account)</c:v>
                </c:pt>
              </c:strCache>
            </c:strRef>
          </c:cat>
          <c:val>
            <c:numRef>
              <c:f>Sheet1!$B$2:$B$6</c:f>
              <c:numCache>
                <c:formatCode>0%</c:formatCode>
                <c:ptCount val="5"/>
                <c:pt idx="0">
                  <c:v>0.65573770491803274</c:v>
                </c:pt>
                <c:pt idx="1">
                  <c:v>0.18579234972677597</c:v>
                </c:pt>
                <c:pt idx="2">
                  <c:v>0.85792349726775952</c:v>
                </c:pt>
                <c:pt idx="3">
                  <c:v>0.65573770491803274</c:v>
                </c:pt>
                <c:pt idx="4">
                  <c:v>0.25136612021857924</c:v>
                </c:pt>
              </c:numCache>
            </c:numRef>
          </c:val>
          <c:extLst>
            <c:ext xmlns:c16="http://schemas.microsoft.com/office/drawing/2014/chart" uri="{C3380CC4-5D6E-409C-BE32-E72D297353CC}">
              <c16:uniqueId val="{00000000-04D7-4A1F-8FCC-FE4F32093635}"/>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4673056143462748"/>
          <c:y val="7.7620478996180797E-2"/>
          <c:w val="0.35326943856537268"/>
          <c:h val="0.91381566215149757"/>
        </c:manualLayout>
      </c:layout>
      <c:overlay val="0"/>
      <c:spPr>
        <a:noFill/>
        <a:ln>
          <a:noFill/>
        </a:ln>
        <a:effectLst/>
      </c:spPr>
      <c:txPr>
        <a:bodyPr rot="0" spcFirstLastPara="1" vertOverflow="ellipsis" vert="horz" wrap="square" anchor="ctr" anchorCtr="1"/>
        <a:lstStyle/>
        <a:p>
          <a:pPr>
            <a:defRPr sz="4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Tiffany-Slides: 1-9; 15-20</a:t>
            </a:r>
          </a:p>
          <a:p>
            <a:r>
              <a:rPr lang="en-US" dirty="0"/>
              <a:t>Kristie-Slides: 10-14; 21-25</a:t>
            </a:r>
          </a:p>
        </p:txBody>
      </p:sp>
    </p:spTree>
    <p:extLst>
      <p:ext uri="{BB962C8B-B14F-4D97-AF65-F5344CB8AC3E}">
        <p14:creationId xmlns:p14="http://schemas.microsoft.com/office/powerpoint/2010/main" val="2151201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are working with our marketing department to assist with branding/recruitment toolkit. There will be an increase in attending job fairs this year as we hope to also have the community consider RCC as not just a community college but also see us as an employer. Updated performance review tool will help gear up towards merit based performance reviews by 2026 (reviewing 2025 performance). </a:t>
            </a:r>
          </a:p>
        </p:txBody>
      </p:sp>
    </p:spTree>
    <p:extLst>
      <p:ext uri="{BB962C8B-B14F-4D97-AF65-F5344CB8AC3E}">
        <p14:creationId xmlns:p14="http://schemas.microsoft.com/office/powerpoint/2010/main" val="2002148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78 includes temporary positions, food services, MCLETC custodian</a:t>
            </a:r>
          </a:p>
          <a:p>
            <a:r>
              <a:rPr lang="en-US" dirty="0"/>
              <a:t>Faculty internal move adjunct to FT tenure track faculty: Jennifer </a:t>
            </a:r>
            <a:r>
              <a:rPr lang="en-US" dirty="0" err="1"/>
              <a:t>Boilliger</a:t>
            </a:r>
            <a:endParaRPr lang="en-US" dirty="0"/>
          </a:p>
        </p:txBody>
      </p:sp>
    </p:spTree>
    <p:extLst>
      <p:ext uri="{BB962C8B-B14F-4D97-AF65-F5344CB8AC3E}">
        <p14:creationId xmlns:p14="http://schemas.microsoft.com/office/powerpoint/2010/main" val="4172523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Staff retirements include Tom S. and Denise Crews/Faculty include Kent Mears</a:t>
            </a:r>
          </a:p>
        </p:txBody>
      </p:sp>
    </p:spTree>
    <p:extLst>
      <p:ext uri="{BB962C8B-B14F-4D97-AF65-F5344CB8AC3E}">
        <p14:creationId xmlns:p14="http://schemas.microsoft.com/office/powerpoint/2010/main" val="1694485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Between faculty and staff positions, there are 39 positions posted total with the majority being for adjunct/pool postings:</a:t>
            </a:r>
          </a:p>
          <a:p>
            <a:r>
              <a:rPr lang="en-US" dirty="0"/>
              <a:t>19 current open positions-10 are continuous postings: Non-Credit, CDL, MCLETC, Adult Ed Instructors, Food Service Workers, Fitness Center Worker, Tutors, etc.</a:t>
            </a:r>
          </a:p>
        </p:txBody>
      </p:sp>
    </p:spTree>
    <p:extLst>
      <p:ext uri="{BB962C8B-B14F-4D97-AF65-F5344CB8AC3E}">
        <p14:creationId xmlns:p14="http://schemas.microsoft.com/office/powerpoint/2010/main" val="948950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20 current open positions-17 are adjunct/continuous postings: baking and pastry, psychology, welding, HVAC astronomy, etc.</a:t>
            </a:r>
          </a:p>
        </p:txBody>
      </p:sp>
    </p:spTree>
    <p:extLst>
      <p:ext uri="{BB962C8B-B14F-4D97-AF65-F5344CB8AC3E}">
        <p14:creationId xmlns:p14="http://schemas.microsoft.com/office/powerpoint/2010/main" val="4200132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FT staff/faculty has increase of 6.3% from Fall 2021.  PT staff/faculty increase 7.8% from Fall 2021.</a:t>
            </a:r>
          </a:p>
        </p:txBody>
      </p:sp>
    </p:spTree>
    <p:extLst>
      <p:ext uri="{BB962C8B-B14F-4D97-AF65-F5344CB8AC3E}">
        <p14:creationId xmlns:p14="http://schemas.microsoft.com/office/powerpoint/2010/main" val="487124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FT Faculty</a:t>
            </a:r>
          </a:p>
        </p:txBody>
      </p:sp>
    </p:spTree>
    <p:extLst>
      <p:ext uri="{BB962C8B-B14F-4D97-AF65-F5344CB8AC3E}">
        <p14:creationId xmlns:p14="http://schemas.microsoft.com/office/powerpoint/2010/main" val="1370871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Adjunct Faculty Demographics</a:t>
            </a:r>
            <a:br>
              <a:rPr lang="en-US" dirty="0"/>
            </a:br>
            <a:endParaRPr lang="en-US" dirty="0"/>
          </a:p>
        </p:txBody>
      </p:sp>
    </p:spTree>
    <p:extLst>
      <p:ext uri="{BB962C8B-B14F-4D97-AF65-F5344CB8AC3E}">
        <p14:creationId xmlns:p14="http://schemas.microsoft.com/office/powerpoint/2010/main" val="4135347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Staff Demographics</a:t>
            </a:r>
            <a:br>
              <a:rPr lang="en-US" dirty="0"/>
            </a:br>
            <a:endParaRPr lang="en-US" dirty="0"/>
          </a:p>
        </p:txBody>
      </p:sp>
    </p:spTree>
    <p:extLst>
      <p:ext uri="{BB962C8B-B14F-4D97-AF65-F5344CB8AC3E}">
        <p14:creationId xmlns:p14="http://schemas.microsoft.com/office/powerpoint/2010/main" val="1352876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1201340" y="11859862"/>
            <a:ext cx="21971004"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xfrm>
            <a:off x="1206496" y="2574991"/>
            <a:ext cx="21971005" cy="4648202"/>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21" hasCustomPrompt="1"/>
          </p:nvPr>
        </p:nvSpPr>
        <p:spPr>
          <a:xfrm>
            <a:off x="1201342" y="7223190"/>
            <a:ext cx="21971002" cy="1905002"/>
          </a:xfrm>
          <a:prstGeom prst="rect">
            <a:avLst/>
          </a:prstGeom>
        </p:spPr>
        <p:txBody>
          <a:bodyPr numCol="1" spcCol="38100"/>
          <a:lstStyle>
            <a:lvl1pPr marL="0" indent="0" defTabSz="825500">
              <a:lnSpc>
                <a:spcPct val="100000"/>
              </a:lnSpc>
              <a:spcBef>
                <a:spcPts val="0"/>
              </a:spcBef>
              <a:buSzTx/>
              <a:buNone/>
              <a:defRPr sz="5500" b="1"/>
            </a:lvl1pPr>
          </a:lstStyle>
          <a:p>
            <a:r>
              <a:t>Presentation Subtitle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6"/>
            <a:ext cx="21971000" cy="7241586"/>
          </a:xfrm>
          <a:prstGeom prst="rect">
            <a:avLst/>
          </a:prstGeom>
        </p:spPr>
        <p:txBody>
          <a:bodyPr numCol="1" spcCol="38100" anchor="b"/>
          <a:lstStyle>
            <a:lvl1pPr marL="0" indent="0" algn="ctr">
              <a:lnSpc>
                <a:spcPct val="80000"/>
              </a:lnSpc>
              <a:spcBef>
                <a:spcPts val="0"/>
              </a:spcBef>
              <a:buSzTx/>
              <a:buNone/>
              <a:defRPr sz="25000" b="1" spc="-250"/>
            </a:lvl1pPr>
            <a:lvl2pPr marL="0" indent="0" algn="ctr">
              <a:lnSpc>
                <a:spcPct val="80000"/>
              </a:lnSpc>
              <a:spcBef>
                <a:spcPts val="0"/>
              </a:spcBef>
              <a:buSzTx/>
              <a:buNone/>
              <a:defRPr sz="25000" b="1" spc="-250"/>
            </a:lvl2pPr>
            <a:lvl3pPr marL="0" indent="0" algn="ctr">
              <a:lnSpc>
                <a:spcPct val="80000"/>
              </a:lnSpc>
              <a:spcBef>
                <a:spcPts val="0"/>
              </a:spcBef>
              <a:buSzTx/>
              <a:buNone/>
              <a:defRPr sz="25000" b="1" spc="-250"/>
            </a:lvl3pPr>
            <a:lvl4pPr marL="0" indent="0" algn="ctr">
              <a:lnSpc>
                <a:spcPct val="80000"/>
              </a:lnSpc>
              <a:spcBef>
                <a:spcPts val="0"/>
              </a:spcBef>
              <a:buSzTx/>
              <a:buNone/>
              <a:defRPr sz="25000" b="1" spc="-250"/>
            </a:lvl4pPr>
            <a:lvl5pPr marL="0" indent="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8" tIns="45718" rIns="45718" bIns="45718" numCol="1" spcCol="38100"/>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quarter" idx="1" hasCustomPrompt="1"/>
          </p:nvPr>
        </p:nvSpPr>
        <p:spPr>
          <a:xfrm>
            <a:off x="2430024" y="10675453"/>
            <a:ext cx="20200054"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Attribution</a:t>
            </a:r>
          </a:p>
          <a:p>
            <a:pPr lvl="1"/>
            <a:endParaRPr/>
          </a:p>
          <a:p>
            <a:pPr lvl="2"/>
            <a:endParaRPr/>
          </a:p>
          <a:p>
            <a:pPr lvl="3"/>
            <a:endParaRPr/>
          </a:p>
          <a:p>
            <a:pPr lvl="4"/>
            <a:endParaRPr/>
          </a:p>
        </p:txBody>
      </p:sp>
      <p:sp>
        <p:nvSpPr>
          <p:cNvPr id="116" name="Body Level One…"/>
          <p:cNvSpPr txBox="1">
            <a:spLocks noGrp="1"/>
          </p:cNvSpPr>
          <p:nvPr>
            <p:ph type="body" sz="half" idx="21" hasCustomPrompt="1"/>
          </p:nvPr>
        </p:nvSpPr>
        <p:spPr>
          <a:xfrm>
            <a:off x="1753923" y="4939860"/>
            <a:ext cx="20876154" cy="3836281"/>
          </a:xfrm>
          <a:prstGeom prst="rect">
            <a:avLst/>
          </a:prstGeom>
        </p:spPr>
        <p:txBody>
          <a:bodyPr numCol="1" spcCol="38100"/>
          <a:lstStyle>
            <a:lvl1pPr marL="469900" indent="-300876">
              <a:spcBef>
                <a:spcPts val="0"/>
              </a:spcBef>
              <a:buSzTx/>
              <a:buNone/>
              <a:defRPr sz="8500" spc="-200">
                <a:latin typeface="Helvetica Neue Medium"/>
                <a:ea typeface="Helvetica Neue Medium"/>
                <a:cs typeface="Helvetica Neue Medium"/>
                <a:sym typeface="Helvetica Neue Medium"/>
              </a:defRPr>
            </a:lvl1pPr>
          </a:lstStyle>
          <a:p>
            <a:r>
              <a:t>“Notable Quote”</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15760700" y="1016000"/>
            <a:ext cx="7439099" cy="5949678"/>
          </a:xfrm>
          <a:prstGeom prst="rect">
            <a:avLst/>
          </a:prstGeom>
        </p:spPr>
        <p:txBody>
          <a:bodyPr lIns="91439" tIns="45719" rIns="91439" bIns="45719" numCol="1" spcCol="38100">
            <a:noAutofit/>
          </a:bodyPr>
          <a:lstStyle/>
          <a:p>
            <a:endParaRPr/>
          </a:p>
        </p:txBody>
      </p:sp>
      <p:sp>
        <p:nvSpPr>
          <p:cNvPr id="125" name="Image"/>
          <p:cNvSpPr>
            <a:spLocks noGrp="1"/>
          </p:cNvSpPr>
          <p:nvPr>
            <p:ph type="pic" sz="half" idx="22"/>
          </p:nvPr>
        </p:nvSpPr>
        <p:spPr>
          <a:xfrm>
            <a:off x="13500100" y="3978275"/>
            <a:ext cx="10439400" cy="12150181"/>
          </a:xfrm>
          <a:prstGeom prst="rect">
            <a:avLst/>
          </a:prstGeom>
        </p:spPr>
        <p:txBody>
          <a:bodyPr lIns="91439" tIns="45719" rIns="91439" bIns="45719" numCol="1" spcCol="38100">
            <a:noAutofit/>
          </a:bodyPr>
          <a:lstStyle/>
          <a:p>
            <a:endParaRPr/>
          </a:p>
        </p:txBody>
      </p:sp>
      <p:sp>
        <p:nvSpPr>
          <p:cNvPr id="126" name="Image"/>
          <p:cNvSpPr>
            <a:spLocks noGrp="1"/>
          </p:cNvSpPr>
          <p:nvPr>
            <p:ph type="pic" idx="23"/>
          </p:nvPr>
        </p:nvSpPr>
        <p:spPr>
          <a:xfrm>
            <a:off x="-139700" y="495300"/>
            <a:ext cx="16611600" cy="12458700"/>
          </a:xfrm>
          <a:prstGeom prst="rect">
            <a:avLst/>
          </a:prstGeom>
        </p:spPr>
        <p:txBody>
          <a:bodyPr lIns="91439" tIns="45719" rIns="91439" bIns="45719" numCol="1" spcCol="38100">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1333500" y="-5524500"/>
            <a:ext cx="27051000" cy="21640800"/>
          </a:xfrm>
          <a:prstGeom prst="rect">
            <a:avLst/>
          </a:prstGeom>
        </p:spPr>
        <p:txBody>
          <a:bodyPr lIns="91439" tIns="45719" rIns="91439" bIns="45719" numCol="1" spcCol="38100">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7E7AA-B8FA-46C2-859D-4FD25CED9659}"/>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5A3800E5-E824-49E0-9A79-023FC027B86C}"/>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943EE050-AF12-469C-B967-ACB185F8DB46}"/>
              </a:ext>
            </a:extLst>
          </p:cNvPr>
          <p:cNvSpPr>
            <a:spLocks noGrp="1"/>
          </p:cNvSpPr>
          <p:nvPr>
            <p:ph type="dt" sz="half" idx="10"/>
          </p:nvPr>
        </p:nvSpPr>
        <p:spPr/>
        <p:txBody>
          <a:bodyPr/>
          <a:lstStyle/>
          <a:p>
            <a:fld id="{09AD73CB-D5B8-4529-9F67-9E1A793C7308}" type="datetimeFigureOut">
              <a:rPr lang="en-US" smtClean="0"/>
              <a:t>2/21/2023</a:t>
            </a:fld>
            <a:endParaRPr lang="en-US"/>
          </a:p>
        </p:txBody>
      </p:sp>
      <p:sp>
        <p:nvSpPr>
          <p:cNvPr id="5" name="Footer Placeholder 4">
            <a:extLst>
              <a:ext uri="{FF2B5EF4-FFF2-40B4-BE49-F238E27FC236}">
                <a16:creationId xmlns:a16="http://schemas.microsoft.com/office/drawing/2014/main" id="{F9DDE788-D9E9-475F-9A88-A45E89D43D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5645F8-2D92-4C2C-915F-A3B7CE1B49B6}"/>
              </a:ext>
            </a:extLst>
          </p:cNvPr>
          <p:cNvSpPr>
            <a:spLocks noGrp="1"/>
          </p:cNvSpPr>
          <p:nvPr>
            <p:ph type="sldNum" sz="quarter" idx="12"/>
          </p:nvPr>
        </p:nvSpPr>
        <p:spPr/>
        <p:txBody>
          <a:bodyPr/>
          <a:lstStyle/>
          <a:p>
            <a:fld id="{C2C87ECA-1029-4290-BC88-A55D31F75BA3}" type="slidenum">
              <a:rPr lang="en-US" smtClean="0"/>
              <a:t>‹#›</a:t>
            </a:fld>
            <a:endParaRPr lang="en-US"/>
          </a:p>
        </p:txBody>
      </p:sp>
    </p:spTree>
    <p:extLst>
      <p:ext uri="{BB962C8B-B14F-4D97-AF65-F5344CB8AC3E}">
        <p14:creationId xmlns:p14="http://schemas.microsoft.com/office/powerpoint/2010/main" val="1046195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0385B-BF93-4FA0-BD31-4B98B67019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18DF22-88AB-470E-8DCD-F64D8FFBCF3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7CEC88-6109-42BB-B2A7-807EC436D392}"/>
              </a:ext>
            </a:extLst>
          </p:cNvPr>
          <p:cNvSpPr>
            <a:spLocks noGrp="1"/>
          </p:cNvSpPr>
          <p:nvPr>
            <p:ph type="dt" sz="half" idx="10"/>
          </p:nvPr>
        </p:nvSpPr>
        <p:spPr/>
        <p:txBody>
          <a:bodyPr/>
          <a:lstStyle/>
          <a:p>
            <a:fld id="{09AD73CB-D5B8-4529-9F67-9E1A793C7308}" type="datetimeFigureOut">
              <a:rPr lang="en-US" smtClean="0"/>
              <a:t>2/21/2023</a:t>
            </a:fld>
            <a:endParaRPr lang="en-US"/>
          </a:p>
        </p:txBody>
      </p:sp>
      <p:sp>
        <p:nvSpPr>
          <p:cNvPr id="5" name="Footer Placeholder 4">
            <a:extLst>
              <a:ext uri="{FF2B5EF4-FFF2-40B4-BE49-F238E27FC236}">
                <a16:creationId xmlns:a16="http://schemas.microsoft.com/office/drawing/2014/main" id="{A47388ED-9854-479C-83AE-736A011082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8C57A-5AC9-49B7-8370-4C9860F1912D}"/>
              </a:ext>
            </a:extLst>
          </p:cNvPr>
          <p:cNvSpPr>
            <a:spLocks noGrp="1"/>
          </p:cNvSpPr>
          <p:nvPr>
            <p:ph type="sldNum" sz="quarter" idx="12"/>
          </p:nvPr>
        </p:nvSpPr>
        <p:spPr/>
        <p:txBody>
          <a:bodyPr/>
          <a:lstStyle/>
          <a:p>
            <a:fld id="{C2C87ECA-1029-4290-BC88-A55D31F75BA3}" type="slidenum">
              <a:rPr lang="en-US" smtClean="0"/>
              <a:t>‹#›</a:t>
            </a:fld>
            <a:endParaRPr lang="en-US"/>
          </a:p>
        </p:txBody>
      </p:sp>
    </p:spTree>
    <p:extLst>
      <p:ext uri="{BB962C8B-B14F-4D97-AF65-F5344CB8AC3E}">
        <p14:creationId xmlns:p14="http://schemas.microsoft.com/office/powerpoint/2010/main" val="27323443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0D751-ABE1-4471-918A-F238524BED6E}"/>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17FFE6B6-02DD-4618-9E96-6EFDA51C51A4}"/>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15CCF0F-2612-428C-85F9-7772EB616D84}"/>
              </a:ext>
            </a:extLst>
          </p:cNvPr>
          <p:cNvSpPr>
            <a:spLocks noGrp="1"/>
          </p:cNvSpPr>
          <p:nvPr>
            <p:ph type="dt" sz="half" idx="10"/>
          </p:nvPr>
        </p:nvSpPr>
        <p:spPr/>
        <p:txBody>
          <a:bodyPr/>
          <a:lstStyle/>
          <a:p>
            <a:fld id="{09AD73CB-D5B8-4529-9F67-9E1A793C7308}" type="datetimeFigureOut">
              <a:rPr lang="en-US" smtClean="0"/>
              <a:t>2/21/2023</a:t>
            </a:fld>
            <a:endParaRPr lang="en-US"/>
          </a:p>
        </p:txBody>
      </p:sp>
      <p:sp>
        <p:nvSpPr>
          <p:cNvPr id="5" name="Footer Placeholder 4">
            <a:extLst>
              <a:ext uri="{FF2B5EF4-FFF2-40B4-BE49-F238E27FC236}">
                <a16:creationId xmlns:a16="http://schemas.microsoft.com/office/drawing/2014/main" id="{2D3D60CE-A32C-4851-B5D2-23D210876E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624DB4-ED3C-47E1-B234-7423C5331771}"/>
              </a:ext>
            </a:extLst>
          </p:cNvPr>
          <p:cNvSpPr>
            <a:spLocks noGrp="1"/>
          </p:cNvSpPr>
          <p:nvPr>
            <p:ph type="sldNum" sz="quarter" idx="12"/>
          </p:nvPr>
        </p:nvSpPr>
        <p:spPr/>
        <p:txBody>
          <a:bodyPr/>
          <a:lstStyle/>
          <a:p>
            <a:fld id="{C2C87ECA-1029-4290-BC88-A55D31F75BA3}" type="slidenum">
              <a:rPr lang="en-US" smtClean="0"/>
              <a:t>‹#›</a:t>
            </a:fld>
            <a:endParaRPr lang="en-US"/>
          </a:p>
        </p:txBody>
      </p:sp>
    </p:spTree>
    <p:extLst>
      <p:ext uri="{BB962C8B-B14F-4D97-AF65-F5344CB8AC3E}">
        <p14:creationId xmlns:p14="http://schemas.microsoft.com/office/powerpoint/2010/main" val="44859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58C29-4145-4892-AA0C-5845AC04E7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C0C849-018B-44C2-9BFD-A0321F58DA11}"/>
              </a:ext>
            </a:extLst>
          </p:cNvPr>
          <p:cNvSpPr>
            <a:spLocks noGrp="1"/>
          </p:cNvSpPr>
          <p:nvPr>
            <p:ph sz="half" idx="1"/>
          </p:nvPr>
        </p:nvSpPr>
        <p:spPr>
          <a:xfrm>
            <a:off x="1676400" y="3651250"/>
            <a:ext cx="10363200"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B73E7A-DAE0-4C34-9DA2-36B99643D342}"/>
              </a:ext>
            </a:extLst>
          </p:cNvPr>
          <p:cNvSpPr>
            <a:spLocks noGrp="1"/>
          </p:cNvSpPr>
          <p:nvPr>
            <p:ph sz="half" idx="2"/>
          </p:nvPr>
        </p:nvSpPr>
        <p:spPr>
          <a:xfrm>
            <a:off x="12344400" y="3651250"/>
            <a:ext cx="10363200"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FA5C7D-5A4E-424B-B611-C913A17C6583}"/>
              </a:ext>
            </a:extLst>
          </p:cNvPr>
          <p:cNvSpPr>
            <a:spLocks noGrp="1"/>
          </p:cNvSpPr>
          <p:nvPr>
            <p:ph type="dt" sz="half" idx="10"/>
          </p:nvPr>
        </p:nvSpPr>
        <p:spPr/>
        <p:txBody>
          <a:bodyPr/>
          <a:lstStyle/>
          <a:p>
            <a:fld id="{09AD73CB-D5B8-4529-9F67-9E1A793C7308}" type="datetimeFigureOut">
              <a:rPr lang="en-US" smtClean="0"/>
              <a:t>2/21/2023</a:t>
            </a:fld>
            <a:endParaRPr lang="en-US"/>
          </a:p>
        </p:txBody>
      </p:sp>
      <p:sp>
        <p:nvSpPr>
          <p:cNvPr id="6" name="Footer Placeholder 5">
            <a:extLst>
              <a:ext uri="{FF2B5EF4-FFF2-40B4-BE49-F238E27FC236}">
                <a16:creationId xmlns:a16="http://schemas.microsoft.com/office/drawing/2014/main" id="{4432C1C0-7D82-470F-AD8C-79D2DCC056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53943A-DF88-48C1-BD07-BDA39B894BF6}"/>
              </a:ext>
            </a:extLst>
          </p:cNvPr>
          <p:cNvSpPr>
            <a:spLocks noGrp="1"/>
          </p:cNvSpPr>
          <p:nvPr>
            <p:ph type="sldNum" sz="quarter" idx="12"/>
          </p:nvPr>
        </p:nvSpPr>
        <p:spPr/>
        <p:txBody>
          <a:bodyPr/>
          <a:lstStyle/>
          <a:p>
            <a:fld id="{C2C87ECA-1029-4290-BC88-A55D31F75BA3}" type="slidenum">
              <a:rPr lang="en-US" smtClean="0"/>
              <a:t>‹#›</a:t>
            </a:fld>
            <a:endParaRPr lang="en-US"/>
          </a:p>
        </p:txBody>
      </p:sp>
    </p:spTree>
    <p:extLst>
      <p:ext uri="{BB962C8B-B14F-4D97-AF65-F5344CB8AC3E}">
        <p14:creationId xmlns:p14="http://schemas.microsoft.com/office/powerpoint/2010/main" val="3073194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numCol="1" spcCol="38100">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Body Level One…"/>
          <p:cNvSpPr txBox="1">
            <a:spLocks noGrp="1"/>
          </p:cNvSpPr>
          <p:nvPr>
            <p:ph type="body" sz="quarter" idx="1" hasCustomPrompt="1"/>
          </p:nvPr>
        </p:nvSpPr>
        <p:spPr>
          <a:xfrm>
            <a:off x="1207690" y="1106137"/>
            <a:ext cx="21968621"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24" name="Body Level One…"/>
          <p:cNvSpPr txBox="1">
            <a:spLocks noGrp="1"/>
          </p:cNvSpPr>
          <p:nvPr>
            <p:ph type="body" sz="quarter" idx="22" hasCustomPrompt="1"/>
          </p:nvPr>
        </p:nvSpPr>
        <p:spPr>
          <a:xfrm>
            <a:off x="1206500" y="11609909"/>
            <a:ext cx="21971000" cy="1116953"/>
          </a:xfrm>
          <a:prstGeom prst="rect">
            <a:avLst/>
          </a:prstGeom>
        </p:spPr>
        <p:txBody>
          <a:bodyPr numCol="1" spcCol="38100"/>
          <a:lstStyle>
            <a:lvl1pPr marL="0" indent="0" defTabSz="825500">
              <a:lnSpc>
                <a:spcPct val="100000"/>
              </a:lnSpc>
              <a:spcBef>
                <a:spcPts val="0"/>
              </a:spcBef>
              <a:buSzTx/>
              <a:buNone/>
              <a:defRPr sz="5500" b="1"/>
            </a:lvl1pPr>
          </a:lstStyle>
          <a:p>
            <a:r>
              <a:t>Presentation Subtitle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91D4E-216A-45A5-B00A-1678AFFBA42C}"/>
              </a:ext>
            </a:extLst>
          </p:cNvPr>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29567B-20FF-4D0A-A51B-C8296A255C17}"/>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a:extLst>
              <a:ext uri="{FF2B5EF4-FFF2-40B4-BE49-F238E27FC236}">
                <a16:creationId xmlns:a16="http://schemas.microsoft.com/office/drawing/2014/main" id="{7F0F96EB-B18D-46C7-9E4E-3875850735C5}"/>
              </a:ext>
            </a:extLst>
          </p:cNvPr>
          <p:cNvSpPr>
            <a:spLocks noGrp="1"/>
          </p:cNvSpPr>
          <p:nvPr>
            <p:ph sz="half" idx="2"/>
          </p:nvPr>
        </p:nvSpPr>
        <p:spPr>
          <a:xfrm>
            <a:off x="1679577" y="5010150"/>
            <a:ext cx="10315574"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FD72DE-1D42-4B5B-8FAF-A10C3493D7A8}"/>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a:extLst>
              <a:ext uri="{FF2B5EF4-FFF2-40B4-BE49-F238E27FC236}">
                <a16:creationId xmlns:a16="http://schemas.microsoft.com/office/drawing/2014/main" id="{DDE9F9AC-9721-4BD1-AA66-B541DAAFABBC}"/>
              </a:ext>
            </a:extLst>
          </p:cNvPr>
          <p:cNvSpPr>
            <a:spLocks noGrp="1"/>
          </p:cNvSpPr>
          <p:nvPr>
            <p:ph sz="quarter" idx="4"/>
          </p:nvPr>
        </p:nvSpPr>
        <p:spPr>
          <a:xfrm>
            <a:off x="12344400" y="5010150"/>
            <a:ext cx="1036637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A0B878-145D-4A6F-A41E-AF07C094F7AD}"/>
              </a:ext>
            </a:extLst>
          </p:cNvPr>
          <p:cNvSpPr>
            <a:spLocks noGrp="1"/>
          </p:cNvSpPr>
          <p:nvPr>
            <p:ph type="dt" sz="half" idx="10"/>
          </p:nvPr>
        </p:nvSpPr>
        <p:spPr/>
        <p:txBody>
          <a:bodyPr/>
          <a:lstStyle/>
          <a:p>
            <a:fld id="{09AD73CB-D5B8-4529-9F67-9E1A793C7308}" type="datetimeFigureOut">
              <a:rPr lang="en-US" smtClean="0"/>
              <a:t>2/21/2023</a:t>
            </a:fld>
            <a:endParaRPr lang="en-US"/>
          </a:p>
        </p:txBody>
      </p:sp>
      <p:sp>
        <p:nvSpPr>
          <p:cNvPr id="8" name="Footer Placeholder 7">
            <a:extLst>
              <a:ext uri="{FF2B5EF4-FFF2-40B4-BE49-F238E27FC236}">
                <a16:creationId xmlns:a16="http://schemas.microsoft.com/office/drawing/2014/main" id="{E8FABD8C-74EE-4C96-B7FE-49ED580A40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507BB3-7C4F-449B-ADEA-2FE8559F9E47}"/>
              </a:ext>
            </a:extLst>
          </p:cNvPr>
          <p:cNvSpPr>
            <a:spLocks noGrp="1"/>
          </p:cNvSpPr>
          <p:nvPr>
            <p:ph type="sldNum" sz="quarter" idx="12"/>
          </p:nvPr>
        </p:nvSpPr>
        <p:spPr/>
        <p:txBody>
          <a:bodyPr/>
          <a:lstStyle/>
          <a:p>
            <a:fld id="{C2C87ECA-1029-4290-BC88-A55D31F75BA3}" type="slidenum">
              <a:rPr lang="en-US" smtClean="0"/>
              <a:t>‹#›</a:t>
            </a:fld>
            <a:endParaRPr lang="en-US"/>
          </a:p>
        </p:txBody>
      </p:sp>
    </p:spTree>
    <p:extLst>
      <p:ext uri="{BB962C8B-B14F-4D97-AF65-F5344CB8AC3E}">
        <p14:creationId xmlns:p14="http://schemas.microsoft.com/office/powerpoint/2010/main" val="84568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B777D-F6C3-47FE-9925-462D77304E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A7FBFA-989B-44E3-97D6-E55AB3077164}"/>
              </a:ext>
            </a:extLst>
          </p:cNvPr>
          <p:cNvSpPr>
            <a:spLocks noGrp="1"/>
          </p:cNvSpPr>
          <p:nvPr>
            <p:ph type="dt" sz="half" idx="10"/>
          </p:nvPr>
        </p:nvSpPr>
        <p:spPr/>
        <p:txBody>
          <a:bodyPr/>
          <a:lstStyle/>
          <a:p>
            <a:fld id="{09AD73CB-D5B8-4529-9F67-9E1A793C7308}" type="datetimeFigureOut">
              <a:rPr lang="en-US" smtClean="0"/>
              <a:t>2/21/2023</a:t>
            </a:fld>
            <a:endParaRPr lang="en-US"/>
          </a:p>
        </p:txBody>
      </p:sp>
      <p:sp>
        <p:nvSpPr>
          <p:cNvPr id="4" name="Footer Placeholder 3">
            <a:extLst>
              <a:ext uri="{FF2B5EF4-FFF2-40B4-BE49-F238E27FC236}">
                <a16:creationId xmlns:a16="http://schemas.microsoft.com/office/drawing/2014/main" id="{C89C8A9F-C6CC-42F5-82C5-41FA756331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437897-78DE-4F33-921F-A03E6266E530}"/>
              </a:ext>
            </a:extLst>
          </p:cNvPr>
          <p:cNvSpPr>
            <a:spLocks noGrp="1"/>
          </p:cNvSpPr>
          <p:nvPr>
            <p:ph type="sldNum" sz="quarter" idx="12"/>
          </p:nvPr>
        </p:nvSpPr>
        <p:spPr/>
        <p:txBody>
          <a:bodyPr/>
          <a:lstStyle/>
          <a:p>
            <a:fld id="{C2C87ECA-1029-4290-BC88-A55D31F75BA3}" type="slidenum">
              <a:rPr lang="en-US" smtClean="0"/>
              <a:t>‹#›</a:t>
            </a:fld>
            <a:endParaRPr lang="en-US"/>
          </a:p>
        </p:txBody>
      </p:sp>
    </p:spTree>
    <p:extLst>
      <p:ext uri="{BB962C8B-B14F-4D97-AF65-F5344CB8AC3E}">
        <p14:creationId xmlns:p14="http://schemas.microsoft.com/office/powerpoint/2010/main" val="2400107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0C1BE8-F883-4356-8CAB-906D454F3C69}"/>
              </a:ext>
            </a:extLst>
          </p:cNvPr>
          <p:cNvSpPr>
            <a:spLocks noGrp="1"/>
          </p:cNvSpPr>
          <p:nvPr>
            <p:ph type="dt" sz="half" idx="10"/>
          </p:nvPr>
        </p:nvSpPr>
        <p:spPr/>
        <p:txBody>
          <a:bodyPr/>
          <a:lstStyle/>
          <a:p>
            <a:fld id="{09AD73CB-D5B8-4529-9F67-9E1A793C7308}" type="datetimeFigureOut">
              <a:rPr lang="en-US" smtClean="0"/>
              <a:t>2/21/2023</a:t>
            </a:fld>
            <a:endParaRPr lang="en-US"/>
          </a:p>
        </p:txBody>
      </p:sp>
      <p:sp>
        <p:nvSpPr>
          <p:cNvPr id="3" name="Footer Placeholder 2">
            <a:extLst>
              <a:ext uri="{FF2B5EF4-FFF2-40B4-BE49-F238E27FC236}">
                <a16:creationId xmlns:a16="http://schemas.microsoft.com/office/drawing/2014/main" id="{9BAA9AEE-B6AB-49AD-87CC-3ECA274F81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FF3EAE-BED4-4C89-B551-2A677B3F588C}"/>
              </a:ext>
            </a:extLst>
          </p:cNvPr>
          <p:cNvSpPr>
            <a:spLocks noGrp="1"/>
          </p:cNvSpPr>
          <p:nvPr>
            <p:ph type="sldNum" sz="quarter" idx="12"/>
          </p:nvPr>
        </p:nvSpPr>
        <p:spPr/>
        <p:txBody>
          <a:bodyPr/>
          <a:lstStyle/>
          <a:p>
            <a:fld id="{C2C87ECA-1029-4290-BC88-A55D31F75BA3}" type="slidenum">
              <a:rPr lang="en-US" smtClean="0"/>
              <a:t>‹#›</a:t>
            </a:fld>
            <a:endParaRPr lang="en-US"/>
          </a:p>
        </p:txBody>
      </p:sp>
    </p:spTree>
    <p:extLst>
      <p:ext uri="{BB962C8B-B14F-4D97-AF65-F5344CB8AC3E}">
        <p14:creationId xmlns:p14="http://schemas.microsoft.com/office/powerpoint/2010/main" val="1387965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BD70-13C0-4C33-9F16-89E99B81420D}"/>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64E1C316-1A2F-40FC-886A-AE1169876A12}"/>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438203-4C71-4292-928C-9FAB11B28590}"/>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a:extLst>
              <a:ext uri="{FF2B5EF4-FFF2-40B4-BE49-F238E27FC236}">
                <a16:creationId xmlns:a16="http://schemas.microsoft.com/office/drawing/2014/main" id="{0AF3DC4C-3EDE-484C-9B7E-8F4E95900C53}"/>
              </a:ext>
            </a:extLst>
          </p:cNvPr>
          <p:cNvSpPr>
            <a:spLocks noGrp="1"/>
          </p:cNvSpPr>
          <p:nvPr>
            <p:ph type="dt" sz="half" idx="10"/>
          </p:nvPr>
        </p:nvSpPr>
        <p:spPr/>
        <p:txBody>
          <a:bodyPr/>
          <a:lstStyle/>
          <a:p>
            <a:fld id="{09AD73CB-D5B8-4529-9F67-9E1A793C7308}" type="datetimeFigureOut">
              <a:rPr lang="en-US" smtClean="0"/>
              <a:t>2/21/2023</a:t>
            </a:fld>
            <a:endParaRPr lang="en-US"/>
          </a:p>
        </p:txBody>
      </p:sp>
      <p:sp>
        <p:nvSpPr>
          <p:cNvPr id="6" name="Footer Placeholder 5">
            <a:extLst>
              <a:ext uri="{FF2B5EF4-FFF2-40B4-BE49-F238E27FC236}">
                <a16:creationId xmlns:a16="http://schemas.microsoft.com/office/drawing/2014/main" id="{0C4CA76E-AF4C-4FB2-9BE9-7D6950F0A5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1321DB-57BE-4360-9B77-9F0E0D9C0E95}"/>
              </a:ext>
            </a:extLst>
          </p:cNvPr>
          <p:cNvSpPr>
            <a:spLocks noGrp="1"/>
          </p:cNvSpPr>
          <p:nvPr>
            <p:ph type="sldNum" sz="quarter" idx="12"/>
          </p:nvPr>
        </p:nvSpPr>
        <p:spPr/>
        <p:txBody>
          <a:bodyPr/>
          <a:lstStyle/>
          <a:p>
            <a:fld id="{C2C87ECA-1029-4290-BC88-A55D31F75BA3}" type="slidenum">
              <a:rPr lang="en-US" smtClean="0"/>
              <a:t>‹#›</a:t>
            </a:fld>
            <a:endParaRPr lang="en-US"/>
          </a:p>
        </p:txBody>
      </p:sp>
    </p:spTree>
    <p:extLst>
      <p:ext uri="{BB962C8B-B14F-4D97-AF65-F5344CB8AC3E}">
        <p14:creationId xmlns:p14="http://schemas.microsoft.com/office/powerpoint/2010/main" val="11389914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BC86E-241D-4B4E-8726-7B41E10E88D0}"/>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176988C1-D490-4B07-A823-2F18E26753E2}"/>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p>
        </p:txBody>
      </p:sp>
      <p:sp>
        <p:nvSpPr>
          <p:cNvPr id="4" name="Text Placeholder 3">
            <a:extLst>
              <a:ext uri="{FF2B5EF4-FFF2-40B4-BE49-F238E27FC236}">
                <a16:creationId xmlns:a16="http://schemas.microsoft.com/office/drawing/2014/main" id="{0CAFA06F-76E7-488F-B6B5-3E7862B8D334}"/>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a:extLst>
              <a:ext uri="{FF2B5EF4-FFF2-40B4-BE49-F238E27FC236}">
                <a16:creationId xmlns:a16="http://schemas.microsoft.com/office/drawing/2014/main" id="{2831EBBD-D8DB-45BE-9061-3F9895C4ECA9}"/>
              </a:ext>
            </a:extLst>
          </p:cNvPr>
          <p:cNvSpPr>
            <a:spLocks noGrp="1"/>
          </p:cNvSpPr>
          <p:nvPr>
            <p:ph type="dt" sz="half" idx="10"/>
          </p:nvPr>
        </p:nvSpPr>
        <p:spPr/>
        <p:txBody>
          <a:bodyPr/>
          <a:lstStyle/>
          <a:p>
            <a:fld id="{09AD73CB-D5B8-4529-9F67-9E1A793C7308}" type="datetimeFigureOut">
              <a:rPr lang="en-US" smtClean="0"/>
              <a:t>2/21/2023</a:t>
            </a:fld>
            <a:endParaRPr lang="en-US"/>
          </a:p>
        </p:txBody>
      </p:sp>
      <p:sp>
        <p:nvSpPr>
          <p:cNvPr id="6" name="Footer Placeholder 5">
            <a:extLst>
              <a:ext uri="{FF2B5EF4-FFF2-40B4-BE49-F238E27FC236}">
                <a16:creationId xmlns:a16="http://schemas.microsoft.com/office/drawing/2014/main" id="{FB84543A-9F8A-4865-971C-CA3C3F6C22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480EEE-E005-4D06-88E9-4CA5FDB11833}"/>
              </a:ext>
            </a:extLst>
          </p:cNvPr>
          <p:cNvSpPr>
            <a:spLocks noGrp="1"/>
          </p:cNvSpPr>
          <p:nvPr>
            <p:ph type="sldNum" sz="quarter" idx="12"/>
          </p:nvPr>
        </p:nvSpPr>
        <p:spPr/>
        <p:txBody>
          <a:bodyPr/>
          <a:lstStyle/>
          <a:p>
            <a:fld id="{C2C87ECA-1029-4290-BC88-A55D31F75BA3}" type="slidenum">
              <a:rPr lang="en-US" smtClean="0"/>
              <a:t>‹#›</a:t>
            </a:fld>
            <a:endParaRPr lang="en-US"/>
          </a:p>
        </p:txBody>
      </p:sp>
    </p:spTree>
    <p:extLst>
      <p:ext uri="{BB962C8B-B14F-4D97-AF65-F5344CB8AC3E}">
        <p14:creationId xmlns:p14="http://schemas.microsoft.com/office/powerpoint/2010/main" val="22216975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95B7B-A928-4144-8CDD-EE7D0F6195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64EC5E-985D-42E1-B299-DB470EE33D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FF957B-6692-4DEF-B23B-6E664E8426D1}"/>
              </a:ext>
            </a:extLst>
          </p:cNvPr>
          <p:cNvSpPr>
            <a:spLocks noGrp="1"/>
          </p:cNvSpPr>
          <p:nvPr>
            <p:ph type="dt" sz="half" idx="10"/>
          </p:nvPr>
        </p:nvSpPr>
        <p:spPr/>
        <p:txBody>
          <a:bodyPr/>
          <a:lstStyle/>
          <a:p>
            <a:fld id="{09AD73CB-D5B8-4529-9F67-9E1A793C7308}" type="datetimeFigureOut">
              <a:rPr lang="en-US" smtClean="0"/>
              <a:t>2/21/2023</a:t>
            </a:fld>
            <a:endParaRPr lang="en-US"/>
          </a:p>
        </p:txBody>
      </p:sp>
      <p:sp>
        <p:nvSpPr>
          <p:cNvPr id="5" name="Footer Placeholder 4">
            <a:extLst>
              <a:ext uri="{FF2B5EF4-FFF2-40B4-BE49-F238E27FC236}">
                <a16:creationId xmlns:a16="http://schemas.microsoft.com/office/drawing/2014/main" id="{7A5F5C78-61E8-4A00-9E9F-14EAF44B64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6A2297-ED0E-4DE2-92BA-E2239FC8A331}"/>
              </a:ext>
            </a:extLst>
          </p:cNvPr>
          <p:cNvSpPr>
            <a:spLocks noGrp="1"/>
          </p:cNvSpPr>
          <p:nvPr>
            <p:ph type="sldNum" sz="quarter" idx="12"/>
          </p:nvPr>
        </p:nvSpPr>
        <p:spPr/>
        <p:txBody>
          <a:bodyPr/>
          <a:lstStyle/>
          <a:p>
            <a:fld id="{C2C87ECA-1029-4290-BC88-A55D31F75BA3}" type="slidenum">
              <a:rPr lang="en-US" smtClean="0"/>
              <a:t>‹#›</a:t>
            </a:fld>
            <a:endParaRPr lang="en-US"/>
          </a:p>
        </p:txBody>
      </p:sp>
    </p:spTree>
    <p:extLst>
      <p:ext uri="{BB962C8B-B14F-4D97-AF65-F5344CB8AC3E}">
        <p14:creationId xmlns:p14="http://schemas.microsoft.com/office/powerpoint/2010/main" val="33442051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1CE677-21CE-4E9E-8B3D-6003EC488869}"/>
              </a:ext>
            </a:extLst>
          </p:cNvPr>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0FBD96-FD0E-471E-BF08-C582020EB22A}"/>
              </a:ext>
            </a:extLst>
          </p:cNvPr>
          <p:cNvSpPr>
            <a:spLocks noGrp="1"/>
          </p:cNvSpPr>
          <p:nvPr>
            <p:ph type="body" orient="vert" idx="1"/>
          </p:nvPr>
        </p:nvSpPr>
        <p:spPr>
          <a:xfrm>
            <a:off x="1676400" y="730250"/>
            <a:ext cx="15468600"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D3B7E7-3FDB-42BB-8452-73EC8BECDC38}"/>
              </a:ext>
            </a:extLst>
          </p:cNvPr>
          <p:cNvSpPr>
            <a:spLocks noGrp="1"/>
          </p:cNvSpPr>
          <p:nvPr>
            <p:ph type="dt" sz="half" idx="10"/>
          </p:nvPr>
        </p:nvSpPr>
        <p:spPr/>
        <p:txBody>
          <a:bodyPr/>
          <a:lstStyle/>
          <a:p>
            <a:fld id="{09AD73CB-D5B8-4529-9F67-9E1A793C7308}" type="datetimeFigureOut">
              <a:rPr lang="en-US" smtClean="0"/>
              <a:t>2/21/2023</a:t>
            </a:fld>
            <a:endParaRPr lang="en-US"/>
          </a:p>
        </p:txBody>
      </p:sp>
      <p:sp>
        <p:nvSpPr>
          <p:cNvPr id="5" name="Footer Placeholder 4">
            <a:extLst>
              <a:ext uri="{FF2B5EF4-FFF2-40B4-BE49-F238E27FC236}">
                <a16:creationId xmlns:a16="http://schemas.microsoft.com/office/drawing/2014/main" id="{A9DE9E51-9F1E-4AA4-86AC-5AD5148111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AD924D-40B6-4694-9E6A-D04DBA7014DD}"/>
              </a:ext>
            </a:extLst>
          </p:cNvPr>
          <p:cNvSpPr>
            <a:spLocks noGrp="1"/>
          </p:cNvSpPr>
          <p:nvPr>
            <p:ph type="sldNum" sz="quarter" idx="12"/>
          </p:nvPr>
        </p:nvSpPr>
        <p:spPr/>
        <p:txBody>
          <a:bodyPr/>
          <a:lstStyle/>
          <a:p>
            <a:fld id="{C2C87ECA-1029-4290-BC88-A55D31F75BA3}" type="slidenum">
              <a:rPr lang="en-US" smtClean="0"/>
              <a:t>‹#›</a:t>
            </a:fld>
            <a:endParaRPr lang="en-US"/>
          </a:p>
        </p:txBody>
      </p:sp>
    </p:spTree>
    <p:extLst>
      <p:ext uri="{BB962C8B-B14F-4D97-AF65-F5344CB8AC3E}">
        <p14:creationId xmlns:p14="http://schemas.microsoft.com/office/powerpoint/2010/main" val="11099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xfrm>
            <a:off x="1206500" y="1079500"/>
            <a:ext cx="21971000" cy="1433164"/>
          </a:xfrm>
          <a:prstGeom prst="rect">
            <a:avLst/>
          </a:prstGeom>
        </p:spPr>
        <p:txBody>
          <a:bodyPr/>
          <a:lstStyle/>
          <a:p>
            <a:r>
              <a:t>Slide Title</a:t>
            </a:r>
          </a:p>
        </p:txBody>
      </p:sp>
      <p:sp>
        <p:nvSpPr>
          <p:cNvPr id="43" name="Body Level One…"/>
          <p:cNvSpPr txBox="1">
            <a:spLocks noGrp="1"/>
          </p:cNvSpPr>
          <p:nvPr>
            <p:ph type="body" sz="quarter" idx="1" hasCustomPrompt="1"/>
          </p:nvPr>
        </p:nvSpPr>
        <p:spPr>
          <a:xfrm>
            <a:off x="1206500" y="2372963"/>
            <a:ext cx="21971000" cy="934782"/>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44" name="Body Level One…"/>
          <p:cNvSpPr txBox="1">
            <a:spLocks noGrp="1"/>
          </p:cNvSpPr>
          <p:nvPr>
            <p:ph type="body" idx="21" hasCustomPrompt="1"/>
          </p:nvPr>
        </p:nvSpPr>
        <p:spPr>
          <a:xfrm>
            <a:off x="1206500" y="4248505"/>
            <a:ext cx="21971000" cy="8256014"/>
          </a:xfrm>
          <a:prstGeom prst="rect">
            <a:avLst/>
          </a:prstGeom>
        </p:spPr>
        <p:txBody>
          <a:bodyPr numCol="1" spcCol="38100"/>
          <a:lstStyle/>
          <a:p>
            <a:r>
              <a:t>Slide bullet text</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4098255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numCol="1" spcCol="38100">
            <a:noAutofit/>
          </a:bodyPr>
          <a:lstStyle/>
          <a:p>
            <a:endParaRPr/>
          </a:p>
        </p:txBody>
      </p:sp>
      <p:sp>
        <p:nvSpPr>
          <p:cNvPr id="33" name="Slide Title"/>
          <p:cNvSpPr txBox="1">
            <a:spLocks noGrp="1"/>
          </p:cNvSpPr>
          <p:nvPr>
            <p:ph type="title" hasCustomPrompt="1"/>
          </p:nvPr>
        </p:nvSpPr>
        <p:spPr>
          <a:xfrm>
            <a:off x="1206500" y="1270000"/>
            <a:ext cx="9779000" cy="5882274"/>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numCol="1" spcCol="38100"/>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500" y="13085233"/>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xfrm>
            <a:off x="1206500" y="1079500"/>
            <a:ext cx="21971000" cy="1433164"/>
          </a:xfrm>
          <a:prstGeom prst="rect">
            <a:avLst/>
          </a:prstGeom>
        </p:spPr>
        <p:txBody>
          <a:bodyPr/>
          <a:lstStyle/>
          <a:p>
            <a:r>
              <a:t>Slide Title</a:t>
            </a:r>
          </a:p>
        </p:txBody>
      </p:sp>
      <p:sp>
        <p:nvSpPr>
          <p:cNvPr id="43" name="Body Level One…"/>
          <p:cNvSpPr txBox="1">
            <a:spLocks noGrp="1"/>
          </p:cNvSpPr>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44" name="Body Level One…"/>
          <p:cNvSpPr txBox="1">
            <a:spLocks noGrp="1"/>
          </p:cNvSpPr>
          <p:nvPr>
            <p:ph type="body" idx="21" hasCustomPrompt="1"/>
          </p:nvPr>
        </p:nvSpPr>
        <p:spPr>
          <a:xfrm>
            <a:off x="1206500" y="4248503"/>
            <a:ext cx="21971000" cy="8256014"/>
          </a:xfrm>
          <a:prstGeom prst="rect">
            <a:avLst/>
          </a:prstGeom>
        </p:spPr>
        <p:txBody>
          <a:bodyPr numCol="1" spcCol="38100"/>
          <a:lstStyle/>
          <a:p>
            <a:r>
              <a:t>Slide bullet text</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Body Level One…"/>
          <p:cNvSpPr txBox="1">
            <a:spLocks noGrp="1"/>
          </p:cNvSpPr>
          <p:nvPr>
            <p:ph type="body" sz="quarter" idx="1" hasCustomPrompt="1"/>
          </p:nvPr>
        </p:nvSpPr>
        <p:spPr>
          <a:xfrm>
            <a:off x="1206500" y="2372961"/>
            <a:ext cx="9779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61" name="Body Level One…"/>
          <p:cNvSpPr txBox="1">
            <a:spLocks noGrp="1"/>
          </p:cNvSpPr>
          <p:nvPr>
            <p:ph type="body" sz="half" idx="21" hasCustomPrompt="1"/>
          </p:nvPr>
        </p:nvSpPr>
        <p:spPr>
          <a:xfrm>
            <a:off x="1206500" y="4248503"/>
            <a:ext cx="9779000" cy="8256631"/>
          </a:xfrm>
          <a:prstGeom prst="rect">
            <a:avLst/>
          </a:prstGeom>
        </p:spPr>
        <p:txBody>
          <a:bodyPr numCol="1" spcCol="38100"/>
          <a:lstStyle/>
          <a:p>
            <a:r>
              <a:t>Slide bullet text</a:t>
            </a:r>
          </a:p>
        </p:txBody>
      </p:sp>
      <p:sp>
        <p:nvSpPr>
          <p:cNvPr id="62" name="660384004_1290x1720.jpg"/>
          <p:cNvSpPr>
            <a:spLocks noGrp="1"/>
          </p:cNvSpPr>
          <p:nvPr>
            <p:ph type="pic" idx="22"/>
          </p:nvPr>
        </p:nvSpPr>
        <p:spPr>
          <a:xfrm>
            <a:off x="12192000" y="-407266"/>
            <a:ext cx="10916874" cy="14555833"/>
          </a:xfrm>
          <a:prstGeom prst="rect">
            <a:avLst/>
          </a:prstGeom>
        </p:spPr>
        <p:txBody>
          <a:bodyPr lIns="91439" tIns="45719" rIns="91439" bIns="45719" numCol="1" spcCol="38100">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5"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500" y="13085233"/>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50"/>
          </a:xfrm>
          <a:prstGeom prst="rect">
            <a:avLst/>
          </a:prstGeom>
        </p:spPr>
        <p:txBody>
          <a:bodyPr/>
          <a:lstStyle/>
          <a:p>
            <a:r>
              <a:t>Slide Title</a:t>
            </a:r>
          </a:p>
        </p:txBody>
      </p:sp>
      <p:sp>
        <p:nvSpPr>
          <p:cNvPr id="80" name="Body Level One…"/>
          <p:cNvSpPr txBox="1">
            <a:spLocks noGrp="1"/>
          </p:cNvSpPr>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Body Level One…"/>
          <p:cNvSpPr txBox="1">
            <a:spLocks noGrp="1"/>
          </p:cNvSpPr>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Agenda Subtitle</a:t>
            </a:r>
          </a:p>
          <a:p>
            <a:pPr lvl="1"/>
            <a:endParaRPr/>
          </a:p>
          <a:p>
            <a:pPr lvl="2"/>
            <a:endParaRPr/>
          </a:p>
          <a:p>
            <a:pPr lvl="3"/>
            <a:endParaRPr/>
          </a:p>
          <a:p>
            <a:pPr lvl="4"/>
            <a:endParaRPr/>
          </a:p>
        </p:txBody>
      </p:sp>
      <p:sp>
        <p:nvSpPr>
          <p:cNvPr id="90" name="Body Level One…"/>
          <p:cNvSpPr txBox="1">
            <a:spLocks noGrp="1"/>
          </p:cNvSpPr>
          <p:nvPr>
            <p:ph type="body" idx="21" hasCustomPrompt="1"/>
          </p:nvPr>
        </p:nvSpPr>
        <p:spPr>
          <a:xfrm>
            <a:off x="1206500" y="4248503"/>
            <a:ext cx="21971000" cy="8256014"/>
          </a:xfrm>
          <a:prstGeom prst="rect">
            <a:avLst/>
          </a:prstGeom>
        </p:spPr>
        <p:txBody>
          <a:bodyPr numCol="1" spcCol="38100"/>
          <a:lstStyle>
            <a:lvl1pPr marL="0" indent="0" defTabSz="825500">
              <a:lnSpc>
                <a:spcPct val="100000"/>
              </a:lnSpc>
              <a:spcBef>
                <a:spcPts val="1800"/>
              </a:spcBef>
              <a:buSzTx/>
              <a:buNone/>
              <a:defRPr sz="5500" spc="-99"/>
            </a:lvl1pPr>
          </a:lstStyle>
          <a:p>
            <a:r>
              <a:t>Agenda Topics</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1206500" y="4248503"/>
            <a:ext cx="21971000" cy="82560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098550">
            <a:normAutofit/>
          </a:bodyPr>
          <a:lstStyle/>
          <a:p>
            <a:r>
              <a:t>Slide bullet text</a:t>
            </a:r>
          </a:p>
          <a:p>
            <a:pPr lvl="1"/>
            <a:endParaRPr/>
          </a:p>
          <a:p>
            <a:pPr lvl="2"/>
            <a:endParaRPr/>
          </a:p>
          <a:p>
            <a:pPr lvl="3"/>
            <a:endParaRPr/>
          </a:p>
          <a:p>
            <a:pPr lvl="4"/>
            <a:endParaRPr/>
          </a:p>
        </p:txBody>
      </p:sp>
      <p:sp>
        <p:nvSpPr>
          <p:cNvPr id="3" name="Title Text"/>
          <p:cNvSpPr txBox="1">
            <a:spLocks noGrp="1"/>
          </p:cNvSpPr>
          <p:nvPr>
            <p:ph type="title"/>
          </p:nvPr>
        </p:nvSpPr>
        <p:spPr>
          <a:xfrm>
            <a:off x="3653366" y="2743200"/>
            <a:ext cx="19507201" cy="15053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4" name="Slide Number"/>
          <p:cNvSpPr txBox="1">
            <a:spLocks noGrp="1"/>
          </p:cNvSpPr>
          <p:nvPr>
            <p:ph type="sldNum" sz="quarter" idx="2"/>
          </p:nvPr>
        </p:nvSpPr>
        <p:spPr>
          <a:xfrm>
            <a:off x="12001500" y="13080999"/>
            <a:ext cx="368504"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D4237F-7A25-40E8-8AFA-D029B4199326}"/>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0EB773-B340-4999-9B2E-C72827AA9D72}"/>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C33D64-F7B4-4ADD-A0BC-C6D9BEC2DE8C}"/>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09AD73CB-D5B8-4529-9F67-9E1A793C7308}" type="datetimeFigureOut">
              <a:rPr lang="en-US" smtClean="0"/>
              <a:t>2/21/2023</a:t>
            </a:fld>
            <a:endParaRPr lang="en-US"/>
          </a:p>
        </p:txBody>
      </p:sp>
      <p:sp>
        <p:nvSpPr>
          <p:cNvPr id="5" name="Footer Placeholder 4">
            <a:extLst>
              <a:ext uri="{FF2B5EF4-FFF2-40B4-BE49-F238E27FC236}">
                <a16:creationId xmlns:a16="http://schemas.microsoft.com/office/drawing/2014/main" id="{8455DCFE-5F42-4304-ADD8-E7A4C103735E}"/>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A00426-F56D-4D4A-A018-820EF16B0C1D}"/>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C2C87ECA-1029-4290-BC88-A55D31F75BA3}" type="slidenum">
              <a:rPr lang="en-US" smtClean="0"/>
              <a:t>‹#›</a:t>
            </a:fld>
            <a:endParaRPr lang="en-US"/>
          </a:p>
        </p:txBody>
      </p:sp>
    </p:spTree>
    <p:extLst>
      <p:ext uri="{BB962C8B-B14F-4D97-AF65-F5344CB8AC3E}">
        <p14:creationId xmlns:p14="http://schemas.microsoft.com/office/powerpoint/2010/main" val="285863547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Author and Date"/>
          <p:cNvSpPr txBox="1">
            <a:spLocks noGrp="1"/>
          </p:cNvSpPr>
          <p:nvPr>
            <p:ph type="body" sz="quarter" idx="1"/>
          </p:nvPr>
        </p:nvSpPr>
        <p:spPr>
          <a:xfrm>
            <a:off x="1201341" y="11859862"/>
            <a:ext cx="21971002" cy="636980"/>
          </a:xfrm>
          <a:prstGeom prst="rect">
            <a:avLst/>
          </a:prstGeom>
        </p:spPr>
        <p:txBody>
          <a:bodyPr>
            <a:normAutofit lnSpcReduction="10000"/>
          </a:bodyPr>
          <a:lstStyle/>
          <a:p>
            <a:endParaRPr/>
          </a:p>
        </p:txBody>
      </p:sp>
      <p:sp>
        <p:nvSpPr>
          <p:cNvPr id="152" name="Presentation Title"/>
          <p:cNvSpPr txBox="1">
            <a:spLocks noGrp="1"/>
          </p:cNvSpPr>
          <p:nvPr>
            <p:ph type="title"/>
          </p:nvPr>
        </p:nvSpPr>
        <p:spPr>
          <a:xfrm>
            <a:off x="1206495" y="2574990"/>
            <a:ext cx="21971006" cy="4648203"/>
          </a:xfrm>
          <a:prstGeom prst="rect">
            <a:avLst/>
          </a:prstGeom>
        </p:spPr>
        <p:txBody>
          <a:bodyPr/>
          <a:lstStyle/>
          <a:p>
            <a:endParaRPr/>
          </a:p>
        </p:txBody>
      </p:sp>
      <p:pic>
        <p:nvPicPr>
          <p:cNvPr id="153" name="50thCover1-01.png" descr="50thCover1-01.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50thTextHeader-01.png" descr="50thTextHeader-01.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56" name="MONTSERRAT EXTRABOLD"/>
          <p:cNvSpPr txBox="1">
            <a:spLocks noGrp="1"/>
          </p:cNvSpPr>
          <p:nvPr>
            <p:ph type="title"/>
          </p:nvPr>
        </p:nvSpPr>
        <p:spPr>
          <a:xfrm>
            <a:off x="3212417" y="1283739"/>
            <a:ext cx="17959166" cy="1433164"/>
          </a:xfrm>
          <a:prstGeom prst="rect">
            <a:avLst/>
          </a:prstGeom>
        </p:spPr>
        <p:txBody>
          <a:bodyPr>
            <a:normAutofit fontScale="90000"/>
          </a:bodyPr>
          <a:lstStyle>
            <a:lvl1pPr algn="ctr">
              <a:defRPr b="0" spc="-200">
                <a:solidFill>
                  <a:srgbClr val="FFFFFF"/>
                </a:solidFill>
                <a:latin typeface="Montserrat ExtraBold"/>
                <a:ea typeface="Montserrat ExtraBold"/>
                <a:cs typeface="Montserrat ExtraBold"/>
                <a:sym typeface="Montserrat ExtraBold"/>
              </a:defRPr>
            </a:lvl1pPr>
          </a:lstStyle>
          <a:p>
            <a:r>
              <a:rPr lang="en-US" dirty="0"/>
              <a:t>Staffing Levels</a:t>
            </a:r>
            <a:br>
              <a:rPr lang="en-US" dirty="0"/>
            </a:br>
            <a:endParaRPr dirty="0"/>
          </a:p>
        </p:txBody>
      </p:sp>
      <p:sp>
        <p:nvSpPr>
          <p:cNvPr id="157" name="MONTSERRAT BOLD"/>
          <p:cNvSpPr txBox="1">
            <a:spLocks noGrp="1"/>
          </p:cNvSpPr>
          <p:nvPr>
            <p:ph type="body" sz="quarter" idx="1"/>
          </p:nvPr>
        </p:nvSpPr>
        <p:spPr>
          <a:xfrm>
            <a:off x="2209458" y="3741122"/>
            <a:ext cx="21971002" cy="934780"/>
          </a:xfrm>
          <a:prstGeom prst="rect">
            <a:avLst/>
          </a:prstGeom>
        </p:spPr>
        <p:txBody>
          <a:bodyPr/>
          <a:lstStyle>
            <a:lvl1pPr>
              <a:defRPr b="0">
                <a:solidFill>
                  <a:srgbClr val="243D6B"/>
                </a:solidFill>
                <a:latin typeface="Montserrat Bold"/>
                <a:ea typeface="Montserrat Bold"/>
                <a:cs typeface="Montserrat Bold"/>
                <a:sym typeface="Montserrat Bold"/>
              </a:defRPr>
            </a:lvl1pPr>
          </a:lstStyle>
          <a:p>
            <a:r>
              <a:rPr lang="en-US" dirty="0"/>
              <a:t> </a:t>
            </a:r>
            <a:endParaRPr dirty="0"/>
          </a:p>
        </p:txBody>
      </p:sp>
      <p:sp>
        <p:nvSpPr>
          <p:cNvPr id="158" name="Monterrat Semibold"/>
          <p:cNvSpPr txBox="1">
            <a:spLocks noGrp="1"/>
          </p:cNvSpPr>
          <p:nvPr>
            <p:ph type="body" idx="21"/>
          </p:nvPr>
        </p:nvSpPr>
        <p:spPr>
          <a:xfrm>
            <a:off x="2005918" y="3358662"/>
            <a:ext cx="20168624" cy="76668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lvl1pPr>
              <a:lnSpc>
                <a:spcPct val="100000"/>
              </a:lnSpc>
              <a:spcBef>
                <a:spcPts val="2400"/>
              </a:spcBef>
              <a:defRPr>
                <a:solidFill>
                  <a:srgbClr val="5F9A3F"/>
                </a:solidFill>
                <a:latin typeface="Montserrat SemiBold"/>
                <a:ea typeface="Montserrat SemiBold"/>
                <a:cs typeface="Montserrat SemiBold"/>
                <a:sym typeface="Montserrat SemiBold"/>
              </a:defRPr>
            </a:lvl1pPr>
          </a:lstStyle>
          <a:p>
            <a:pPr marL="0" indent="0">
              <a:buNone/>
            </a:pPr>
            <a:endParaRPr lang="en-US" dirty="0"/>
          </a:p>
          <a:p>
            <a:endParaRPr lang="en-US" dirty="0"/>
          </a:p>
          <a:p>
            <a:endParaRPr lang="en-US" dirty="0"/>
          </a:p>
          <a:p>
            <a:endParaRPr dirty="0"/>
          </a:p>
        </p:txBody>
      </p:sp>
      <p:graphicFrame>
        <p:nvGraphicFramePr>
          <p:cNvPr id="4" name="Chart 3">
            <a:extLst>
              <a:ext uri="{FF2B5EF4-FFF2-40B4-BE49-F238E27FC236}">
                <a16:creationId xmlns:a16="http://schemas.microsoft.com/office/drawing/2014/main" id="{B7604B8E-20EE-4381-B3F8-DCA73C427720}"/>
              </a:ext>
            </a:extLst>
          </p:cNvPr>
          <p:cNvGraphicFramePr/>
          <p:nvPr>
            <p:extLst>
              <p:ext uri="{D42A27DB-BD31-4B8C-83A1-F6EECF244321}">
                <p14:modId xmlns:p14="http://schemas.microsoft.com/office/powerpoint/2010/main" val="2668203125"/>
              </p:ext>
            </p:extLst>
          </p:nvPr>
        </p:nvGraphicFramePr>
        <p:xfrm>
          <a:off x="2005918" y="3358662"/>
          <a:ext cx="20168624" cy="740312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2973329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50thTextHeader-01.png" descr="50thTextHeader-01.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57" name="MONTSERRAT BOLD"/>
          <p:cNvSpPr txBox="1">
            <a:spLocks noGrp="1"/>
          </p:cNvSpPr>
          <p:nvPr>
            <p:ph type="body" sz="quarter" idx="1"/>
          </p:nvPr>
        </p:nvSpPr>
        <p:spPr>
          <a:xfrm>
            <a:off x="2209458" y="3741122"/>
            <a:ext cx="21971002" cy="934780"/>
          </a:xfrm>
          <a:prstGeom prst="rect">
            <a:avLst/>
          </a:prstGeom>
        </p:spPr>
        <p:txBody>
          <a:bodyPr/>
          <a:lstStyle>
            <a:lvl1pPr>
              <a:defRPr b="0">
                <a:solidFill>
                  <a:srgbClr val="243D6B"/>
                </a:solidFill>
                <a:latin typeface="Montserrat Bold"/>
                <a:ea typeface="Montserrat Bold"/>
                <a:cs typeface="Montserrat Bold"/>
                <a:sym typeface="Montserrat Bold"/>
              </a:defRPr>
            </a:lvl1pPr>
          </a:lstStyle>
          <a:p>
            <a:r>
              <a:rPr lang="en-US" dirty="0"/>
              <a:t> </a:t>
            </a:r>
            <a:endParaRPr dirty="0"/>
          </a:p>
        </p:txBody>
      </p:sp>
      <p:sp>
        <p:nvSpPr>
          <p:cNvPr id="158" name="Monterrat Semibold"/>
          <p:cNvSpPr txBox="1">
            <a:spLocks noGrp="1"/>
          </p:cNvSpPr>
          <p:nvPr>
            <p:ph type="body" idx="21"/>
          </p:nvPr>
        </p:nvSpPr>
        <p:spPr>
          <a:xfrm>
            <a:off x="2005918" y="3741122"/>
            <a:ext cx="20168624" cy="65960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lvl1pPr>
              <a:lnSpc>
                <a:spcPct val="100000"/>
              </a:lnSpc>
              <a:spcBef>
                <a:spcPts val="2400"/>
              </a:spcBef>
              <a:defRPr>
                <a:solidFill>
                  <a:srgbClr val="5F9A3F"/>
                </a:solidFill>
                <a:latin typeface="Montserrat SemiBold"/>
                <a:ea typeface="Montserrat SemiBold"/>
                <a:cs typeface="Montserrat SemiBold"/>
                <a:sym typeface="Montserrat SemiBold"/>
              </a:defRPr>
            </a:lvl1pPr>
          </a:lstStyle>
          <a:p>
            <a:pPr marL="0" indent="0">
              <a:buNone/>
            </a:pPr>
            <a:endParaRPr lang="en-US" dirty="0"/>
          </a:p>
          <a:p>
            <a:endParaRPr dirty="0"/>
          </a:p>
        </p:txBody>
      </p:sp>
      <p:pic>
        <p:nvPicPr>
          <p:cNvPr id="9" name="Picture 8">
            <a:extLst>
              <a:ext uri="{FF2B5EF4-FFF2-40B4-BE49-F238E27FC236}">
                <a16:creationId xmlns:a16="http://schemas.microsoft.com/office/drawing/2014/main" id="{F681AA85-F8B7-42E0-AE39-2623A135E850}"/>
              </a:ext>
            </a:extLst>
          </p:cNvPr>
          <p:cNvPicPr>
            <a:picLocks noChangeAspect="1"/>
          </p:cNvPicPr>
          <p:nvPr/>
        </p:nvPicPr>
        <p:blipFill rotWithShape="1">
          <a:blip r:embed="rId4"/>
          <a:srcRect l="394" t="-1" b="-211"/>
          <a:stretch/>
        </p:blipFill>
        <p:spPr>
          <a:xfrm>
            <a:off x="0" y="-1"/>
            <a:ext cx="24383999" cy="11405937"/>
          </a:xfrm>
          <a:prstGeom prst="rect">
            <a:avLst/>
          </a:prstGeom>
        </p:spPr>
      </p:pic>
    </p:spTree>
    <p:extLst>
      <p:ext uri="{BB962C8B-B14F-4D97-AF65-F5344CB8AC3E}">
        <p14:creationId xmlns:p14="http://schemas.microsoft.com/office/powerpoint/2010/main" val="22668845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50thTextHeader-01.png" descr="50thTextHeader-01.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57" name="MONTSERRAT BOLD"/>
          <p:cNvSpPr txBox="1">
            <a:spLocks noGrp="1"/>
          </p:cNvSpPr>
          <p:nvPr>
            <p:ph type="body" sz="quarter" idx="1"/>
          </p:nvPr>
        </p:nvSpPr>
        <p:spPr>
          <a:xfrm>
            <a:off x="2209458" y="3741122"/>
            <a:ext cx="21971002" cy="934780"/>
          </a:xfrm>
          <a:prstGeom prst="rect">
            <a:avLst/>
          </a:prstGeom>
        </p:spPr>
        <p:txBody>
          <a:bodyPr/>
          <a:lstStyle>
            <a:lvl1pPr>
              <a:defRPr b="0">
                <a:solidFill>
                  <a:srgbClr val="243D6B"/>
                </a:solidFill>
                <a:latin typeface="Montserrat Bold"/>
                <a:ea typeface="Montserrat Bold"/>
                <a:cs typeface="Montserrat Bold"/>
                <a:sym typeface="Montserrat Bold"/>
              </a:defRPr>
            </a:lvl1pPr>
          </a:lstStyle>
          <a:p>
            <a:r>
              <a:rPr lang="en-US" dirty="0"/>
              <a:t> </a:t>
            </a:r>
            <a:endParaRPr dirty="0"/>
          </a:p>
        </p:txBody>
      </p:sp>
      <p:sp>
        <p:nvSpPr>
          <p:cNvPr id="158" name="Monterrat Semibold"/>
          <p:cNvSpPr txBox="1">
            <a:spLocks noGrp="1"/>
          </p:cNvSpPr>
          <p:nvPr>
            <p:ph type="body" idx="21"/>
          </p:nvPr>
        </p:nvSpPr>
        <p:spPr>
          <a:xfrm>
            <a:off x="2005918" y="3741122"/>
            <a:ext cx="20168624" cy="65960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lvl1pPr>
              <a:lnSpc>
                <a:spcPct val="100000"/>
              </a:lnSpc>
              <a:spcBef>
                <a:spcPts val="2400"/>
              </a:spcBef>
              <a:defRPr>
                <a:solidFill>
                  <a:srgbClr val="5F9A3F"/>
                </a:solidFill>
                <a:latin typeface="Montserrat SemiBold"/>
                <a:ea typeface="Montserrat SemiBold"/>
                <a:cs typeface="Montserrat SemiBold"/>
                <a:sym typeface="Montserrat SemiBold"/>
              </a:defRPr>
            </a:lvl1pPr>
          </a:lstStyle>
          <a:p>
            <a:pPr marL="0" indent="0">
              <a:buNone/>
            </a:pPr>
            <a:endParaRPr lang="en-US" dirty="0"/>
          </a:p>
          <a:p>
            <a:endParaRPr dirty="0"/>
          </a:p>
        </p:txBody>
      </p:sp>
      <p:pic>
        <p:nvPicPr>
          <p:cNvPr id="2" name="Picture 1">
            <a:extLst>
              <a:ext uri="{FF2B5EF4-FFF2-40B4-BE49-F238E27FC236}">
                <a16:creationId xmlns:a16="http://schemas.microsoft.com/office/drawing/2014/main" id="{3DEBB46B-0D0E-4091-A25F-6D691F58B528}"/>
              </a:ext>
            </a:extLst>
          </p:cNvPr>
          <p:cNvPicPr>
            <a:picLocks noChangeAspect="1"/>
          </p:cNvPicPr>
          <p:nvPr/>
        </p:nvPicPr>
        <p:blipFill rotWithShape="1">
          <a:blip r:embed="rId4"/>
          <a:srcRect l="198" b="900"/>
          <a:stretch/>
        </p:blipFill>
        <p:spPr>
          <a:xfrm>
            <a:off x="48126" y="0"/>
            <a:ext cx="24335874" cy="11309684"/>
          </a:xfrm>
          <a:prstGeom prst="rect">
            <a:avLst/>
          </a:prstGeom>
        </p:spPr>
      </p:pic>
    </p:spTree>
    <p:extLst>
      <p:ext uri="{BB962C8B-B14F-4D97-AF65-F5344CB8AC3E}">
        <p14:creationId xmlns:p14="http://schemas.microsoft.com/office/powerpoint/2010/main" val="47460498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50thTextHeader-01.png" descr="50thTextHeader-01.png"/>
          <p:cNvPicPr>
            <a:picLocks noChangeAspect="1"/>
          </p:cNvPicPr>
          <p:nvPr/>
        </p:nvPicPr>
        <p:blipFill>
          <a:blip r:embed="rId3">
            <a:extLst/>
          </a:blip>
          <a:stretch>
            <a:fillRect/>
          </a:stretch>
        </p:blipFill>
        <p:spPr>
          <a:xfrm>
            <a:off x="0" y="-172965"/>
            <a:ext cx="24384000" cy="13716000"/>
          </a:xfrm>
          <a:prstGeom prst="rect">
            <a:avLst/>
          </a:prstGeom>
          <a:ln w="12700">
            <a:miter lim="400000"/>
          </a:ln>
        </p:spPr>
      </p:pic>
      <p:sp>
        <p:nvSpPr>
          <p:cNvPr id="157" name="MONTSERRAT BOLD"/>
          <p:cNvSpPr txBox="1">
            <a:spLocks noGrp="1"/>
          </p:cNvSpPr>
          <p:nvPr>
            <p:ph type="body" sz="quarter" idx="1"/>
          </p:nvPr>
        </p:nvSpPr>
        <p:spPr>
          <a:xfrm>
            <a:off x="2209458" y="3741122"/>
            <a:ext cx="21971002" cy="934780"/>
          </a:xfrm>
          <a:prstGeom prst="rect">
            <a:avLst/>
          </a:prstGeom>
        </p:spPr>
        <p:txBody>
          <a:bodyPr/>
          <a:lstStyle>
            <a:lvl1pPr>
              <a:defRPr b="0">
                <a:solidFill>
                  <a:srgbClr val="243D6B"/>
                </a:solidFill>
                <a:latin typeface="Montserrat Bold"/>
                <a:ea typeface="Montserrat Bold"/>
                <a:cs typeface="Montserrat Bold"/>
                <a:sym typeface="Montserrat Bold"/>
              </a:defRPr>
            </a:lvl1pPr>
          </a:lstStyle>
          <a:p>
            <a:r>
              <a:rPr lang="en-US" dirty="0"/>
              <a:t> </a:t>
            </a:r>
            <a:endParaRPr dirty="0"/>
          </a:p>
        </p:txBody>
      </p:sp>
      <p:sp>
        <p:nvSpPr>
          <p:cNvPr id="158" name="Monterrat Semibold"/>
          <p:cNvSpPr txBox="1">
            <a:spLocks noGrp="1"/>
          </p:cNvSpPr>
          <p:nvPr>
            <p:ph type="body" idx="21"/>
          </p:nvPr>
        </p:nvSpPr>
        <p:spPr>
          <a:xfrm>
            <a:off x="2005918" y="3741122"/>
            <a:ext cx="20168624" cy="659606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lvl1pPr>
              <a:lnSpc>
                <a:spcPct val="100000"/>
              </a:lnSpc>
              <a:spcBef>
                <a:spcPts val="2400"/>
              </a:spcBef>
              <a:defRPr>
                <a:solidFill>
                  <a:srgbClr val="5F9A3F"/>
                </a:solidFill>
                <a:latin typeface="Montserrat SemiBold"/>
                <a:ea typeface="Montserrat SemiBold"/>
                <a:cs typeface="Montserrat SemiBold"/>
                <a:sym typeface="Montserrat SemiBold"/>
              </a:defRPr>
            </a:lvl1pPr>
          </a:lstStyle>
          <a:p>
            <a:pPr marL="0" indent="0">
              <a:buNone/>
            </a:pPr>
            <a:endParaRPr lang="en-US" dirty="0"/>
          </a:p>
          <a:p>
            <a:endParaRPr dirty="0"/>
          </a:p>
        </p:txBody>
      </p:sp>
      <p:pic>
        <p:nvPicPr>
          <p:cNvPr id="3" name="Picture 2">
            <a:extLst>
              <a:ext uri="{FF2B5EF4-FFF2-40B4-BE49-F238E27FC236}">
                <a16:creationId xmlns:a16="http://schemas.microsoft.com/office/drawing/2014/main" id="{2C08494C-88C5-4EE3-8E94-27D2334B45B6}"/>
              </a:ext>
            </a:extLst>
          </p:cNvPr>
          <p:cNvPicPr>
            <a:picLocks noChangeAspect="1"/>
          </p:cNvPicPr>
          <p:nvPr/>
        </p:nvPicPr>
        <p:blipFill>
          <a:blip r:embed="rId4"/>
          <a:stretch>
            <a:fillRect/>
          </a:stretch>
        </p:blipFill>
        <p:spPr>
          <a:xfrm>
            <a:off x="14107" y="-172964"/>
            <a:ext cx="24369893" cy="8762952"/>
          </a:xfrm>
          <a:prstGeom prst="rect">
            <a:avLst/>
          </a:prstGeom>
        </p:spPr>
      </p:pic>
      <p:pic>
        <p:nvPicPr>
          <p:cNvPr id="4" name="Picture 3">
            <a:extLst>
              <a:ext uri="{FF2B5EF4-FFF2-40B4-BE49-F238E27FC236}">
                <a16:creationId xmlns:a16="http://schemas.microsoft.com/office/drawing/2014/main" id="{19706308-B403-4537-80B7-2A145E2503C5}"/>
              </a:ext>
            </a:extLst>
          </p:cNvPr>
          <p:cNvPicPr>
            <a:picLocks noChangeAspect="1"/>
          </p:cNvPicPr>
          <p:nvPr/>
        </p:nvPicPr>
        <p:blipFill>
          <a:blip r:embed="rId5"/>
          <a:stretch>
            <a:fillRect/>
          </a:stretch>
        </p:blipFill>
        <p:spPr>
          <a:xfrm>
            <a:off x="0" y="8589988"/>
            <a:ext cx="24384000" cy="3118435"/>
          </a:xfrm>
          <a:prstGeom prst="rect">
            <a:avLst/>
          </a:prstGeom>
        </p:spPr>
      </p:pic>
    </p:spTree>
    <p:extLst>
      <p:ext uri="{BB962C8B-B14F-4D97-AF65-F5344CB8AC3E}">
        <p14:creationId xmlns:p14="http://schemas.microsoft.com/office/powerpoint/2010/main" val="98556766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50thTextNoHeader-01.png" descr="50thTextNoHeader-01.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61" name="Monterrat Semibold"/>
          <p:cNvSpPr txBox="1">
            <a:spLocks noGrp="1"/>
          </p:cNvSpPr>
          <p:nvPr>
            <p:ph type="body" idx="1"/>
          </p:nvPr>
        </p:nvSpPr>
        <p:spPr>
          <a:xfrm>
            <a:off x="1758462" y="1652955"/>
            <a:ext cx="20416080" cy="8684236"/>
          </a:xfrm>
          <a:prstGeom prst="rect">
            <a:avLst/>
          </a:prstGeom>
        </p:spPr>
        <p:txBody>
          <a:bodyPr lIns="50800" tIns="50800" rIns="50800" bIns="50800">
            <a:normAutofit/>
          </a:bodyPr>
          <a:lstStyle>
            <a:lvl1pPr marL="609600" indent="-609600" defTabSz="2438337">
              <a:spcBef>
                <a:spcPts val="2400"/>
              </a:spcBef>
              <a:buSzPct val="123000"/>
              <a:buChar char="•"/>
              <a:defRPr sz="4800" b="0">
                <a:solidFill>
                  <a:srgbClr val="5F9A3F"/>
                </a:solidFill>
                <a:latin typeface="Montserrat SemiBold"/>
                <a:ea typeface="Montserrat SemiBold"/>
                <a:cs typeface="Montserrat SemiBold"/>
                <a:sym typeface="Montserrat SemiBold"/>
              </a:defRPr>
            </a:lvl1pPr>
          </a:lstStyle>
          <a:p>
            <a:pPr marL="0" indent="0">
              <a:buNone/>
            </a:pPr>
            <a:r>
              <a:rPr lang="en-US" sz="7200" b="1" dirty="0">
                <a:solidFill>
                  <a:srgbClr val="002060"/>
                </a:solidFill>
              </a:rPr>
              <a:t>Insurance Utilization </a:t>
            </a:r>
            <a:endParaRPr sz="7200" b="1" dirty="0">
              <a:solidFill>
                <a:srgbClr val="002060"/>
              </a:solidFill>
            </a:endParaRPr>
          </a:p>
        </p:txBody>
      </p:sp>
      <p:graphicFrame>
        <p:nvGraphicFramePr>
          <p:cNvPr id="4" name="Chart 3">
            <a:extLst>
              <a:ext uri="{FF2B5EF4-FFF2-40B4-BE49-F238E27FC236}">
                <a16:creationId xmlns:a16="http://schemas.microsoft.com/office/drawing/2014/main" id="{15365913-9621-4AE3-80C1-ECDEF5163384}"/>
              </a:ext>
            </a:extLst>
          </p:cNvPr>
          <p:cNvGraphicFramePr/>
          <p:nvPr>
            <p:extLst>
              <p:ext uri="{D42A27DB-BD31-4B8C-83A1-F6EECF244321}">
                <p14:modId xmlns:p14="http://schemas.microsoft.com/office/powerpoint/2010/main" val="1719187701"/>
              </p:ext>
            </p:extLst>
          </p:nvPr>
        </p:nvGraphicFramePr>
        <p:xfrm>
          <a:off x="2497016" y="1652954"/>
          <a:ext cx="19993708" cy="924950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50thTextHeader-01.png" descr="50thTextHeader-01.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56" name="MONTSERRAT EXTRABOLD"/>
          <p:cNvSpPr txBox="1">
            <a:spLocks noGrp="1"/>
          </p:cNvSpPr>
          <p:nvPr>
            <p:ph type="title"/>
          </p:nvPr>
        </p:nvSpPr>
        <p:spPr>
          <a:xfrm>
            <a:off x="3212417" y="1283739"/>
            <a:ext cx="17959166" cy="1433164"/>
          </a:xfrm>
          <a:prstGeom prst="rect">
            <a:avLst/>
          </a:prstGeom>
        </p:spPr>
        <p:txBody>
          <a:bodyPr/>
          <a:lstStyle>
            <a:lvl1pPr algn="ctr">
              <a:defRPr b="0" spc="-200">
                <a:solidFill>
                  <a:srgbClr val="FFFFFF"/>
                </a:solidFill>
                <a:latin typeface="Montserrat ExtraBold"/>
                <a:ea typeface="Montserrat ExtraBold"/>
                <a:cs typeface="Montserrat ExtraBold"/>
                <a:sym typeface="Montserrat ExtraBold"/>
              </a:defRPr>
            </a:lvl1pPr>
          </a:lstStyle>
          <a:p>
            <a:r>
              <a:rPr lang="en-US" dirty="0"/>
              <a:t>HR Highlights 2022</a:t>
            </a:r>
            <a:endParaRPr dirty="0"/>
          </a:p>
        </p:txBody>
      </p:sp>
      <p:sp>
        <p:nvSpPr>
          <p:cNvPr id="157" name="MONTSERRAT BOLD"/>
          <p:cNvSpPr txBox="1">
            <a:spLocks noGrp="1"/>
          </p:cNvSpPr>
          <p:nvPr>
            <p:ph type="body" sz="quarter" idx="1"/>
          </p:nvPr>
        </p:nvSpPr>
        <p:spPr>
          <a:xfrm>
            <a:off x="2209458" y="3741122"/>
            <a:ext cx="21971002" cy="934780"/>
          </a:xfrm>
          <a:prstGeom prst="rect">
            <a:avLst/>
          </a:prstGeom>
        </p:spPr>
        <p:txBody>
          <a:bodyPr/>
          <a:lstStyle>
            <a:lvl1pPr>
              <a:defRPr b="0">
                <a:solidFill>
                  <a:srgbClr val="243D6B"/>
                </a:solidFill>
                <a:latin typeface="Montserrat Bold"/>
                <a:ea typeface="Montserrat Bold"/>
                <a:cs typeface="Montserrat Bold"/>
                <a:sym typeface="Montserrat Bold"/>
              </a:defRPr>
            </a:lvl1pPr>
          </a:lstStyle>
          <a:p>
            <a:r>
              <a:rPr lang="en-US" dirty="0"/>
              <a:t> </a:t>
            </a:r>
            <a:endParaRPr dirty="0"/>
          </a:p>
        </p:txBody>
      </p:sp>
      <p:sp>
        <p:nvSpPr>
          <p:cNvPr id="158" name="Monterrat Semibold"/>
          <p:cNvSpPr txBox="1">
            <a:spLocks noGrp="1"/>
          </p:cNvSpPr>
          <p:nvPr>
            <p:ph type="body" idx="21"/>
          </p:nvPr>
        </p:nvSpPr>
        <p:spPr>
          <a:xfrm>
            <a:off x="2209458" y="3741122"/>
            <a:ext cx="19965084" cy="659606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lvl1pPr>
              <a:lnSpc>
                <a:spcPct val="100000"/>
              </a:lnSpc>
              <a:spcBef>
                <a:spcPts val="2400"/>
              </a:spcBef>
              <a:defRPr>
                <a:solidFill>
                  <a:srgbClr val="5F9A3F"/>
                </a:solidFill>
                <a:latin typeface="Montserrat SemiBold"/>
                <a:ea typeface="Montserrat SemiBold"/>
                <a:cs typeface="Montserrat SemiBold"/>
                <a:sym typeface="Montserrat SemiBold"/>
              </a:defRPr>
            </a:lvl1pPr>
          </a:lstStyle>
          <a:p>
            <a:r>
              <a:rPr lang="en-US" sz="6000" b="1" dirty="0"/>
              <a:t>New HR Department Location</a:t>
            </a:r>
          </a:p>
          <a:p>
            <a:r>
              <a:rPr lang="en-US" sz="6000" b="1" dirty="0"/>
              <a:t>Restarting Supervisor Training Sessions</a:t>
            </a:r>
          </a:p>
          <a:p>
            <a:r>
              <a:rPr lang="en-US" sz="6000" b="1" dirty="0"/>
              <a:t>Belonging: New Pal</a:t>
            </a:r>
          </a:p>
          <a:p>
            <a:r>
              <a:rPr lang="en-US" sz="6000" b="1" dirty="0"/>
              <a:t>Creating Internal Growth Opportunities</a:t>
            </a:r>
          </a:p>
          <a:p>
            <a:pPr marL="0" indent="0">
              <a:buNone/>
            </a:pPr>
            <a:endParaRPr lang="en-US" sz="6000" b="1" dirty="0"/>
          </a:p>
          <a:p>
            <a:pPr marL="0" indent="0">
              <a:buNone/>
            </a:pPr>
            <a:endParaRPr lang="en-US" sz="6000" b="1" dirty="0"/>
          </a:p>
        </p:txBody>
      </p:sp>
    </p:spTree>
    <p:extLst>
      <p:ext uri="{BB962C8B-B14F-4D97-AF65-F5344CB8AC3E}">
        <p14:creationId xmlns:p14="http://schemas.microsoft.com/office/powerpoint/2010/main" val="138810593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50thTextHeader-01.png" descr="50thTextHeader-01.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56" name="MONTSERRAT EXTRABOLD"/>
          <p:cNvSpPr txBox="1">
            <a:spLocks noGrp="1"/>
          </p:cNvSpPr>
          <p:nvPr>
            <p:ph type="title"/>
          </p:nvPr>
        </p:nvSpPr>
        <p:spPr>
          <a:xfrm>
            <a:off x="3212417" y="1283739"/>
            <a:ext cx="17959166" cy="1433164"/>
          </a:xfrm>
          <a:prstGeom prst="rect">
            <a:avLst/>
          </a:prstGeom>
        </p:spPr>
        <p:txBody>
          <a:bodyPr>
            <a:normAutofit/>
          </a:bodyPr>
          <a:lstStyle>
            <a:lvl1pPr algn="ctr">
              <a:defRPr b="0" spc="-200">
                <a:solidFill>
                  <a:srgbClr val="FFFFFF"/>
                </a:solidFill>
                <a:latin typeface="Montserrat ExtraBold"/>
                <a:ea typeface="Montserrat ExtraBold"/>
                <a:cs typeface="Montserrat ExtraBold"/>
                <a:sym typeface="Montserrat ExtraBold"/>
              </a:defRPr>
            </a:lvl1pPr>
          </a:lstStyle>
          <a:p>
            <a:r>
              <a:rPr lang="en-US" dirty="0"/>
              <a:t>CHALLENGES AND OPPORTUNITIES AHEAD</a:t>
            </a:r>
            <a:endParaRPr dirty="0"/>
          </a:p>
        </p:txBody>
      </p:sp>
      <p:sp>
        <p:nvSpPr>
          <p:cNvPr id="158" name="Monterrat Semibold"/>
          <p:cNvSpPr txBox="1">
            <a:spLocks noGrp="1"/>
          </p:cNvSpPr>
          <p:nvPr>
            <p:ph type="body" idx="21"/>
          </p:nvPr>
        </p:nvSpPr>
        <p:spPr>
          <a:xfrm>
            <a:off x="2058885" y="3399183"/>
            <a:ext cx="20266229" cy="715617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62500" lnSpcReduction="20000"/>
          </a:bodyPr>
          <a:lstStyle>
            <a:lvl1pPr>
              <a:lnSpc>
                <a:spcPct val="100000"/>
              </a:lnSpc>
              <a:spcBef>
                <a:spcPts val="2400"/>
              </a:spcBef>
              <a:defRPr>
                <a:solidFill>
                  <a:srgbClr val="5F9A3F"/>
                </a:solidFill>
                <a:latin typeface="Montserrat SemiBold"/>
                <a:ea typeface="Montserrat SemiBold"/>
                <a:cs typeface="Montserrat SemiBold"/>
                <a:sym typeface="Montserrat SemiBold"/>
              </a:defRPr>
            </a:lvl1pPr>
          </a:lstStyle>
          <a:p>
            <a:r>
              <a:rPr lang="en-US" sz="5700" b="1" dirty="0"/>
              <a:t>Increase Recruitment Footprint</a:t>
            </a:r>
          </a:p>
          <a:p>
            <a:r>
              <a:rPr lang="en-US" sz="5700" b="1" dirty="0"/>
              <a:t>Update Performance Review Tool (Moving towards Merit-based by 2026)</a:t>
            </a:r>
          </a:p>
          <a:p>
            <a:r>
              <a:rPr lang="en-US" sz="5700" b="1" dirty="0"/>
              <a:t>More efficient way of tracking retention &amp; turnover</a:t>
            </a:r>
          </a:p>
          <a:p>
            <a:r>
              <a:rPr lang="en-US" sz="5700" b="1" dirty="0"/>
              <a:t>HR Training Manual with cross-training opportunities</a:t>
            </a:r>
          </a:p>
          <a:p>
            <a:r>
              <a:rPr lang="en-US" sz="5700" b="1" dirty="0"/>
              <a:t>Considering new EAP with Memorial Health</a:t>
            </a:r>
          </a:p>
          <a:p>
            <a:r>
              <a:rPr lang="en-US" sz="5700" b="1" dirty="0"/>
              <a:t>Offering Additional, Specialized Training for employees and Supervisors:</a:t>
            </a:r>
          </a:p>
          <a:p>
            <a:pPr lvl="1"/>
            <a:r>
              <a:rPr lang="en-US" b="1" dirty="0"/>
              <a:t>Franklin Covey (Leadership Training)</a:t>
            </a:r>
          </a:p>
          <a:p>
            <a:pPr lvl="1"/>
            <a:r>
              <a:rPr lang="en-US" b="1" dirty="0"/>
              <a:t>Regularly Scheduled Supervisor Trainings</a:t>
            </a:r>
          </a:p>
          <a:p>
            <a:pPr lvl="1"/>
            <a:r>
              <a:rPr lang="en-US" b="1" dirty="0"/>
              <a:t>Civility Training </a:t>
            </a:r>
          </a:p>
          <a:p>
            <a:pPr marL="0" indent="0">
              <a:buNone/>
            </a:pPr>
            <a:endParaRPr lang="en-US" dirty="0"/>
          </a:p>
          <a:p>
            <a:endParaRPr lang="en-US" dirty="0"/>
          </a:p>
          <a:p>
            <a:endParaRPr lang="en-US" dirty="0"/>
          </a:p>
          <a:p>
            <a:endParaRPr dirty="0"/>
          </a:p>
        </p:txBody>
      </p:sp>
    </p:spTree>
    <p:extLst>
      <p:ext uri="{BB962C8B-B14F-4D97-AF65-F5344CB8AC3E}">
        <p14:creationId xmlns:p14="http://schemas.microsoft.com/office/powerpoint/2010/main" val="2379058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50thTextHeader-01.png" descr="50thTextHeader-01.png"/>
          <p:cNvPicPr>
            <a:picLocks noChangeAspect="1"/>
          </p:cNvPicPr>
          <p:nvPr/>
        </p:nvPicPr>
        <p:blipFill>
          <a:blip r:embed="rId2">
            <a:extLst/>
          </a:blip>
          <a:stretch>
            <a:fillRect/>
          </a:stretch>
        </p:blipFill>
        <p:spPr>
          <a:xfrm>
            <a:off x="0" y="-152686"/>
            <a:ext cx="24384000" cy="13716000"/>
          </a:xfrm>
          <a:prstGeom prst="rect">
            <a:avLst/>
          </a:prstGeom>
          <a:ln w="12700">
            <a:miter lim="400000"/>
          </a:ln>
        </p:spPr>
      </p:pic>
      <p:sp>
        <p:nvSpPr>
          <p:cNvPr id="156" name="MONTSERRAT EXTRABOLD"/>
          <p:cNvSpPr txBox="1">
            <a:spLocks noGrp="1"/>
          </p:cNvSpPr>
          <p:nvPr>
            <p:ph type="title"/>
          </p:nvPr>
        </p:nvSpPr>
        <p:spPr>
          <a:xfrm>
            <a:off x="3212417" y="1086602"/>
            <a:ext cx="17959166" cy="1433164"/>
          </a:xfrm>
          <a:prstGeom prst="rect">
            <a:avLst/>
          </a:prstGeom>
        </p:spPr>
        <p:txBody>
          <a:bodyPr>
            <a:noAutofit/>
          </a:bodyPr>
          <a:lstStyle>
            <a:lvl1pPr algn="ctr">
              <a:defRPr b="0" spc="-200">
                <a:solidFill>
                  <a:srgbClr val="FFFFFF"/>
                </a:solidFill>
                <a:latin typeface="Montserrat ExtraBold"/>
                <a:ea typeface="Montserrat ExtraBold"/>
                <a:cs typeface="Montserrat ExtraBold"/>
                <a:sym typeface="Montserrat ExtraBold"/>
              </a:defRPr>
            </a:lvl1pPr>
          </a:lstStyle>
          <a:p>
            <a:r>
              <a:rPr lang="en-US" sz="9000" spc="0" dirty="0">
                <a:latin typeface="Gill Sans MT" panose="020B0502020104020203" pitchFamily="34" charset="0"/>
              </a:rPr>
              <a:t>Why I Choose Richland </a:t>
            </a:r>
            <a:endParaRPr sz="9000" spc="0" dirty="0">
              <a:latin typeface="Gill Sans MT" panose="020B0502020104020203" pitchFamily="34" charset="0"/>
            </a:endParaRPr>
          </a:p>
        </p:txBody>
      </p:sp>
      <p:sp>
        <p:nvSpPr>
          <p:cNvPr id="157" name="MONTSERRAT BOLD"/>
          <p:cNvSpPr txBox="1">
            <a:spLocks noGrp="1"/>
          </p:cNvSpPr>
          <p:nvPr>
            <p:ph type="body" sz="quarter" idx="1"/>
          </p:nvPr>
        </p:nvSpPr>
        <p:spPr>
          <a:xfrm>
            <a:off x="10670056" y="3515950"/>
            <a:ext cx="11456896" cy="934780"/>
          </a:xfrm>
          <a:prstGeom prst="rect">
            <a:avLst/>
          </a:prstGeom>
        </p:spPr>
        <p:txBody>
          <a:bodyPr>
            <a:noAutofit/>
          </a:bodyPr>
          <a:lstStyle>
            <a:lvl1pPr>
              <a:defRPr b="0">
                <a:solidFill>
                  <a:srgbClr val="243D6B"/>
                </a:solidFill>
                <a:latin typeface="Montserrat Bold"/>
                <a:ea typeface="Montserrat Bold"/>
                <a:cs typeface="Montserrat Bold"/>
                <a:sym typeface="Montserrat Bold"/>
              </a:defRPr>
            </a:lvl1pPr>
          </a:lstStyle>
          <a:p>
            <a:pPr algn="r"/>
            <a:r>
              <a:rPr lang="en-US" sz="4000" dirty="0">
                <a:latin typeface="Gill Sans MT" panose="020B0502020104020203" pitchFamily="34" charset="0"/>
              </a:rPr>
              <a:t>“I choose Richland as an employee because as a student in Richland's Radiography Program I became aware of the importance of education and having those mentors that help you through your learning experience.  I am proud to be an instructor in the Radiography program working alongside those who guided me on my path back to Richland.”</a:t>
            </a:r>
          </a:p>
          <a:p>
            <a:pPr algn="r"/>
            <a:br>
              <a:rPr lang="en-US" sz="4000" b="1" dirty="0">
                <a:latin typeface="Gill Sans MT" panose="020B0502020104020203" pitchFamily="34" charset="0"/>
              </a:rPr>
            </a:br>
            <a:r>
              <a:rPr lang="en-US" sz="4000" b="1" dirty="0">
                <a:latin typeface="Gill Sans MT" panose="020B0502020104020203" pitchFamily="34" charset="0"/>
              </a:rPr>
              <a:t>Beth Roach</a:t>
            </a:r>
            <a:br>
              <a:rPr lang="en-US" sz="4000" b="1" dirty="0">
                <a:latin typeface="Gill Sans MT" panose="020B0502020104020203" pitchFamily="34" charset="0"/>
              </a:rPr>
            </a:br>
            <a:r>
              <a:rPr lang="en-US" sz="4000" b="1" dirty="0">
                <a:latin typeface="Gill Sans MT" panose="020B0502020104020203" pitchFamily="34" charset="0"/>
              </a:rPr>
              <a:t>Radiography Instructor</a:t>
            </a:r>
            <a:br>
              <a:rPr lang="en-US" sz="5000" dirty="0">
                <a:latin typeface="Gill Sans MT" panose="020B0502020104020203" pitchFamily="34" charset="0"/>
              </a:rPr>
            </a:br>
            <a:endParaRPr sz="5000" dirty="0">
              <a:latin typeface="Gill Sans MT" panose="020B0502020104020203" pitchFamily="34" charset="0"/>
            </a:endParaRPr>
          </a:p>
        </p:txBody>
      </p:sp>
      <p:pic>
        <p:nvPicPr>
          <p:cNvPr id="5" name="Picture 4">
            <a:extLst>
              <a:ext uri="{FF2B5EF4-FFF2-40B4-BE49-F238E27FC236}">
                <a16:creationId xmlns:a16="http://schemas.microsoft.com/office/drawing/2014/main" id="{060BE8C7-9FD9-4784-8E5B-773AF968B7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892"/>
          <a:stretch/>
        </p:blipFill>
        <p:spPr>
          <a:xfrm>
            <a:off x="2622429" y="3509137"/>
            <a:ext cx="7646258" cy="6697726"/>
          </a:xfrm>
          <a:prstGeom prst="rect">
            <a:avLst/>
          </a:prstGeom>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50thTextHeader-01.png" descr="50thTextHeader-01.png"/>
          <p:cNvPicPr>
            <a:picLocks noChangeAspect="1"/>
          </p:cNvPicPr>
          <p:nvPr/>
        </p:nvPicPr>
        <p:blipFill>
          <a:blip r:embed="rId2">
            <a:extLst/>
          </a:blip>
          <a:stretch>
            <a:fillRect/>
          </a:stretch>
        </p:blipFill>
        <p:spPr>
          <a:xfrm>
            <a:off x="0" y="-152686"/>
            <a:ext cx="24384000" cy="13716000"/>
          </a:xfrm>
          <a:prstGeom prst="rect">
            <a:avLst/>
          </a:prstGeom>
          <a:ln w="12700">
            <a:miter lim="400000"/>
          </a:ln>
        </p:spPr>
      </p:pic>
      <p:sp>
        <p:nvSpPr>
          <p:cNvPr id="156" name="MONTSERRAT EXTRABOLD"/>
          <p:cNvSpPr txBox="1">
            <a:spLocks noGrp="1"/>
          </p:cNvSpPr>
          <p:nvPr>
            <p:ph type="title"/>
          </p:nvPr>
        </p:nvSpPr>
        <p:spPr>
          <a:xfrm>
            <a:off x="3212417" y="1086602"/>
            <a:ext cx="17959166" cy="1433164"/>
          </a:xfrm>
          <a:prstGeom prst="rect">
            <a:avLst/>
          </a:prstGeom>
        </p:spPr>
        <p:txBody>
          <a:bodyPr>
            <a:noAutofit/>
          </a:bodyPr>
          <a:lstStyle>
            <a:lvl1pPr algn="ctr">
              <a:defRPr b="0" spc="-200">
                <a:solidFill>
                  <a:srgbClr val="FFFFFF"/>
                </a:solidFill>
                <a:latin typeface="Montserrat ExtraBold"/>
                <a:ea typeface="Montserrat ExtraBold"/>
                <a:cs typeface="Montserrat ExtraBold"/>
                <a:sym typeface="Montserrat ExtraBold"/>
              </a:defRPr>
            </a:lvl1pPr>
          </a:lstStyle>
          <a:p>
            <a:r>
              <a:rPr lang="en-US" sz="9000" spc="0" dirty="0">
                <a:latin typeface="Gill Sans MT" panose="020B0502020104020203" pitchFamily="34" charset="0"/>
              </a:rPr>
              <a:t>Why I Choose Richland </a:t>
            </a:r>
            <a:endParaRPr sz="9000" spc="0" dirty="0">
              <a:latin typeface="Gill Sans MT" panose="020B0502020104020203" pitchFamily="34" charset="0"/>
            </a:endParaRPr>
          </a:p>
        </p:txBody>
      </p:sp>
      <p:sp>
        <p:nvSpPr>
          <p:cNvPr id="157" name="MONTSERRAT BOLD"/>
          <p:cNvSpPr txBox="1">
            <a:spLocks noGrp="1"/>
          </p:cNvSpPr>
          <p:nvPr>
            <p:ph type="body" sz="quarter" idx="1"/>
          </p:nvPr>
        </p:nvSpPr>
        <p:spPr>
          <a:xfrm>
            <a:off x="10196422" y="3597686"/>
            <a:ext cx="12018120" cy="934780"/>
          </a:xfrm>
          <a:prstGeom prst="rect">
            <a:avLst/>
          </a:prstGeom>
        </p:spPr>
        <p:txBody>
          <a:bodyPr>
            <a:noAutofit/>
          </a:bodyPr>
          <a:lstStyle>
            <a:lvl1pPr>
              <a:defRPr b="0">
                <a:solidFill>
                  <a:srgbClr val="243D6B"/>
                </a:solidFill>
                <a:latin typeface="Montserrat Bold"/>
                <a:ea typeface="Montserrat Bold"/>
                <a:cs typeface="Montserrat Bold"/>
                <a:sym typeface="Montserrat Bold"/>
              </a:defRPr>
            </a:lvl1pPr>
          </a:lstStyle>
          <a:p>
            <a:pPr algn="r"/>
            <a:r>
              <a:rPr lang="en-US" sz="4000" dirty="0">
                <a:latin typeface="Gill Sans MT" panose="020B0502020104020203" pitchFamily="34" charset="0"/>
              </a:rPr>
              <a:t>“I believe in education and second chances, so many people fall through the cracks of life not reaching their potential and feeling hopeless. Richland provides opportunities beyond education that would other wise be loss.  As an employee I try my best to encourage and uplift students as they come in for testing that may other wise give up. Why? because I was one of those students.”</a:t>
            </a:r>
          </a:p>
          <a:p>
            <a:pPr algn="r"/>
            <a:endParaRPr lang="en-US" sz="4000" b="1" dirty="0">
              <a:latin typeface="Gill Sans MT" panose="020B0502020104020203" pitchFamily="34" charset="0"/>
            </a:endParaRPr>
          </a:p>
          <a:p>
            <a:pPr algn="r"/>
            <a:r>
              <a:rPr lang="en-US" sz="4000" b="1" dirty="0">
                <a:latin typeface="Gill Sans MT" panose="020B0502020104020203" pitchFamily="34" charset="0"/>
              </a:rPr>
              <a:t>Antonia Hawkins</a:t>
            </a:r>
            <a:br>
              <a:rPr lang="en-US" sz="4000" b="1" dirty="0">
                <a:latin typeface="Gill Sans MT" panose="020B0502020104020203" pitchFamily="34" charset="0"/>
              </a:rPr>
            </a:br>
            <a:endParaRPr lang="en-US" sz="4000" b="1" dirty="0">
              <a:latin typeface="Gill Sans MT" panose="020B0502020104020203" pitchFamily="34" charset="0"/>
            </a:endParaRPr>
          </a:p>
          <a:p>
            <a:pPr algn="r"/>
            <a:br>
              <a:rPr lang="en-US" sz="5000" dirty="0">
                <a:latin typeface="Gill Sans MT" panose="020B0502020104020203" pitchFamily="34" charset="0"/>
              </a:rPr>
            </a:br>
            <a:endParaRPr sz="5000" dirty="0">
              <a:latin typeface="Gill Sans MT" panose="020B0502020104020203" pitchFamily="34" charset="0"/>
            </a:endParaRPr>
          </a:p>
        </p:txBody>
      </p:sp>
      <p:pic>
        <p:nvPicPr>
          <p:cNvPr id="3" name="Picture 2">
            <a:extLst>
              <a:ext uri="{FF2B5EF4-FFF2-40B4-BE49-F238E27FC236}">
                <a16:creationId xmlns:a16="http://schemas.microsoft.com/office/drawing/2014/main" id="{44E94547-FD47-43E3-9C06-36884D1CF0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03" t="20881" r="5933"/>
          <a:stretch/>
        </p:blipFill>
        <p:spPr>
          <a:xfrm>
            <a:off x="2819317" y="3510184"/>
            <a:ext cx="7206362" cy="6617228"/>
          </a:xfrm>
          <a:prstGeom prst="rect">
            <a:avLst/>
          </a:prstGeom>
        </p:spPr>
      </p:pic>
    </p:spTree>
    <p:extLst>
      <p:ext uri="{BB962C8B-B14F-4D97-AF65-F5344CB8AC3E}">
        <p14:creationId xmlns:p14="http://schemas.microsoft.com/office/powerpoint/2010/main" val="395942834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50thTextHeader-01.png" descr="50thTextHeader-01.png"/>
          <p:cNvPicPr>
            <a:picLocks noChangeAspect="1"/>
          </p:cNvPicPr>
          <p:nvPr/>
        </p:nvPicPr>
        <p:blipFill>
          <a:blip r:embed="rId2">
            <a:extLst/>
          </a:blip>
          <a:stretch>
            <a:fillRect/>
          </a:stretch>
        </p:blipFill>
        <p:spPr>
          <a:xfrm>
            <a:off x="0" y="-152686"/>
            <a:ext cx="24384000" cy="13716000"/>
          </a:xfrm>
          <a:prstGeom prst="rect">
            <a:avLst/>
          </a:prstGeom>
          <a:ln w="12700">
            <a:miter lim="400000"/>
          </a:ln>
        </p:spPr>
      </p:pic>
      <p:sp>
        <p:nvSpPr>
          <p:cNvPr id="156" name="MONTSERRAT EXTRABOLD"/>
          <p:cNvSpPr txBox="1">
            <a:spLocks noGrp="1"/>
          </p:cNvSpPr>
          <p:nvPr>
            <p:ph type="title"/>
          </p:nvPr>
        </p:nvSpPr>
        <p:spPr>
          <a:xfrm>
            <a:off x="3212417" y="1086602"/>
            <a:ext cx="17959166" cy="1433164"/>
          </a:xfrm>
          <a:prstGeom prst="rect">
            <a:avLst/>
          </a:prstGeom>
        </p:spPr>
        <p:txBody>
          <a:bodyPr>
            <a:noAutofit/>
          </a:bodyPr>
          <a:lstStyle>
            <a:lvl1pPr algn="ctr">
              <a:defRPr b="0" spc="-200">
                <a:solidFill>
                  <a:srgbClr val="FFFFFF"/>
                </a:solidFill>
                <a:latin typeface="Montserrat ExtraBold"/>
                <a:ea typeface="Montserrat ExtraBold"/>
                <a:cs typeface="Montserrat ExtraBold"/>
                <a:sym typeface="Montserrat ExtraBold"/>
              </a:defRPr>
            </a:lvl1pPr>
          </a:lstStyle>
          <a:p>
            <a:r>
              <a:rPr lang="en-US" sz="9000" spc="0" dirty="0">
                <a:latin typeface="Gill Sans MT" panose="020B0502020104020203" pitchFamily="34" charset="0"/>
              </a:rPr>
              <a:t>Why I Choose Richland </a:t>
            </a:r>
            <a:endParaRPr sz="9000" spc="0" dirty="0">
              <a:latin typeface="Gill Sans MT" panose="020B0502020104020203" pitchFamily="34" charset="0"/>
            </a:endParaRPr>
          </a:p>
        </p:txBody>
      </p:sp>
      <p:sp>
        <p:nvSpPr>
          <p:cNvPr id="157" name="MONTSERRAT BOLD"/>
          <p:cNvSpPr txBox="1">
            <a:spLocks noGrp="1"/>
          </p:cNvSpPr>
          <p:nvPr>
            <p:ph type="body" sz="quarter" idx="1"/>
          </p:nvPr>
        </p:nvSpPr>
        <p:spPr>
          <a:xfrm>
            <a:off x="11326989" y="3375632"/>
            <a:ext cx="10532346" cy="934780"/>
          </a:xfrm>
          <a:prstGeom prst="rect">
            <a:avLst/>
          </a:prstGeom>
        </p:spPr>
        <p:txBody>
          <a:bodyPr>
            <a:noAutofit/>
          </a:bodyPr>
          <a:lstStyle>
            <a:lvl1pPr>
              <a:defRPr b="0">
                <a:solidFill>
                  <a:srgbClr val="243D6B"/>
                </a:solidFill>
                <a:latin typeface="Montserrat Bold"/>
                <a:ea typeface="Montserrat Bold"/>
                <a:cs typeface="Montserrat Bold"/>
                <a:sym typeface="Montserrat Bold"/>
              </a:defRPr>
            </a:lvl1pPr>
          </a:lstStyle>
          <a:p>
            <a:pPr algn="r"/>
            <a:r>
              <a:rPr lang="en-US" sz="4000" dirty="0">
                <a:latin typeface="Gill Sans MT" panose="020B0502020104020203" pitchFamily="34" charset="0"/>
              </a:rPr>
              <a:t>"I know I've said this before, but I am a PROUD Richland Alum.  My time as a student at Richland and the amazing faculty and staff really shaped me and prepared me for my educational journey. As an employee, I am honored that I get to play a part in student's educational journey and help cultivate the same rewarding experience I received so that they can achieve their goals."</a:t>
            </a:r>
          </a:p>
          <a:p>
            <a:pPr algn="r"/>
            <a:br>
              <a:rPr lang="en-US" sz="4000" b="1" dirty="0">
                <a:latin typeface="Gill Sans MT" panose="020B0502020104020203" pitchFamily="34" charset="0"/>
              </a:rPr>
            </a:br>
            <a:r>
              <a:rPr lang="en-US" sz="4000" b="1" dirty="0">
                <a:latin typeface="Gill Sans MT" panose="020B0502020104020203" pitchFamily="34" charset="0"/>
              </a:rPr>
              <a:t>Meredith Johnson-Palmer</a:t>
            </a:r>
            <a:br>
              <a:rPr lang="en-US" sz="4000" b="1" dirty="0">
                <a:latin typeface="Gill Sans MT" panose="020B0502020104020203" pitchFamily="34" charset="0"/>
              </a:rPr>
            </a:br>
            <a:r>
              <a:rPr lang="en-US" sz="4000" b="1" dirty="0">
                <a:latin typeface="Gill Sans MT" panose="020B0502020104020203" pitchFamily="34" charset="0"/>
              </a:rPr>
              <a:t>Dean of Student Success</a:t>
            </a:r>
          </a:p>
          <a:p>
            <a:pPr algn="r"/>
            <a:br>
              <a:rPr lang="en-US" sz="5000" dirty="0">
                <a:latin typeface="Gill Sans MT" panose="020B0502020104020203" pitchFamily="34" charset="0"/>
              </a:rPr>
            </a:br>
            <a:endParaRPr sz="5000" dirty="0">
              <a:latin typeface="Gill Sans MT" panose="020B0502020104020203" pitchFamily="34" charset="0"/>
            </a:endParaRPr>
          </a:p>
        </p:txBody>
      </p:sp>
      <p:pic>
        <p:nvPicPr>
          <p:cNvPr id="3" name="Picture 2">
            <a:extLst>
              <a:ext uri="{FF2B5EF4-FFF2-40B4-BE49-F238E27FC236}">
                <a16:creationId xmlns:a16="http://schemas.microsoft.com/office/drawing/2014/main" id="{70BE68E6-3AC0-4CC9-935D-B7D229BC0A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1112" y="3843022"/>
            <a:ext cx="8586876" cy="5724584"/>
          </a:xfrm>
          <a:prstGeom prst="rect">
            <a:avLst/>
          </a:prstGeom>
        </p:spPr>
      </p:pic>
    </p:spTree>
    <p:extLst>
      <p:ext uri="{BB962C8B-B14F-4D97-AF65-F5344CB8AC3E}">
        <p14:creationId xmlns:p14="http://schemas.microsoft.com/office/powerpoint/2010/main" val="312543697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50thPhotoTextRightNH-01.png" descr="50thPhotoTextRightNH-01.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64" name="Monterrat Semibold…"/>
          <p:cNvSpPr txBox="1">
            <a:spLocks noGrp="1"/>
          </p:cNvSpPr>
          <p:nvPr>
            <p:ph type="body" sz="half" idx="1"/>
          </p:nvPr>
        </p:nvSpPr>
        <p:spPr>
          <a:xfrm>
            <a:off x="13483524" y="1192696"/>
            <a:ext cx="9504638" cy="9760225"/>
          </a:xfrm>
          <a:prstGeom prst="rect">
            <a:avLst/>
          </a:prstGeom>
        </p:spPr>
        <p:txBody>
          <a:bodyPr lIns="50800" tIns="50800" rIns="50800" bIns="50800">
            <a:normAutofit fontScale="85000" lnSpcReduction="20000"/>
          </a:bodyPr>
          <a:lstStyle/>
          <a:p>
            <a:pPr lvl="0" defTabSz="2438337">
              <a:lnSpc>
                <a:spcPct val="90000"/>
              </a:lnSpc>
              <a:spcBef>
                <a:spcPts val="4500"/>
              </a:spcBef>
              <a:buSzPct val="123000"/>
            </a:pPr>
            <a:r>
              <a:rPr lang="en-US" sz="8000" dirty="0"/>
              <a:t>Kim Dial, HR Assistant</a:t>
            </a:r>
          </a:p>
          <a:p>
            <a:pPr marL="609600" lvl="0" indent="-609600" defTabSz="2438337">
              <a:lnSpc>
                <a:spcPct val="90000"/>
              </a:lnSpc>
              <a:spcBef>
                <a:spcPts val="4500"/>
              </a:spcBef>
              <a:buSzPct val="123000"/>
              <a:buFontTx/>
              <a:buChar char="•"/>
            </a:pPr>
            <a:r>
              <a:rPr lang="en-US" sz="4800" dirty="0">
                <a:solidFill>
                  <a:schemeClr val="accent3">
                    <a:lumMod val="75000"/>
                  </a:schemeClr>
                </a:solidFill>
              </a:rPr>
              <a:t>First point of contact for the department</a:t>
            </a:r>
          </a:p>
          <a:p>
            <a:pPr marL="609600" lvl="0" indent="-609600" defTabSz="2438337">
              <a:lnSpc>
                <a:spcPct val="90000"/>
              </a:lnSpc>
              <a:spcBef>
                <a:spcPts val="4500"/>
              </a:spcBef>
              <a:buSzPct val="123000"/>
              <a:buFontTx/>
              <a:buChar char="•"/>
            </a:pPr>
            <a:r>
              <a:rPr lang="en-US" sz="4800" dirty="0">
                <a:solidFill>
                  <a:schemeClr val="accent3">
                    <a:lumMod val="75000"/>
                  </a:schemeClr>
                </a:solidFill>
              </a:rPr>
              <a:t>File management, updates HR shared drive</a:t>
            </a:r>
          </a:p>
          <a:p>
            <a:pPr marL="609600" lvl="0" indent="-609600" defTabSz="2438337">
              <a:lnSpc>
                <a:spcPct val="90000"/>
              </a:lnSpc>
              <a:spcBef>
                <a:spcPts val="4500"/>
              </a:spcBef>
              <a:buSzPct val="123000"/>
              <a:buFontTx/>
              <a:buChar char="•"/>
            </a:pPr>
            <a:r>
              <a:rPr lang="en-US" sz="4800" dirty="0">
                <a:solidFill>
                  <a:schemeClr val="accent3">
                    <a:lumMod val="75000"/>
                  </a:schemeClr>
                </a:solidFill>
              </a:rPr>
              <a:t>Employment verifications</a:t>
            </a:r>
          </a:p>
          <a:p>
            <a:pPr marL="609600" lvl="0" indent="-609600" defTabSz="2438337">
              <a:lnSpc>
                <a:spcPct val="90000"/>
              </a:lnSpc>
              <a:spcBef>
                <a:spcPts val="4500"/>
              </a:spcBef>
              <a:buSzPct val="123000"/>
              <a:buFontTx/>
              <a:buChar char="•"/>
            </a:pPr>
            <a:r>
              <a:rPr lang="en-US" sz="4800" dirty="0">
                <a:solidFill>
                  <a:schemeClr val="accent3">
                    <a:lumMod val="75000"/>
                  </a:schemeClr>
                </a:solidFill>
              </a:rPr>
              <a:t>HR department communications</a:t>
            </a:r>
          </a:p>
          <a:p>
            <a:pPr marL="609600" lvl="0" indent="-609600" defTabSz="2438337">
              <a:lnSpc>
                <a:spcPct val="90000"/>
              </a:lnSpc>
              <a:spcBef>
                <a:spcPts val="4500"/>
              </a:spcBef>
              <a:buSzPct val="123000"/>
              <a:buFontTx/>
              <a:buChar char="•"/>
            </a:pPr>
            <a:r>
              <a:rPr lang="en-US" sz="4800" dirty="0">
                <a:solidFill>
                  <a:schemeClr val="accent3">
                    <a:lumMod val="75000"/>
                  </a:schemeClr>
                </a:solidFill>
              </a:rPr>
              <a:t>Pulling reports and data entry</a:t>
            </a:r>
          </a:p>
          <a:p>
            <a:pPr marL="609600" lvl="0" indent="-609600" defTabSz="2438337">
              <a:lnSpc>
                <a:spcPct val="90000"/>
              </a:lnSpc>
              <a:spcBef>
                <a:spcPts val="4500"/>
              </a:spcBef>
              <a:buSzPct val="123000"/>
              <a:buFontTx/>
              <a:buChar char="•"/>
            </a:pPr>
            <a:r>
              <a:rPr lang="en-US" sz="4800" dirty="0">
                <a:solidFill>
                  <a:schemeClr val="accent3">
                    <a:lumMod val="75000"/>
                  </a:schemeClr>
                </a:solidFill>
              </a:rPr>
              <a:t>Assist with onboarding, new hire orientation, I-9 documents, new hire information and much more!</a:t>
            </a:r>
          </a:p>
          <a:p>
            <a:pPr marL="609600" lvl="0" indent="-609600" defTabSz="2438337">
              <a:lnSpc>
                <a:spcPct val="90000"/>
              </a:lnSpc>
              <a:spcBef>
                <a:spcPts val="4500"/>
              </a:spcBef>
              <a:buSzPct val="123000"/>
              <a:buFontTx/>
              <a:buChar char="•"/>
            </a:pPr>
            <a:r>
              <a:rPr lang="en-US" sz="4800" dirty="0">
                <a:solidFill>
                  <a:schemeClr val="accent3">
                    <a:lumMod val="75000"/>
                  </a:schemeClr>
                </a:solidFill>
              </a:rPr>
              <a:t>Back up for Senior HR Generalist </a:t>
            </a:r>
          </a:p>
          <a:p>
            <a:endParaRPr lang="en-US" sz="6500" dirty="0"/>
          </a:p>
        </p:txBody>
      </p:sp>
      <p:pic>
        <p:nvPicPr>
          <p:cNvPr id="3" name="Picture 2">
            <a:extLst>
              <a:ext uri="{FF2B5EF4-FFF2-40B4-BE49-F238E27FC236}">
                <a16:creationId xmlns:a16="http://schemas.microsoft.com/office/drawing/2014/main" id="{442B5910-DC1E-42BF-9CE9-B52188AC17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1999" cy="13716000"/>
          </a:xfrm>
          <a:prstGeom prst="rect">
            <a:avLst/>
          </a:prstGeom>
        </p:spPr>
      </p:pic>
    </p:spTree>
    <p:extLst>
      <p:ext uri="{BB962C8B-B14F-4D97-AF65-F5344CB8AC3E}">
        <p14:creationId xmlns:p14="http://schemas.microsoft.com/office/powerpoint/2010/main" val="76368615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50thTextHeader-01.png" descr="50thTextHeader-01.png"/>
          <p:cNvPicPr>
            <a:picLocks noChangeAspect="1"/>
          </p:cNvPicPr>
          <p:nvPr/>
        </p:nvPicPr>
        <p:blipFill>
          <a:blip r:embed="rId2">
            <a:extLst/>
          </a:blip>
          <a:stretch>
            <a:fillRect/>
          </a:stretch>
        </p:blipFill>
        <p:spPr>
          <a:xfrm>
            <a:off x="0" y="-135434"/>
            <a:ext cx="24384000" cy="13716000"/>
          </a:xfrm>
          <a:prstGeom prst="rect">
            <a:avLst/>
          </a:prstGeom>
          <a:ln w="12700">
            <a:miter lim="400000"/>
          </a:ln>
        </p:spPr>
      </p:pic>
      <p:sp>
        <p:nvSpPr>
          <p:cNvPr id="156" name="MONTSERRAT EXTRABOLD"/>
          <p:cNvSpPr txBox="1">
            <a:spLocks noGrp="1"/>
          </p:cNvSpPr>
          <p:nvPr>
            <p:ph type="title"/>
          </p:nvPr>
        </p:nvSpPr>
        <p:spPr>
          <a:xfrm>
            <a:off x="3212417" y="1086602"/>
            <a:ext cx="17959166" cy="1433164"/>
          </a:xfrm>
          <a:prstGeom prst="rect">
            <a:avLst/>
          </a:prstGeom>
        </p:spPr>
        <p:txBody>
          <a:bodyPr>
            <a:noAutofit/>
          </a:bodyPr>
          <a:lstStyle>
            <a:lvl1pPr algn="ctr">
              <a:defRPr b="0" spc="-200">
                <a:solidFill>
                  <a:srgbClr val="FFFFFF"/>
                </a:solidFill>
                <a:latin typeface="Montserrat ExtraBold"/>
                <a:ea typeface="Montserrat ExtraBold"/>
                <a:cs typeface="Montserrat ExtraBold"/>
                <a:sym typeface="Montserrat ExtraBold"/>
              </a:defRPr>
            </a:lvl1pPr>
          </a:lstStyle>
          <a:p>
            <a:r>
              <a:rPr lang="en-US" sz="9000" spc="0" dirty="0">
                <a:latin typeface="Gill Sans MT" panose="020B0502020104020203" pitchFamily="34" charset="0"/>
              </a:rPr>
              <a:t>Why I Choose Richland </a:t>
            </a:r>
            <a:endParaRPr sz="9000" spc="0" dirty="0">
              <a:latin typeface="Gill Sans MT" panose="020B0502020104020203" pitchFamily="34" charset="0"/>
            </a:endParaRPr>
          </a:p>
        </p:txBody>
      </p:sp>
      <p:sp>
        <p:nvSpPr>
          <p:cNvPr id="157" name="MONTSERRAT BOLD"/>
          <p:cNvSpPr txBox="1">
            <a:spLocks noGrp="1"/>
          </p:cNvSpPr>
          <p:nvPr>
            <p:ph type="body" sz="quarter" idx="1"/>
          </p:nvPr>
        </p:nvSpPr>
        <p:spPr>
          <a:xfrm>
            <a:off x="10921040" y="4568374"/>
            <a:ext cx="11172732" cy="934780"/>
          </a:xfrm>
          <a:prstGeom prst="rect">
            <a:avLst/>
          </a:prstGeom>
        </p:spPr>
        <p:txBody>
          <a:bodyPr>
            <a:noAutofit/>
          </a:bodyPr>
          <a:lstStyle>
            <a:lvl1pPr>
              <a:defRPr b="0">
                <a:solidFill>
                  <a:srgbClr val="243D6B"/>
                </a:solidFill>
                <a:latin typeface="Montserrat Bold"/>
                <a:ea typeface="Montserrat Bold"/>
                <a:cs typeface="Montserrat Bold"/>
                <a:sym typeface="Montserrat Bold"/>
              </a:defRPr>
            </a:lvl1pPr>
          </a:lstStyle>
          <a:p>
            <a:pPr algn="r"/>
            <a:r>
              <a:rPr lang="en-US" sz="4000" dirty="0">
                <a:latin typeface="Gill Sans MT" panose="020B0502020104020203" pitchFamily="34" charset="0"/>
              </a:rPr>
              <a:t>“Because I get to work with the finest and most committed faculty it’s been my privilege to know.  They consistently inspire me to do and be more.” </a:t>
            </a:r>
          </a:p>
          <a:p>
            <a:pPr algn="r"/>
            <a:endParaRPr lang="en-US" sz="4000" b="1" dirty="0">
              <a:latin typeface="Gill Sans MT" panose="020B0502020104020203" pitchFamily="34" charset="0"/>
            </a:endParaRPr>
          </a:p>
          <a:p>
            <a:pPr algn="r"/>
            <a:r>
              <a:rPr lang="en-US" sz="4000" b="1" dirty="0">
                <a:latin typeface="Gill Sans MT" panose="020B0502020104020203" pitchFamily="34" charset="0"/>
              </a:rPr>
              <a:t>Laurie Hughes</a:t>
            </a:r>
            <a:br>
              <a:rPr lang="en-US" sz="4000" b="1" dirty="0">
                <a:latin typeface="Gill Sans MT" panose="020B0502020104020203" pitchFamily="34" charset="0"/>
              </a:rPr>
            </a:br>
            <a:r>
              <a:rPr lang="en-US" sz="4000" b="1" dirty="0">
                <a:latin typeface="Gill Sans MT" panose="020B0502020104020203" pitchFamily="34" charset="0"/>
              </a:rPr>
              <a:t>Professor of English &amp; Humanities</a:t>
            </a:r>
          </a:p>
          <a:p>
            <a:pPr algn="r"/>
            <a:br>
              <a:rPr lang="en-US" sz="4000" dirty="0">
                <a:latin typeface="Gill Sans MT" panose="020B0502020104020203" pitchFamily="34" charset="0"/>
              </a:rPr>
            </a:br>
            <a:endParaRPr sz="4000" dirty="0">
              <a:latin typeface="Gill Sans MT" panose="020B0502020104020203" pitchFamily="34" charset="0"/>
            </a:endParaRPr>
          </a:p>
        </p:txBody>
      </p:sp>
      <p:pic>
        <p:nvPicPr>
          <p:cNvPr id="3" name="Picture 2">
            <a:extLst>
              <a:ext uri="{FF2B5EF4-FFF2-40B4-BE49-F238E27FC236}">
                <a16:creationId xmlns:a16="http://schemas.microsoft.com/office/drawing/2014/main" id="{5F94A148-B18C-4C4C-8796-2D6B56CBC1F8}"/>
              </a:ext>
            </a:extLst>
          </p:cNvPr>
          <p:cNvPicPr>
            <a:picLocks noChangeAspect="1"/>
          </p:cNvPicPr>
          <p:nvPr/>
        </p:nvPicPr>
        <p:blipFill rotWithShape="1">
          <a:blip r:embed="rId3">
            <a:extLst>
              <a:ext uri="{28A0092B-C50C-407E-A947-70E740481C1C}">
                <a14:useLocalDpi xmlns:a14="http://schemas.microsoft.com/office/drawing/2010/main" val="0"/>
              </a:ext>
            </a:extLst>
          </a:blip>
          <a:srcRect t="10315" b="27712"/>
          <a:stretch/>
        </p:blipFill>
        <p:spPr>
          <a:xfrm>
            <a:off x="3036499" y="3349244"/>
            <a:ext cx="7548086" cy="7017512"/>
          </a:xfrm>
          <a:prstGeom prst="rect">
            <a:avLst/>
          </a:prstGeom>
        </p:spPr>
      </p:pic>
    </p:spTree>
    <p:extLst>
      <p:ext uri="{BB962C8B-B14F-4D97-AF65-F5344CB8AC3E}">
        <p14:creationId xmlns:p14="http://schemas.microsoft.com/office/powerpoint/2010/main" val="187375655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50thTextHeader-01.png" descr="50thTextHeader-01.png"/>
          <p:cNvPicPr>
            <a:picLocks noChangeAspect="1"/>
          </p:cNvPicPr>
          <p:nvPr/>
        </p:nvPicPr>
        <p:blipFill>
          <a:blip r:embed="rId2">
            <a:extLst/>
          </a:blip>
          <a:stretch>
            <a:fillRect/>
          </a:stretch>
        </p:blipFill>
        <p:spPr>
          <a:xfrm>
            <a:off x="0" y="-135434"/>
            <a:ext cx="24384000" cy="13716000"/>
          </a:xfrm>
          <a:prstGeom prst="rect">
            <a:avLst/>
          </a:prstGeom>
          <a:ln w="12700">
            <a:miter lim="400000"/>
          </a:ln>
        </p:spPr>
      </p:pic>
      <p:sp>
        <p:nvSpPr>
          <p:cNvPr id="156" name="MONTSERRAT EXTRABOLD"/>
          <p:cNvSpPr txBox="1">
            <a:spLocks noGrp="1"/>
          </p:cNvSpPr>
          <p:nvPr>
            <p:ph type="title"/>
          </p:nvPr>
        </p:nvSpPr>
        <p:spPr>
          <a:xfrm>
            <a:off x="3212417" y="1086602"/>
            <a:ext cx="17959166" cy="1433164"/>
          </a:xfrm>
          <a:prstGeom prst="rect">
            <a:avLst/>
          </a:prstGeom>
        </p:spPr>
        <p:txBody>
          <a:bodyPr>
            <a:noAutofit/>
          </a:bodyPr>
          <a:lstStyle>
            <a:lvl1pPr algn="ctr">
              <a:defRPr b="0" spc="-200">
                <a:solidFill>
                  <a:srgbClr val="FFFFFF"/>
                </a:solidFill>
                <a:latin typeface="Montserrat ExtraBold"/>
                <a:ea typeface="Montserrat ExtraBold"/>
                <a:cs typeface="Montserrat ExtraBold"/>
                <a:sym typeface="Montserrat ExtraBold"/>
              </a:defRPr>
            </a:lvl1pPr>
          </a:lstStyle>
          <a:p>
            <a:r>
              <a:rPr lang="en-US" sz="9000" spc="0" dirty="0">
                <a:latin typeface="Gill Sans MT" panose="020B0502020104020203" pitchFamily="34" charset="0"/>
              </a:rPr>
              <a:t>Why I Choose Richland </a:t>
            </a:r>
            <a:endParaRPr sz="9000" spc="0" dirty="0">
              <a:latin typeface="Gill Sans MT" panose="020B0502020104020203" pitchFamily="34" charset="0"/>
            </a:endParaRPr>
          </a:p>
        </p:txBody>
      </p:sp>
      <p:sp>
        <p:nvSpPr>
          <p:cNvPr id="157" name="MONTSERRAT BOLD"/>
          <p:cNvSpPr txBox="1">
            <a:spLocks noGrp="1"/>
          </p:cNvSpPr>
          <p:nvPr>
            <p:ph type="body" sz="quarter" idx="1"/>
          </p:nvPr>
        </p:nvSpPr>
        <p:spPr>
          <a:xfrm>
            <a:off x="10412590" y="3412434"/>
            <a:ext cx="11456896" cy="934780"/>
          </a:xfrm>
          <a:prstGeom prst="rect">
            <a:avLst/>
          </a:prstGeom>
        </p:spPr>
        <p:txBody>
          <a:bodyPr>
            <a:noAutofit/>
          </a:bodyPr>
          <a:lstStyle>
            <a:lvl1pPr>
              <a:defRPr b="0">
                <a:solidFill>
                  <a:srgbClr val="243D6B"/>
                </a:solidFill>
                <a:latin typeface="Montserrat Bold"/>
                <a:ea typeface="Montserrat Bold"/>
                <a:cs typeface="Montserrat Bold"/>
                <a:sym typeface="Montserrat Bold"/>
              </a:defRPr>
            </a:lvl1pPr>
          </a:lstStyle>
          <a:p>
            <a:pPr algn="r"/>
            <a:r>
              <a:rPr lang="en-US" sz="4000" dirty="0">
                <a:latin typeface="Gill Sans MT" panose="020B0502020104020203" pitchFamily="34" charset="0"/>
              </a:rPr>
              <a:t>I choose Richland because Richland chose me. In the past 14 years Richland has provided me the chance to grow my experience and my career, all while helping to provide a good standard of living for my family.  It is nice to see how much this place has changed and grown over the years, and I have enjoyed many strong connections with my colleagues. </a:t>
            </a:r>
            <a:endParaRPr lang="en-US" sz="4000" b="1" dirty="0">
              <a:latin typeface="Gill Sans MT" panose="020B0502020104020203" pitchFamily="34" charset="0"/>
            </a:endParaRPr>
          </a:p>
          <a:p>
            <a:pPr algn="r"/>
            <a:endParaRPr lang="en-US" sz="4000" b="1" dirty="0">
              <a:latin typeface="Gill Sans MT" panose="020B0502020104020203" pitchFamily="34" charset="0"/>
            </a:endParaRPr>
          </a:p>
          <a:p>
            <a:pPr algn="r"/>
            <a:r>
              <a:rPr lang="en-US" sz="4000" b="1" dirty="0">
                <a:latin typeface="Gill Sans MT" panose="020B0502020104020203" pitchFamily="34" charset="0"/>
              </a:rPr>
              <a:t>Andy </a:t>
            </a:r>
            <a:r>
              <a:rPr lang="en-US" sz="4000" b="1" dirty="0" err="1">
                <a:latin typeface="Gill Sans MT" panose="020B0502020104020203" pitchFamily="34" charset="0"/>
              </a:rPr>
              <a:t>Hynds</a:t>
            </a:r>
            <a:br>
              <a:rPr lang="en-US" sz="4000" b="1" dirty="0">
                <a:latin typeface="Gill Sans MT" panose="020B0502020104020203" pitchFamily="34" charset="0"/>
              </a:rPr>
            </a:br>
            <a:r>
              <a:rPr lang="en-US" sz="4000" b="1" dirty="0">
                <a:latin typeface="Gill Sans MT" panose="020B0502020104020203" pitchFamily="34" charset="0"/>
              </a:rPr>
              <a:t>Dean of Math, Science &amp; Business</a:t>
            </a:r>
          </a:p>
          <a:p>
            <a:pPr algn="r"/>
            <a:br>
              <a:rPr lang="en-US" sz="5000" dirty="0">
                <a:latin typeface="Gill Sans MT" panose="020B0502020104020203" pitchFamily="34" charset="0"/>
              </a:rPr>
            </a:br>
            <a:endParaRPr sz="5000" dirty="0">
              <a:latin typeface="Gill Sans MT" panose="020B0502020104020203" pitchFamily="34" charset="0"/>
            </a:endParaRPr>
          </a:p>
        </p:txBody>
      </p:sp>
      <p:pic>
        <p:nvPicPr>
          <p:cNvPr id="3" name="Picture 2">
            <a:extLst>
              <a:ext uri="{FF2B5EF4-FFF2-40B4-BE49-F238E27FC236}">
                <a16:creationId xmlns:a16="http://schemas.microsoft.com/office/drawing/2014/main" id="{C6E7E12C-11FE-4E66-BF01-64E7BF4EB4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90" t="22767" r="9581"/>
          <a:stretch/>
        </p:blipFill>
        <p:spPr>
          <a:xfrm>
            <a:off x="2354503" y="3412434"/>
            <a:ext cx="7479610" cy="6915772"/>
          </a:xfrm>
          <a:prstGeom prst="rect">
            <a:avLst/>
          </a:prstGeom>
        </p:spPr>
      </p:pic>
    </p:spTree>
    <p:extLst>
      <p:ext uri="{BB962C8B-B14F-4D97-AF65-F5344CB8AC3E}">
        <p14:creationId xmlns:p14="http://schemas.microsoft.com/office/powerpoint/2010/main" val="384336845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50thTextHeader-01.png" descr="50thTextHeader-01.png"/>
          <p:cNvPicPr>
            <a:picLocks noChangeAspect="1"/>
          </p:cNvPicPr>
          <p:nvPr/>
        </p:nvPicPr>
        <p:blipFill>
          <a:blip r:embed="rId2">
            <a:extLst/>
          </a:blip>
          <a:stretch>
            <a:fillRect/>
          </a:stretch>
        </p:blipFill>
        <p:spPr>
          <a:xfrm>
            <a:off x="0" y="-135434"/>
            <a:ext cx="24384000" cy="13716000"/>
          </a:xfrm>
          <a:prstGeom prst="rect">
            <a:avLst/>
          </a:prstGeom>
          <a:ln w="12700">
            <a:miter lim="400000"/>
          </a:ln>
        </p:spPr>
      </p:pic>
      <p:sp>
        <p:nvSpPr>
          <p:cNvPr id="156" name="MONTSERRAT EXTRABOLD"/>
          <p:cNvSpPr txBox="1">
            <a:spLocks noGrp="1"/>
          </p:cNvSpPr>
          <p:nvPr>
            <p:ph type="title"/>
          </p:nvPr>
        </p:nvSpPr>
        <p:spPr>
          <a:xfrm>
            <a:off x="3212417" y="1086602"/>
            <a:ext cx="17959166" cy="1433164"/>
          </a:xfrm>
          <a:prstGeom prst="rect">
            <a:avLst/>
          </a:prstGeom>
        </p:spPr>
        <p:txBody>
          <a:bodyPr>
            <a:noAutofit/>
          </a:bodyPr>
          <a:lstStyle>
            <a:lvl1pPr algn="ctr">
              <a:defRPr b="0" spc="-200">
                <a:solidFill>
                  <a:srgbClr val="FFFFFF"/>
                </a:solidFill>
                <a:latin typeface="Montserrat ExtraBold"/>
                <a:ea typeface="Montserrat ExtraBold"/>
                <a:cs typeface="Montserrat ExtraBold"/>
                <a:sym typeface="Montserrat ExtraBold"/>
              </a:defRPr>
            </a:lvl1pPr>
          </a:lstStyle>
          <a:p>
            <a:r>
              <a:rPr lang="en-US" sz="9000" spc="0" dirty="0">
                <a:latin typeface="Gill Sans MT" panose="020B0502020104020203" pitchFamily="34" charset="0"/>
              </a:rPr>
              <a:t>Why I Choose Richland </a:t>
            </a:r>
            <a:endParaRPr sz="9000" spc="0" dirty="0">
              <a:latin typeface="Gill Sans MT" panose="020B0502020104020203" pitchFamily="34" charset="0"/>
            </a:endParaRPr>
          </a:p>
        </p:txBody>
      </p:sp>
      <p:sp>
        <p:nvSpPr>
          <p:cNvPr id="157" name="MONTSERRAT BOLD"/>
          <p:cNvSpPr txBox="1">
            <a:spLocks noGrp="1"/>
          </p:cNvSpPr>
          <p:nvPr>
            <p:ph type="body" sz="quarter" idx="1"/>
          </p:nvPr>
        </p:nvSpPr>
        <p:spPr>
          <a:xfrm>
            <a:off x="12042476" y="3793560"/>
            <a:ext cx="9861516" cy="934780"/>
          </a:xfrm>
          <a:prstGeom prst="rect">
            <a:avLst/>
          </a:prstGeom>
        </p:spPr>
        <p:txBody>
          <a:bodyPr>
            <a:noAutofit/>
          </a:bodyPr>
          <a:lstStyle>
            <a:lvl1pPr>
              <a:defRPr b="0">
                <a:solidFill>
                  <a:srgbClr val="243D6B"/>
                </a:solidFill>
                <a:latin typeface="Montserrat Bold"/>
                <a:ea typeface="Montserrat Bold"/>
                <a:cs typeface="Montserrat Bold"/>
                <a:sym typeface="Montserrat Bold"/>
              </a:defRPr>
            </a:lvl1pPr>
          </a:lstStyle>
          <a:p>
            <a:pPr algn="r"/>
            <a:r>
              <a:rPr lang="en-US" sz="4000" dirty="0">
                <a:latin typeface="Gill Sans MT" panose="020B0502020104020203" pitchFamily="34" charset="0"/>
              </a:rPr>
              <a:t>I graduated from RCC in 1987 and it got me back on track after not doing well in high school.  I realized how powerful a community college can be in someone's life and knew that I wanted to teach at RCC myself and impact lives like mine was all those years ago! </a:t>
            </a:r>
            <a:endParaRPr lang="en-US" sz="4000" b="1" dirty="0">
              <a:latin typeface="Gill Sans MT" panose="020B0502020104020203" pitchFamily="34" charset="0"/>
            </a:endParaRPr>
          </a:p>
          <a:p>
            <a:pPr algn="r"/>
            <a:br>
              <a:rPr lang="en-US" sz="4000" b="1" dirty="0">
                <a:latin typeface="Gill Sans MT" panose="020B0502020104020203" pitchFamily="34" charset="0"/>
              </a:rPr>
            </a:br>
            <a:r>
              <a:rPr lang="en-US" sz="4000" b="1" dirty="0">
                <a:latin typeface="Gill Sans MT" panose="020B0502020104020203" pitchFamily="34" charset="0"/>
              </a:rPr>
              <a:t>Kristie Palmer</a:t>
            </a:r>
            <a:br>
              <a:rPr lang="en-US" sz="4000" b="1" dirty="0">
                <a:latin typeface="Gill Sans MT" panose="020B0502020104020203" pitchFamily="34" charset="0"/>
              </a:rPr>
            </a:br>
            <a:r>
              <a:rPr lang="en-US" sz="4000" b="1" dirty="0">
                <a:latin typeface="Gill Sans MT" panose="020B0502020104020203" pitchFamily="34" charset="0"/>
              </a:rPr>
              <a:t>Professor of Sociology</a:t>
            </a:r>
            <a:endParaRPr sz="4000" dirty="0">
              <a:latin typeface="Gill Sans MT" panose="020B0502020104020203" pitchFamily="34" charset="0"/>
            </a:endParaRPr>
          </a:p>
        </p:txBody>
      </p:sp>
      <p:pic>
        <p:nvPicPr>
          <p:cNvPr id="3" name="Picture 2">
            <a:extLst>
              <a:ext uri="{FF2B5EF4-FFF2-40B4-BE49-F238E27FC236}">
                <a16:creationId xmlns:a16="http://schemas.microsoft.com/office/drawing/2014/main" id="{9A94754F-84A0-4459-B5FE-19D672666E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6572" y="3666226"/>
            <a:ext cx="9576212" cy="6383548"/>
          </a:xfrm>
          <a:prstGeom prst="rect">
            <a:avLst/>
          </a:prstGeom>
        </p:spPr>
      </p:pic>
    </p:spTree>
    <p:extLst>
      <p:ext uri="{BB962C8B-B14F-4D97-AF65-F5344CB8AC3E}">
        <p14:creationId xmlns:p14="http://schemas.microsoft.com/office/powerpoint/2010/main" val="336000060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50thTextHeader-01.png" descr="50thTextHeader-01.png"/>
          <p:cNvPicPr>
            <a:picLocks noChangeAspect="1"/>
          </p:cNvPicPr>
          <p:nvPr/>
        </p:nvPicPr>
        <p:blipFill>
          <a:blip r:embed="rId2">
            <a:extLst/>
          </a:blip>
          <a:stretch>
            <a:fillRect/>
          </a:stretch>
        </p:blipFill>
        <p:spPr>
          <a:xfrm>
            <a:off x="0" y="-135434"/>
            <a:ext cx="24384000" cy="13716000"/>
          </a:xfrm>
          <a:prstGeom prst="rect">
            <a:avLst/>
          </a:prstGeom>
          <a:ln w="12700">
            <a:miter lim="400000"/>
          </a:ln>
        </p:spPr>
      </p:pic>
      <p:sp>
        <p:nvSpPr>
          <p:cNvPr id="156" name="MONTSERRAT EXTRABOLD"/>
          <p:cNvSpPr txBox="1">
            <a:spLocks noGrp="1"/>
          </p:cNvSpPr>
          <p:nvPr>
            <p:ph type="title"/>
          </p:nvPr>
        </p:nvSpPr>
        <p:spPr>
          <a:xfrm>
            <a:off x="3212417" y="1086602"/>
            <a:ext cx="17959166" cy="1433164"/>
          </a:xfrm>
          <a:prstGeom prst="rect">
            <a:avLst/>
          </a:prstGeom>
        </p:spPr>
        <p:txBody>
          <a:bodyPr>
            <a:noAutofit/>
          </a:bodyPr>
          <a:lstStyle>
            <a:lvl1pPr algn="ctr">
              <a:defRPr b="0" spc="-200">
                <a:solidFill>
                  <a:srgbClr val="FFFFFF"/>
                </a:solidFill>
                <a:latin typeface="Montserrat ExtraBold"/>
                <a:ea typeface="Montserrat ExtraBold"/>
                <a:cs typeface="Montserrat ExtraBold"/>
                <a:sym typeface="Montserrat ExtraBold"/>
              </a:defRPr>
            </a:lvl1pPr>
          </a:lstStyle>
          <a:p>
            <a:r>
              <a:rPr lang="en-US" sz="9000" spc="0" dirty="0">
                <a:latin typeface="Gill Sans MT" panose="020B0502020104020203" pitchFamily="34" charset="0"/>
              </a:rPr>
              <a:t>Why I Choose Richland </a:t>
            </a:r>
            <a:endParaRPr sz="9000" spc="0" dirty="0">
              <a:latin typeface="Gill Sans MT" panose="020B0502020104020203" pitchFamily="34" charset="0"/>
            </a:endParaRPr>
          </a:p>
        </p:txBody>
      </p:sp>
      <p:sp>
        <p:nvSpPr>
          <p:cNvPr id="157" name="MONTSERRAT BOLD"/>
          <p:cNvSpPr txBox="1">
            <a:spLocks noGrp="1"/>
          </p:cNvSpPr>
          <p:nvPr>
            <p:ph type="body" sz="quarter" idx="1"/>
          </p:nvPr>
        </p:nvSpPr>
        <p:spPr>
          <a:xfrm>
            <a:off x="12191999" y="3586526"/>
            <a:ext cx="9878766" cy="934780"/>
          </a:xfrm>
          <a:prstGeom prst="rect">
            <a:avLst/>
          </a:prstGeom>
        </p:spPr>
        <p:txBody>
          <a:bodyPr>
            <a:noAutofit/>
          </a:bodyPr>
          <a:lstStyle>
            <a:lvl1pPr>
              <a:defRPr b="0">
                <a:solidFill>
                  <a:srgbClr val="243D6B"/>
                </a:solidFill>
                <a:latin typeface="Montserrat Bold"/>
                <a:ea typeface="Montserrat Bold"/>
                <a:cs typeface="Montserrat Bold"/>
                <a:sym typeface="Montserrat Bold"/>
              </a:defRPr>
            </a:lvl1pPr>
          </a:lstStyle>
          <a:p>
            <a:pPr algn="r"/>
            <a:r>
              <a:rPr lang="en-US" sz="4000" dirty="0">
                <a:latin typeface="Gill Sans MT" panose="020B0502020104020203" pitchFamily="34" charset="0"/>
              </a:rPr>
              <a:t>Richland Community College encompasses the same values and standards I possess for myself.  I am passionate about helping people and our community, and so is Richland. Richland consistently makes it their mission to cultivate opportunities for our community to </a:t>
            </a:r>
            <a:br>
              <a:rPr lang="en-US" sz="4000" dirty="0">
                <a:latin typeface="Gill Sans MT" panose="020B0502020104020203" pitchFamily="34" charset="0"/>
              </a:rPr>
            </a:br>
            <a:r>
              <a:rPr lang="en-US" sz="4000" dirty="0">
                <a:latin typeface="Gill Sans MT" panose="020B0502020104020203" pitchFamily="34" charset="0"/>
              </a:rPr>
              <a:t>grow and flourish. </a:t>
            </a:r>
          </a:p>
          <a:p>
            <a:pPr algn="r"/>
            <a:endParaRPr lang="en-US" sz="4000" b="1" dirty="0">
              <a:latin typeface="Gill Sans MT" panose="020B0502020104020203" pitchFamily="34" charset="0"/>
            </a:endParaRPr>
          </a:p>
          <a:p>
            <a:pPr algn="r"/>
            <a:r>
              <a:rPr lang="en-US" sz="4000" b="1" dirty="0">
                <a:latin typeface="Gill Sans MT" panose="020B0502020104020203" pitchFamily="34" charset="0"/>
              </a:rPr>
              <a:t>Allison </a:t>
            </a:r>
            <a:r>
              <a:rPr lang="en-US" sz="4000" b="1" dirty="0" err="1">
                <a:latin typeface="Gill Sans MT" panose="020B0502020104020203" pitchFamily="34" charset="0"/>
              </a:rPr>
              <a:t>Shuppara</a:t>
            </a:r>
            <a:endParaRPr lang="en-US" sz="4000" b="1" dirty="0">
              <a:latin typeface="Gill Sans MT" panose="020B0502020104020203" pitchFamily="34" charset="0"/>
            </a:endParaRPr>
          </a:p>
          <a:p>
            <a:pPr algn="r"/>
            <a:r>
              <a:rPr lang="en-US" sz="4000" b="1" dirty="0">
                <a:latin typeface="Gill Sans MT" panose="020B0502020104020203" pitchFamily="34" charset="0"/>
              </a:rPr>
              <a:t>Lead Student Success Coach</a:t>
            </a:r>
          </a:p>
          <a:p>
            <a:pPr algn="r"/>
            <a:br>
              <a:rPr lang="en-US" sz="4600" dirty="0">
                <a:latin typeface="Gill Sans MT" panose="020B0502020104020203" pitchFamily="34" charset="0"/>
              </a:rPr>
            </a:br>
            <a:endParaRPr sz="4600" dirty="0">
              <a:latin typeface="Gill Sans MT" panose="020B0502020104020203" pitchFamily="34" charset="0"/>
            </a:endParaRPr>
          </a:p>
        </p:txBody>
      </p:sp>
      <p:pic>
        <p:nvPicPr>
          <p:cNvPr id="4" name="Picture 3">
            <a:extLst>
              <a:ext uri="{FF2B5EF4-FFF2-40B4-BE49-F238E27FC236}">
                <a16:creationId xmlns:a16="http://schemas.microsoft.com/office/drawing/2014/main" id="{B7DCC2CD-84E3-4328-8F75-219665E6B8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559" t="3522" r="4433"/>
          <a:stretch/>
        </p:blipFill>
        <p:spPr>
          <a:xfrm>
            <a:off x="2725950" y="3411257"/>
            <a:ext cx="8436632" cy="6782910"/>
          </a:xfrm>
          <a:prstGeom prst="rect">
            <a:avLst/>
          </a:prstGeom>
        </p:spPr>
      </p:pic>
    </p:spTree>
    <p:extLst>
      <p:ext uri="{BB962C8B-B14F-4D97-AF65-F5344CB8AC3E}">
        <p14:creationId xmlns:p14="http://schemas.microsoft.com/office/powerpoint/2010/main" val="20551324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50thTextHeader-01.png" descr="50thTextHeader-01.png"/>
          <p:cNvPicPr>
            <a:picLocks noChangeAspect="1"/>
          </p:cNvPicPr>
          <p:nvPr/>
        </p:nvPicPr>
        <p:blipFill>
          <a:blip r:embed="rId2">
            <a:extLst/>
          </a:blip>
          <a:stretch>
            <a:fillRect/>
          </a:stretch>
        </p:blipFill>
        <p:spPr>
          <a:xfrm>
            <a:off x="0" y="-152686"/>
            <a:ext cx="24384000" cy="13716000"/>
          </a:xfrm>
          <a:prstGeom prst="rect">
            <a:avLst/>
          </a:prstGeom>
          <a:ln w="12700">
            <a:miter lim="400000"/>
          </a:ln>
        </p:spPr>
      </p:pic>
      <p:sp>
        <p:nvSpPr>
          <p:cNvPr id="156" name="MONTSERRAT EXTRABOLD"/>
          <p:cNvSpPr txBox="1">
            <a:spLocks noGrp="1"/>
          </p:cNvSpPr>
          <p:nvPr>
            <p:ph type="title"/>
          </p:nvPr>
        </p:nvSpPr>
        <p:spPr>
          <a:xfrm>
            <a:off x="3212417" y="1086602"/>
            <a:ext cx="17959166" cy="1433164"/>
          </a:xfrm>
          <a:prstGeom prst="rect">
            <a:avLst/>
          </a:prstGeom>
        </p:spPr>
        <p:txBody>
          <a:bodyPr>
            <a:noAutofit/>
          </a:bodyPr>
          <a:lstStyle>
            <a:lvl1pPr algn="ctr">
              <a:defRPr b="0" spc="-200">
                <a:solidFill>
                  <a:srgbClr val="FFFFFF"/>
                </a:solidFill>
                <a:latin typeface="Montserrat ExtraBold"/>
                <a:ea typeface="Montserrat ExtraBold"/>
                <a:cs typeface="Montserrat ExtraBold"/>
                <a:sym typeface="Montserrat ExtraBold"/>
              </a:defRPr>
            </a:lvl1pPr>
          </a:lstStyle>
          <a:p>
            <a:r>
              <a:rPr lang="en-US" sz="9000" spc="0" dirty="0">
                <a:latin typeface="Gill Sans MT" panose="020B0502020104020203" pitchFamily="34" charset="0"/>
              </a:rPr>
              <a:t>Why I Choose Richland </a:t>
            </a:r>
            <a:endParaRPr sz="9000" spc="0" dirty="0">
              <a:latin typeface="Gill Sans MT" panose="020B0502020104020203" pitchFamily="34" charset="0"/>
            </a:endParaRPr>
          </a:p>
        </p:txBody>
      </p:sp>
      <p:pic>
        <p:nvPicPr>
          <p:cNvPr id="6" name="Picture 5">
            <a:extLst>
              <a:ext uri="{FF2B5EF4-FFF2-40B4-BE49-F238E27FC236}">
                <a16:creationId xmlns:a16="http://schemas.microsoft.com/office/drawing/2014/main" id="{F54984E8-D280-4F7C-93A4-D83315FD08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8732" y="3200794"/>
            <a:ext cx="10932544" cy="7287528"/>
          </a:xfrm>
          <a:prstGeom prst="rect">
            <a:avLst/>
          </a:prstGeom>
        </p:spPr>
      </p:pic>
      <p:sp>
        <p:nvSpPr>
          <p:cNvPr id="10" name="MONTSERRAT BOLD">
            <a:extLst>
              <a:ext uri="{FF2B5EF4-FFF2-40B4-BE49-F238E27FC236}">
                <a16:creationId xmlns:a16="http://schemas.microsoft.com/office/drawing/2014/main" id="{796D246F-1FBC-47C9-B549-8487A24491DF}"/>
              </a:ext>
            </a:extLst>
          </p:cNvPr>
          <p:cNvSpPr txBox="1">
            <a:spLocks noGrp="1"/>
          </p:cNvSpPr>
          <p:nvPr>
            <p:ph type="body" sz="quarter" idx="1"/>
          </p:nvPr>
        </p:nvSpPr>
        <p:spPr>
          <a:xfrm>
            <a:off x="14561391" y="4154304"/>
            <a:ext cx="6883878" cy="934780"/>
          </a:xfrm>
          <a:prstGeom prst="rect">
            <a:avLst/>
          </a:prstGeom>
        </p:spPr>
        <p:txBody>
          <a:bodyPr>
            <a:noAutofit/>
          </a:bodyPr>
          <a:lstStyle>
            <a:lvl1pPr>
              <a:defRPr b="0">
                <a:solidFill>
                  <a:srgbClr val="243D6B"/>
                </a:solidFill>
                <a:latin typeface="Montserrat Bold"/>
                <a:ea typeface="Montserrat Bold"/>
                <a:cs typeface="Montserrat Bold"/>
                <a:sym typeface="Montserrat Bold"/>
              </a:defRPr>
            </a:lvl1pPr>
          </a:lstStyle>
          <a:p>
            <a:pPr algn="r"/>
            <a:r>
              <a:rPr lang="en-US" sz="4600" dirty="0">
                <a:latin typeface="Gill Sans MT" panose="020B0502020104020203" pitchFamily="34" charset="0"/>
              </a:rPr>
              <a:t>“Richland has employees who really care about students and are committed to their success.”</a:t>
            </a:r>
            <a:br>
              <a:rPr lang="en-US" sz="4600" b="1" dirty="0">
                <a:latin typeface="Gill Sans MT" panose="020B0502020104020203" pitchFamily="34" charset="0"/>
              </a:rPr>
            </a:br>
            <a:endParaRPr lang="en-US" sz="4600" b="1" dirty="0">
              <a:latin typeface="Gill Sans MT" panose="020B0502020104020203" pitchFamily="34" charset="0"/>
            </a:endParaRPr>
          </a:p>
          <a:p>
            <a:pPr algn="r"/>
            <a:r>
              <a:rPr lang="en-US" sz="4600" b="1" dirty="0">
                <a:latin typeface="Gill Sans MT" panose="020B0502020104020203" pitchFamily="34" charset="0"/>
              </a:rPr>
              <a:t>Dr. </a:t>
            </a:r>
            <a:r>
              <a:rPr lang="en-US" sz="4600" b="1" dirty="0" err="1">
                <a:latin typeface="Gill Sans MT" panose="020B0502020104020203" pitchFamily="34" charset="0"/>
              </a:rPr>
              <a:t>Cris</a:t>
            </a:r>
            <a:r>
              <a:rPr lang="en-US" sz="4600" b="1" dirty="0">
                <a:latin typeface="Gill Sans MT" panose="020B0502020104020203" pitchFamily="34" charset="0"/>
              </a:rPr>
              <a:t> Valdez</a:t>
            </a:r>
          </a:p>
          <a:p>
            <a:pPr algn="r"/>
            <a:r>
              <a:rPr lang="en-US" sz="4600" b="1" dirty="0">
                <a:latin typeface="Gill Sans MT" panose="020B0502020104020203" pitchFamily="34" charset="0"/>
              </a:rPr>
              <a:t>President</a:t>
            </a:r>
            <a:br>
              <a:rPr lang="en-US" sz="4600" dirty="0">
                <a:latin typeface="Gill Sans MT" panose="020B0502020104020203" pitchFamily="34" charset="0"/>
              </a:rPr>
            </a:br>
            <a:endParaRPr sz="4600" dirty="0">
              <a:latin typeface="Gill Sans MT" panose="020B0502020104020203" pitchFamily="34" charset="0"/>
            </a:endParaRPr>
          </a:p>
        </p:txBody>
      </p:sp>
    </p:spTree>
    <p:extLst>
      <p:ext uri="{BB962C8B-B14F-4D97-AF65-F5344CB8AC3E}">
        <p14:creationId xmlns:p14="http://schemas.microsoft.com/office/powerpoint/2010/main" val="255619343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50thTextNoHeader-01.png" descr="50thTextNoHeader-01.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7" name="Picture 6">
            <a:extLst>
              <a:ext uri="{FF2B5EF4-FFF2-40B4-BE49-F238E27FC236}">
                <a16:creationId xmlns:a16="http://schemas.microsoft.com/office/drawing/2014/main" id="{869F096E-23F8-4A0E-B2AD-812D7D08E221}"/>
              </a:ext>
            </a:extLst>
          </p:cNvPr>
          <p:cNvPicPr>
            <a:picLocks noChangeAspect="1"/>
          </p:cNvPicPr>
          <p:nvPr/>
        </p:nvPicPr>
        <p:blipFill>
          <a:blip r:embed="rId3"/>
          <a:stretch>
            <a:fillRect/>
          </a:stretch>
        </p:blipFill>
        <p:spPr>
          <a:xfrm>
            <a:off x="4568682" y="1673523"/>
            <a:ext cx="13486848" cy="9023230"/>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50thPhotoTextRightNH-01.png" descr="50thPhotoTextRightNH-01.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64" name="Monterrat Semibold…"/>
          <p:cNvSpPr txBox="1">
            <a:spLocks noGrp="1"/>
          </p:cNvSpPr>
          <p:nvPr>
            <p:ph type="body" sz="half" idx="1"/>
          </p:nvPr>
        </p:nvSpPr>
        <p:spPr>
          <a:xfrm>
            <a:off x="13483524" y="1192696"/>
            <a:ext cx="9504638" cy="9760225"/>
          </a:xfrm>
          <a:prstGeom prst="rect">
            <a:avLst/>
          </a:prstGeom>
        </p:spPr>
        <p:txBody>
          <a:bodyPr lIns="50800" tIns="50800" rIns="50800" bIns="50800">
            <a:normAutofit lnSpcReduction="10000"/>
          </a:bodyPr>
          <a:lstStyle/>
          <a:p>
            <a:pPr lvl="0" defTabSz="2438337">
              <a:lnSpc>
                <a:spcPct val="90000"/>
              </a:lnSpc>
              <a:spcBef>
                <a:spcPts val="4500"/>
              </a:spcBef>
              <a:buSzPct val="123000"/>
            </a:pPr>
            <a:r>
              <a:rPr lang="en-US" sz="6000" dirty="0"/>
              <a:t>Amy Snow, Senior HR Generalist</a:t>
            </a:r>
          </a:p>
          <a:p>
            <a:pPr marL="609600" lvl="0" indent="-609600" defTabSz="2438337">
              <a:lnSpc>
                <a:spcPct val="90000"/>
              </a:lnSpc>
              <a:spcBef>
                <a:spcPts val="4500"/>
              </a:spcBef>
              <a:buSzPct val="123000"/>
              <a:buFontTx/>
              <a:buChar char="•"/>
            </a:pPr>
            <a:r>
              <a:rPr lang="en-US" sz="4800" dirty="0">
                <a:solidFill>
                  <a:schemeClr val="accent3">
                    <a:lumMod val="75000"/>
                  </a:schemeClr>
                </a:solidFill>
              </a:rPr>
              <a:t>Recruitment</a:t>
            </a:r>
          </a:p>
          <a:p>
            <a:pPr marL="609600" lvl="0" indent="-609600" defTabSz="2438337">
              <a:lnSpc>
                <a:spcPct val="90000"/>
              </a:lnSpc>
              <a:spcBef>
                <a:spcPts val="4500"/>
              </a:spcBef>
              <a:buSzPct val="123000"/>
              <a:buFontTx/>
              <a:buChar char="•"/>
            </a:pPr>
            <a:r>
              <a:rPr lang="en-US" sz="4800" dirty="0">
                <a:solidFill>
                  <a:schemeClr val="accent3">
                    <a:lumMod val="75000"/>
                  </a:schemeClr>
                </a:solidFill>
              </a:rPr>
              <a:t>New Hire Orientation/Onboarding/New Hire Pal</a:t>
            </a:r>
          </a:p>
          <a:p>
            <a:pPr marL="609600" lvl="0" indent="-609600" defTabSz="2438337">
              <a:lnSpc>
                <a:spcPct val="90000"/>
              </a:lnSpc>
              <a:spcBef>
                <a:spcPts val="4500"/>
              </a:spcBef>
              <a:buSzPct val="123000"/>
              <a:buFontTx/>
              <a:buChar char="•"/>
            </a:pPr>
            <a:r>
              <a:rPr lang="en-US" sz="4800" dirty="0">
                <a:solidFill>
                  <a:schemeClr val="accent3">
                    <a:lumMod val="75000"/>
                  </a:schemeClr>
                </a:solidFill>
              </a:rPr>
              <a:t>Training (Employee and Supervisor Training)</a:t>
            </a:r>
          </a:p>
          <a:p>
            <a:pPr marL="609600" lvl="0" indent="-609600" defTabSz="2438337">
              <a:lnSpc>
                <a:spcPct val="90000"/>
              </a:lnSpc>
              <a:spcBef>
                <a:spcPts val="4500"/>
              </a:spcBef>
              <a:buSzPct val="123000"/>
              <a:buFontTx/>
              <a:buChar char="•"/>
            </a:pPr>
            <a:r>
              <a:rPr lang="en-US" sz="4800" dirty="0">
                <a:solidFill>
                  <a:schemeClr val="accent3">
                    <a:lumMod val="75000"/>
                  </a:schemeClr>
                </a:solidFill>
              </a:rPr>
              <a:t>Employee Engagement</a:t>
            </a:r>
          </a:p>
          <a:p>
            <a:pPr marL="609600" lvl="0" indent="-609600" defTabSz="2438337">
              <a:lnSpc>
                <a:spcPct val="90000"/>
              </a:lnSpc>
              <a:spcBef>
                <a:spcPts val="4500"/>
              </a:spcBef>
              <a:buSzPct val="123000"/>
              <a:buFontTx/>
              <a:buChar char="•"/>
            </a:pPr>
            <a:r>
              <a:rPr lang="en-US" sz="4800" dirty="0">
                <a:solidFill>
                  <a:schemeClr val="accent3">
                    <a:lumMod val="75000"/>
                  </a:schemeClr>
                </a:solidFill>
              </a:rPr>
              <a:t>Back up to Assistant Director, HR</a:t>
            </a:r>
          </a:p>
          <a:p>
            <a:endParaRPr lang="en-US" dirty="0">
              <a:solidFill>
                <a:schemeClr val="accent3">
                  <a:lumMod val="75000"/>
                </a:schemeClr>
              </a:solidFill>
            </a:endParaRPr>
          </a:p>
        </p:txBody>
      </p:sp>
      <p:pic>
        <p:nvPicPr>
          <p:cNvPr id="3" name="Picture 2">
            <a:extLst>
              <a:ext uri="{FF2B5EF4-FFF2-40B4-BE49-F238E27FC236}">
                <a16:creationId xmlns:a16="http://schemas.microsoft.com/office/drawing/2014/main" id="{442B5910-DC1E-42BF-9CE9-B52188AC17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13716000"/>
          </a:xfrm>
          <a:prstGeom prst="rect">
            <a:avLst/>
          </a:prstGeom>
        </p:spPr>
      </p:pic>
    </p:spTree>
    <p:extLst>
      <p:ext uri="{BB962C8B-B14F-4D97-AF65-F5344CB8AC3E}">
        <p14:creationId xmlns:p14="http://schemas.microsoft.com/office/powerpoint/2010/main" val="186721211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50thPhotoTextRightNH-01.png" descr="50thPhotoTextRightNH-01.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64" name="Monterrat Semibold…"/>
          <p:cNvSpPr txBox="1">
            <a:spLocks noGrp="1"/>
          </p:cNvSpPr>
          <p:nvPr>
            <p:ph type="body" sz="half" idx="1"/>
          </p:nvPr>
        </p:nvSpPr>
        <p:spPr>
          <a:xfrm>
            <a:off x="13483524" y="1192696"/>
            <a:ext cx="9504638" cy="9760225"/>
          </a:xfrm>
          <a:prstGeom prst="rect">
            <a:avLst/>
          </a:prstGeom>
        </p:spPr>
        <p:txBody>
          <a:bodyPr lIns="50800" tIns="50800" rIns="50800" bIns="50800">
            <a:normAutofit lnSpcReduction="10000"/>
          </a:bodyPr>
          <a:lstStyle/>
          <a:p>
            <a:pPr lvl="0" defTabSz="2438337">
              <a:lnSpc>
                <a:spcPct val="90000"/>
              </a:lnSpc>
              <a:spcBef>
                <a:spcPts val="4500"/>
              </a:spcBef>
              <a:buSzPct val="123000"/>
            </a:pPr>
            <a:r>
              <a:rPr lang="en-US" sz="6000" dirty="0"/>
              <a:t>Kristie Dawson, Assistant Director HR</a:t>
            </a:r>
          </a:p>
          <a:p>
            <a:pPr marL="609600" lvl="0" indent="-609600" defTabSz="2438337">
              <a:lnSpc>
                <a:spcPct val="90000"/>
              </a:lnSpc>
              <a:spcBef>
                <a:spcPts val="4500"/>
              </a:spcBef>
              <a:buSzPct val="123000"/>
              <a:buFontTx/>
              <a:buChar char="•"/>
            </a:pPr>
            <a:r>
              <a:rPr lang="en-US" sz="3400" dirty="0">
                <a:solidFill>
                  <a:schemeClr val="accent3">
                    <a:lumMod val="75000"/>
                  </a:schemeClr>
                </a:solidFill>
              </a:rPr>
              <a:t>Benefits &amp; Open Enrollment</a:t>
            </a:r>
          </a:p>
          <a:p>
            <a:pPr marL="609600" lvl="0" indent="-609600" defTabSz="2438337">
              <a:lnSpc>
                <a:spcPct val="90000"/>
              </a:lnSpc>
              <a:spcBef>
                <a:spcPts val="4500"/>
              </a:spcBef>
              <a:buSzPct val="123000"/>
              <a:buFontTx/>
              <a:buChar char="•"/>
            </a:pPr>
            <a:r>
              <a:rPr lang="en-US" sz="3400" dirty="0">
                <a:solidFill>
                  <a:schemeClr val="accent3">
                    <a:lumMod val="75000"/>
                  </a:schemeClr>
                </a:solidFill>
              </a:rPr>
              <a:t>Leave of Absences (FMLA, Work Comp) </a:t>
            </a:r>
          </a:p>
          <a:p>
            <a:pPr marL="609600" lvl="0" indent="-609600" defTabSz="2438337">
              <a:lnSpc>
                <a:spcPct val="90000"/>
              </a:lnSpc>
              <a:spcBef>
                <a:spcPts val="4500"/>
              </a:spcBef>
              <a:buSzPct val="123000"/>
              <a:buFontTx/>
              <a:buChar char="•"/>
            </a:pPr>
            <a:r>
              <a:rPr lang="en-US" sz="3400" dirty="0">
                <a:solidFill>
                  <a:schemeClr val="accent3">
                    <a:lumMod val="75000"/>
                  </a:schemeClr>
                </a:solidFill>
              </a:rPr>
              <a:t>Assist with compensation decisions</a:t>
            </a:r>
          </a:p>
          <a:p>
            <a:pPr marL="609600" lvl="0" indent="-609600" defTabSz="2438337">
              <a:lnSpc>
                <a:spcPct val="90000"/>
              </a:lnSpc>
              <a:spcBef>
                <a:spcPts val="4500"/>
              </a:spcBef>
              <a:buSzPct val="123000"/>
              <a:buFontTx/>
              <a:buChar char="•"/>
            </a:pPr>
            <a:r>
              <a:rPr lang="en-US" sz="3400" dirty="0">
                <a:solidFill>
                  <a:schemeClr val="accent3">
                    <a:lumMod val="75000"/>
                  </a:schemeClr>
                </a:solidFill>
              </a:rPr>
              <a:t>Assist with recruitment, onboarding and training efforts</a:t>
            </a:r>
          </a:p>
          <a:p>
            <a:pPr marL="609600" lvl="0" indent="-609600" defTabSz="2438337">
              <a:lnSpc>
                <a:spcPct val="90000"/>
              </a:lnSpc>
              <a:spcBef>
                <a:spcPts val="4500"/>
              </a:spcBef>
              <a:buSzPct val="123000"/>
              <a:buFontTx/>
              <a:buChar char="•"/>
            </a:pPr>
            <a:r>
              <a:rPr lang="en-US" sz="3400" dirty="0">
                <a:solidFill>
                  <a:schemeClr val="accent3">
                    <a:lumMod val="75000"/>
                  </a:schemeClr>
                </a:solidFill>
              </a:rPr>
              <a:t>Employee Performance Appraisals</a:t>
            </a:r>
          </a:p>
          <a:p>
            <a:pPr marL="609600" lvl="0" indent="-609600" defTabSz="2438337">
              <a:lnSpc>
                <a:spcPct val="90000"/>
              </a:lnSpc>
              <a:spcBef>
                <a:spcPts val="4500"/>
              </a:spcBef>
              <a:buSzPct val="123000"/>
              <a:buFontTx/>
              <a:buChar char="•"/>
            </a:pPr>
            <a:r>
              <a:rPr lang="en-US" sz="3400" dirty="0">
                <a:solidFill>
                  <a:schemeClr val="accent3">
                    <a:lumMod val="75000"/>
                  </a:schemeClr>
                </a:solidFill>
              </a:rPr>
              <a:t>Assist with investigations and employee relations</a:t>
            </a:r>
          </a:p>
          <a:p>
            <a:pPr marL="609600" lvl="0" indent="-609600" defTabSz="2438337">
              <a:lnSpc>
                <a:spcPct val="90000"/>
              </a:lnSpc>
              <a:spcBef>
                <a:spcPts val="4500"/>
              </a:spcBef>
              <a:buSzPct val="123000"/>
              <a:buFontTx/>
              <a:buChar char="•"/>
            </a:pPr>
            <a:r>
              <a:rPr lang="en-US" sz="3400" dirty="0">
                <a:solidFill>
                  <a:schemeClr val="accent3">
                    <a:lumMod val="75000"/>
                  </a:schemeClr>
                </a:solidFill>
              </a:rPr>
              <a:t>Fill in for HR Director in absence</a:t>
            </a:r>
          </a:p>
          <a:p>
            <a:endParaRPr lang="en-US" dirty="0">
              <a:solidFill>
                <a:schemeClr val="accent3">
                  <a:lumMod val="75000"/>
                </a:schemeClr>
              </a:solidFill>
            </a:endParaRPr>
          </a:p>
        </p:txBody>
      </p:sp>
      <p:pic>
        <p:nvPicPr>
          <p:cNvPr id="3" name="Picture 2">
            <a:extLst>
              <a:ext uri="{FF2B5EF4-FFF2-40B4-BE49-F238E27FC236}">
                <a16:creationId xmlns:a16="http://schemas.microsoft.com/office/drawing/2014/main" id="{442B5910-DC1E-42BF-9CE9-B52188AC17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13716000"/>
          </a:xfrm>
          <a:prstGeom prst="rect">
            <a:avLst/>
          </a:prstGeom>
        </p:spPr>
      </p:pic>
    </p:spTree>
    <p:extLst>
      <p:ext uri="{BB962C8B-B14F-4D97-AF65-F5344CB8AC3E}">
        <p14:creationId xmlns:p14="http://schemas.microsoft.com/office/powerpoint/2010/main" val="156902473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50thPhotoTextRightNH-01.png" descr="50thPhotoTextRightNH-01.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64" name="Monterrat Semibold…"/>
          <p:cNvSpPr txBox="1">
            <a:spLocks noGrp="1"/>
          </p:cNvSpPr>
          <p:nvPr>
            <p:ph type="body" sz="half" idx="1"/>
          </p:nvPr>
        </p:nvSpPr>
        <p:spPr>
          <a:xfrm>
            <a:off x="13483524" y="1192696"/>
            <a:ext cx="9504638" cy="9760225"/>
          </a:xfrm>
          <a:prstGeom prst="rect">
            <a:avLst/>
          </a:prstGeom>
        </p:spPr>
        <p:txBody>
          <a:bodyPr lIns="50800" tIns="50800" rIns="50800" bIns="50800">
            <a:normAutofit fontScale="92500" lnSpcReduction="20000"/>
          </a:bodyPr>
          <a:lstStyle/>
          <a:p>
            <a:r>
              <a:rPr lang="en-US" sz="6500" dirty="0"/>
              <a:t>Tiffany Nichols, Executive Director HR</a:t>
            </a:r>
          </a:p>
          <a:p>
            <a:endParaRPr lang="en-US" sz="6500" dirty="0">
              <a:solidFill>
                <a:srgbClr val="339966"/>
              </a:solidFill>
            </a:endParaRPr>
          </a:p>
          <a:p>
            <a:pPr marL="685800" indent="-685800">
              <a:buFont typeface="Arial" panose="020B0604020202020204" pitchFamily="34" charset="0"/>
              <a:buChar char="•"/>
            </a:pPr>
            <a:r>
              <a:rPr lang="en-US" dirty="0">
                <a:solidFill>
                  <a:schemeClr val="accent3">
                    <a:lumMod val="75000"/>
                  </a:schemeClr>
                </a:solidFill>
              </a:rPr>
              <a:t>Supervises all HR staff </a:t>
            </a:r>
          </a:p>
          <a:p>
            <a:pPr marL="685800" indent="-685800">
              <a:buFont typeface="Arial" panose="020B0604020202020204" pitchFamily="34" charset="0"/>
              <a:buChar char="•"/>
            </a:pPr>
            <a:endParaRPr lang="en-US" dirty="0">
              <a:solidFill>
                <a:schemeClr val="accent3">
                  <a:lumMod val="75000"/>
                </a:schemeClr>
              </a:solidFill>
            </a:endParaRPr>
          </a:p>
          <a:p>
            <a:pPr marL="685800" indent="-685800">
              <a:buFont typeface="Arial" panose="020B0604020202020204" pitchFamily="34" charset="0"/>
              <a:buChar char="•"/>
            </a:pPr>
            <a:r>
              <a:rPr lang="en-US" dirty="0">
                <a:solidFill>
                  <a:schemeClr val="accent3">
                    <a:lumMod val="75000"/>
                  </a:schemeClr>
                </a:solidFill>
              </a:rPr>
              <a:t>Oversee the department ensuring compliance in HR</a:t>
            </a:r>
          </a:p>
          <a:p>
            <a:pPr marL="685800" indent="-685800">
              <a:buFont typeface="Arial" panose="020B0604020202020204" pitchFamily="34" charset="0"/>
              <a:buChar char="•"/>
            </a:pPr>
            <a:endParaRPr lang="en-US" dirty="0">
              <a:solidFill>
                <a:schemeClr val="accent3">
                  <a:lumMod val="75000"/>
                </a:schemeClr>
              </a:solidFill>
            </a:endParaRPr>
          </a:p>
          <a:p>
            <a:pPr marL="685800" indent="-685800">
              <a:buFont typeface="Arial" panose="020B0604020202020204" pitchFamily="34" charset="0"/>
              <a:buChar char="•"/>
            </a:pPr>
            <a:r>
              <a:rPr lang="en-US" dirty="0">
                <a:solidFill>
                  <a:schemeClr val="accent3">
                    <a:lumMod val="75000"/>
                  </a:schemeClr>
                </a:solidFill>
              </a:rPr>
              <a:t>Assist with labor relations</a:t>
            </a:r>
          </a:p>
          <a:p>
            <a:pPr marL="685800" indent="-685800">
              <a:buFont typeface="Arial" panose="020B0604020202020204" pitchFamily="34" charset="0"/>
              <a:buChar char="•"/>
            </a:pPr>
            <a:endParaRPr lang="en-US" dirty="0">
              <a:solidFill>
                <a:schemeClr val="accent3">
                  <a:lumMod val="75000"/>
                </a:schemeClr>
              </a:solidFill>
            </a:endParaRPr>
          </a:p>
          <a:p>
            <a:pPr marL="685800" indent="-685800">
              <a:buFont typeface="Arial" panose="020B0604020202020204" pitchFamily="34" charset="0"/>
              <a:buChar char="•"/>
            </a:pPr>
            <a:r>
              <a:rPr lang="en-US" dirty="0">
                <a:solidFill>
                  <a:schemeClr val="accent3">
                    <a:lumMod val="75000"/>
                  </a:schemeClr>
                </a:solidFill>
              </a:rPr>
              <a:t>Provides counsel to employees with complaints and follow up with investigations</a:t>
            </a:r>
          </a:p>
        </p:txBody>
      </p:sp>
      <p:pic>
        <p:nvPicPr>
          <p:cNvPr id="3" name="Picture 2">
            <a:extLst>
              <a:ext uri="{FF2B5EF4-FFF2-40B4-BE49-F238E27FC236}">
                <a16:creationId xmlns:a16="http://schemas.microsoft.com/office/drawing/2014/main" id="{442B5910-DC1E-42BF-9CE9-B52188AC17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13715999"/>
          </a:xfrm>
          <a:prstGeom prst="rect">
            <a:avLst/>
          </a:prstGeom>
        </p:spPr>
      </p:pic>
    </p:spTree>
    <p:extLst>
      <p:ext uri="{BB962C8B-B14F-4D97-AF65-F5344CB8AC3E}">
        <p14:creationId xmlns:p14="http://schemas.microsoft.com/office/powerpoint/2010/main" val="2417338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50thTextHeader-01.png" descr="50thTextHeader-01.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56" name="MONTSERRAT EXTRABOLD"/>
          <p:cNvSpPr txBox="1">
            <a:spLocks noGrp="1"/>
          </p:cNvSpPr>
          <p:nvPr>
            <p:ph type="title"/>
          </p:nvPr>
        </p:nvSpPr>
        <p:spPr>
          <a:xfrm>
            <a:off x="3212417" y="1283739"/>
            <a:ext cx="17959166" cy="1433164"/>
          </a:xfrm>
          <a:prstGeom prst="rect">
            <a:avLst/>
          </a:prstGeom>
        </p:spPr>
        <p:txBody>
          <a:bodyPr/>
          <a:lstStyle>
            <a:lvl1pPr algn="ctr">
              <a:defRPr b="0" spc="-200">
                <a:solidFill>
                  <a:srgbClr val="FFFFFF"/>
                </a:solidFill>
                <a:latin typeface="Montserrat ExtraBold"/>
                <a:ea typeface="Montserrat ExtraBold"/>
                <a:cs typeface="Montserrat ExtraBold"/>
                <a:sym typeface="Montserrat ExtraBold"/>
              </a:defRPr>
            </a:lvl1pPr>
          </a:lstStyle>
          <a:p>
            <a:r>
              <a:rPr lang="en-US" dirty="0"/>
              <a:t>Positions Filled-2022</a:t>
            </a:r>
            <a:endParaRPr dirty="0"/>
          </a:p>
        </p:txBody>
      </p:sp>
      <p:sp>
        <p:nvSpPr>
          <p:cNvPr id="157" name="MONTSERRAT BOLD"/>
          <p:cNvSpPr txBox="1">
            <a:spLocks noGrp="1"/>
          </p:cNvSpPr>
          <p:nvPr>
            <p:ph type="body" sz="quarter" idx="1"/>
          </p:nvPr>
        </p:nvSpPr>
        <p:spPr>
          <a:xfrm>
            <a:off x="2209458" y="3741122"/>
            <a:ext cx="21971002" cy="934780"/>
          </a:xfrm>
          <a:prstGeom prst="rect">
            <a:avLst/>
          </a:prstGeom>
        </p:spPr>
        <p:txBody>
          <a:bodyPr/>
          <a:lstStyle>
            <a:lvl1pPr>
              <a:defRPr b="0">
                <a:solidFill>
                  <a:srgbClr val="243D6B"/>
                </a:solidFill>
                <a:latin typeface="Montserrat Bold"/>
                <a:ea typeface="Montserrat Bold"/>
                <a:cs typeface="Montserrat Bold"/>
                <a:sym typeface="Montserrat Bold"/>
              </a:defRPr>
            </a:lvl1pPr>
          </a:lstStyle>
          <a:p>
            <a:r>
              <a:rPr lang="en-US" dirty="0"/>
              <a:t> </a:t>
            </a:r>
            <a:endParaRPr dirty="0"/>
          </a:p>
        </p:txBody>
      </p:sp>
      <p:sp>
        <p:nvSpPr>
          <p:cNvPr id="158" name="Monterrat Semibold"/>
          <p:cNvSpPr txBox="1">
            <a:spLocks noGrp="1"/>
          </p:cNvSpPr>
          <p:nvPr>
            <p:ph type="body" idx="21"/>
          </p:nvPr>
        </p:nvSpPr>
        <p:spPr>
          <a:xfrm>
            <a:off x="2209458" y="3741122"/>
            <a:ext cx="19965084" cy="659606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lvl1pPr>
              <a:lnSpc>
                <a:spcPct val="100000"/>
              </a:lnSpc>
              <a:spcBef>
                <a:spcPts val="2400"/>
              </a:spcBef>
              <a:defRPr>
                <a:solidFill>
                  <a:srgbClr val="5F9A3F"/>
                </a:solidFill>
                <a:latin typeface="Montserrat SemiBold"/>
                <a:ea typeface="Montserrat SemiBold"/>
                <a:cs typeface="Montserrat SemiBold"/>
                <a:sym typeface="Montserrat SemiBold"/>
              </a:defRPr>
            </a:lvl1pPr>
          </a:lstStyle>
          <a:p>
            <a:r>
              <a:rPr lang="en-US" sz="6000" b="1" dirty="0"/>
              <a:t>Approximately 78 Staff Positions Filled in 2022</a:t>
            </a:r>
          </a:p>
          <a:p>
            <a:pPr lvl="1"/>
            <a:r>
              <a:rPr lang="en-US" sz="6000" b="1" dirty="0"/>
              <a:t>21 internal promotions/changes in positions</a:t>
            </a:r>
          </a:p>
          <a:p>
            <a:r>
              <a:rPr lang="en-US" sz="6000" b="1" dirty="0"/>
              <a:t>5 Faculty Positions Filled in 2022</a:t>
            </a:r>
          </a:p>
          <a:p>
            <a:pPr lvl="1"/>
            <a:r>
              <a:rPr lang="en-US" sz="6000" b="1" dirty="0"/>
              <a:t>1 internal promotion/change in position</a:t>
            </a:r>
          </a:p>
        </p:txBody>
      </p:sp>
    </p:spTree>
    <p:extLst>
      <p:ext uri="{BB962C8B-B14F-4D97-AF65-F5344CB8AC3E}">
        <p14:creationId xmlns:p14="http://schemas.microsoft.com/office/powerpoint/2010/main" val="26596785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50thTextHeader-01.png" descr="50thTextHeader-01.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56" name="MONTSERRAT EXTRABOLD"/>
          <p:cNvSpPr txBox="1">
            <a:spLocks noGrp="1"/>
          </p:cNvSpPr>
          <p:nvPr>
            <p:ph type="title"/>
          </p:nvPr>
        </p:nvSpPr>
        <p:spPr>
          <a:xfrm>
            <a:off x="3212417" y="1283739"/>
            <a:ext cx="17959166" cy="1433164"/>
          </a:xfrm>
          <a:prstGeom prst="rect">
            <a:avLst/>
          </a:prstGeom>
        </p:spPr>
        <p:txBody>
          <a:bodyPr/>
          <a:lstStyle>
            <a:lvl1pPr algn="ctr">
              <a:defRPr b="0" spc="-200">
                <a:solidFill>
                  <a:srgbClr val="FFFFFF"/>
                </a:solidFill>
                <a:latin typeface="Montserrat ExtraBold"/>
                <a:ea typeface="Montserrat ExtraBold"/>
                <a:cs typeface="Montserrat ExtraBold"/>
                <a:sym typeface="Montserrat ExtraBold"/>
              </a:defRPr>
            </a:lvl1pPr>
          </a:lstStyle>
          <a:p>
            <a:r>
              <a:rPr lang="en-US" dirty="0"/>
              <a:t>Retirements-2022</a:t>
            </a:r>
            <a:endParaRPr dirty="0"/>
          </a:p>
        </p:txBody>
      </p:sp>
      <p:sp>
        <p:nvSpPr>
          <p:cNvPr id="157" name="MONTSERRAT BOLD"/>
          <p:cNvSpPr txBox="1">
            <a:spLocks noGrp="1"/>
          </p:cNvSpPr>
          <p:nvPr>
            <p:ph type="body" sz="quarter" idx="1"/>
          </p:nvPr>
        </p:nvSpPr>
        <p:spPr>
          <a:xfrm>
            <a:off x="2209458" y="3741122"/>
            <a:ext cx="21971002" cy="934780"/>
          </a:xfrm>
          <a:prstGeom prst="rect">
            <a:avLst/>
          </a:prstGeom>
        </p:spPr>
        <p:txBody>
          <a:bodyPr/>
          <a:lstStyle>
            <a:lvl1pPr>
              <a:defRPr b="0">
                <a:solidFill>
                  <a:srgbClr val="243D6B"/>
                </a:solidFill>
                <a:latin typeface="Montserrat Bold"/>
                <a:ea typeface="Montserrat Bold"/>
                <a:cs typeface="Montserrat Bold"/>
                <a:sym typeface="Montserrat Bold"/>
              </a:defRPr>
            </a:lvl1pPr>
          </a:lstStyle>
          <a:p>
            <a:r>
              <a:rPr lang="en-US" dirty="0"/>
              <a:t> </a:t>
            </a:r>
            <a:endParaRPr dirty="0"/>
          </a:p>
        </p:txBody>
      </p:sp>
      <p:sp>
        <p:nvSpPr>
          <p:cNvPr id="158" name="Monterrat Semibold"/>
          <p:cNvSpPr txBox="1">
            <a:spLocks noGrp="1"/>
          </p:cNvSpPr>
          <p:nvPr>
            <p:ph type="body" idx="21"/>
          </p:nvPr>
        </p:nvSpPr>
        <p:spPr>
          <a:xfrm>
            <a:off x="2209458" y="3456432"/>
            <a:ext cx="19965084" cy="688075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lvl1pPr>
              <a:lnSpc>
                <a:spcPct val="100000"/>
              </a:lnSpc>
              <a:spcBef>
                <a:spcPts val="2400"/>
              </a:spcBef>
              <a:defRPr>
                <a:solidFill>
                  <a:srgbClr val="5F9A3F"/>
                </a:solidFill>
                <a:latin typeface="Montserrat SemiBold"/>
                <a:ea typeface="Montserrat SemiBold"/>
                <a:cs typeface="Montserrat SemiBold"/>
                <a:sym typeface="Montserrat SemiBold"/>
              </a:defRPr>
            </a:lvl1pPr>
          </a:lstStyle>
          <a:p>
            <a:r>
              <a:rPr lang="en-US" sz="6000" b="1" dirty="0"/>
              <a:t>17 total retirements</a:t>
            </a:r>
          </a:p>
          <a:p>
            <a:endParaRPr lang="en-US" sz="6000" b="1" dirty="0"/>
          </a:p>
          <a:p>
            <a:r>
              <a:rPr lang="en-US" sz="6000" b="1" dirty="0"/>
              <a:t>Staff: 9 retirements</a:t>
            </a:r>
          </a:p>
          <a:p>
            <a:endParaRPr lang="en-US" sz="6000" b="1" dirty="0"/>
          </a:p>
          <a:p>
            <a:r>
              <a:rPr lang="en-US" sz="6000" b="1" dirty="0"/>
              <a:t>Faculty: 8 retirements</a:t>
            </a:r>
          </a:p>
        </p:txBody>
      </p:sp>
      <p:pic>
        <p:nvPicPr>
          <p:cNvPr id="2" name="Picture 1">
            <a:extLst>
              <a:ext uri="{FF2B5EF4-FFF2-40B4-BE49-F238E27FC236}">
                <a16:creationId xmlns:a16="http://schemas.microsoft.com/office/drawing/2014/main" id="{1B2C0074-456B-49EB-A51C-62FD97F14CCE}"/>
              </a:ext>
            </a:extLst>
          </p:cNvPr>
          <p:cNvPicPr>
            <a:picLocks noChangeAspect="1"/>
          </p:cNvPicPr>
          <p:nvPr/>
        </p:nvPicPr>
        <p:blipFill>
          <a:blip r:embed="rId4"/>
          <a:stretch>
            <a:fillRect/>
          </a:stretch>
        </p:blipFill>
        <p:spPr>
          <a:xfrm>
            <a:off x="12485613" y="4266656"/>
            <a:ext cx="7686052" cy="4773443"/>
          </a:xfrm>
          <a:prstGeom prst="rect">
            <a:avLst/>
          </a:prstGeom>
        </p:spPr>
      </p:pic>
    </p:spTree>
    <p:extLst>
      <p:ext uri="{BB962C8B-B14F-4D97-AF65-F5344CB8AC3E}">
        <p14:creationId xmlns:p14="http://schemas.microsoft.com/office/powerpoint/2010/main" val="139988644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50thTextHeader-01.png" descr="50thTextHeader-01.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56" name="MONTSERRAT EXTRABOLD"/>
          <p:cNvSpPr txBox="1">
            <a:spLocks noGrp="1"/>
          </p:cNvSpPr>
          <p:nvPr>
            <p:ph type="title"/>
          </p:nvPr>
        </p:nvSpPr>
        <p:spPr>
          <a:xfrm>
            <a:off x="3212417" y="1283739"/>
            <a:ext cx="17959166" cy="1433164"/>
          </a:xfrm>
          <a:prstGeom prst="rect">
            <a:avLst/>
          </a:prstGeom>
        </p:spPr>
        <p:txBody>
          <a:bodyPr/>
          <a:lstStyle>
            <a:lvl1pPr algn="ctr">
              <a:defRPr b="0" spc="-200">
                <a:solidFill>
                  <a:srgbClr val="FFFFFF"/>
                </a:solidFill>
                <a:latin typeface="Montserrat ExtraBold"/>
                <a:ea typeface="Montserrat ExtraBold"/>
                <a:cs typeface="Montserrat ExtraBold"/>
                <a:sym typeface="Montserrat ExtraBold"/>
              </a:defRPr>
            </a:lvl1pPr>
          </a:lstStyle>
          <a:p>
            <a:r>
              <a:rPr lang="en-US" dirty="0"/>
              <a:t>Current Open Staff Positions</a:t>
            </a:r>
            <a:endParaRPr dirty="0"/>
          </a:p>
        </p:txBody>
      </p:sp>
      <p:sp>
        <p:nvSpPr>
          <p:cNvPr id="157" name="MONTSERRAT BOLD"/>
          <p:cNvSpPr txBox="1">
            <a:spLocks noGrp="1"/>
          </p:cNvSpPr>
          <p:nvPr>
            <p:ph type="body" sz="quarter" idx="1"/>
          </p:nvPr>
        </p:nvSpPr>
        <p:spPr>
          <a:xfrm>
            <a:off x="2209458" y="3741122"/>
            <a:ext cx="21971002" cy="934780"/>
          </a:xfrm>
          <a:prstGeom prst="rect">
            <a:avLst/>
          </a:prstGeom>
        </p:spPr>
        <p:txBody>
          <a:bodyPr/>
          <a:lstStyle>
            <a:lvl1pPr>
              <a:defRPr b="0">
                <a:solidFill>
                  <a:srgbClr val="243D6B"/>
                </a:solidFill>
                <a:latin typeface="Montserrat Bold"/>
                <a:ea typeface="Montserrat Bold"/>
                <a:cs typeface="Montserrat Bold"/>
                <a:sym typeface="Montserrat Bold"/>
              </a:defRPr>
            </a:lvl1pPr>
          </a:lstStyle>
          <a:p>
            <a:r>
              <a:rPr lang="en-US" dirty="0"/>
              <a:t> </a:t>
            </a:r>
            <a:endParaRPr dirty="0"/>
          </a:p>
        </p:txBody>
      </p:sp>
      <p:sp>
        <p:nvSpPr>
          <p:cNvPr id="158" name="Monterrat Semibold"/>
          <p:cNvSpPr txBox="1">
            <a:spLocks noGrp="1"/>
          </p:cNvSpPr>
          <p:nvPr>
            <p:ph type="body" idx="21"/>
          </p:nvPr>
        </p:nvSpPr>
        <p:spPr>
          <a:xfrm>
            <a:off x="2209458" y="3456432"/>
            <a:ext cx="19965084" cy="688075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lvl1pPr>
              <a:lnSpc>
                <a:spcPct val="100000"/>
              </a:lnSpc>
              <a:spcBef>
                <a:spcPts val="2400"/>
              </a:spcBef>
              <a:defRPr>
                <a:solidFill>
                  <a:srgbClr val="5F9A3F"/>
                </a:solidFill>
                <a:latin typeface="Montserrat SemiBold"/>
                <a:ea typeface="Montserrat SemiBold"/>
                <a:cs typeface="Montserrat SemiBold"/>
                <a:sym typeface="Montserrat SemiBold"/>
              </a:defRPr>
            </a:lvl1pPr>
          </a:lstStyle>
          <a:p>
            <a:r>
              <a:rPr lang="en-US" sz="6000" b="1" dirty="0"/>
              <a:t>Accommodation Specialist</a:t>
            </a:r>
          </a:p>
          <a:p>
            <a:r>
              <a:rPr lang="en-US" sz="6000" b="1" dirty="0"/>
              <a:t>Truck Driver Training Specialist</a:t>
            </a:r>
          </a:p>
          <a:p>
            <a:r>
              <a:rPr lang="en-US" sz="6000" b="1" dirty="0"/>
              <a:t>Labor &amp; Trades Transition Liaison</a:t>
            </a:r>
          </a:p>
          <a:p>
            <a:r>
              <a:rPr lang="en-US" sz="6000" b="1" dirty="0"/>
              <a:t>Program Director, ECE</a:t>
            </a:r>
          </a:p>
          <a:p>
            <a:r>
              <a:rPr lang="en-US" sz="6000" b="1" dirty="0"/>
              <a:t>Maintenance Supervisor</a:t>
            </a:r>
          </a:p>
          <a:p>
            <a:r>
              <a:rPr lang="en-US" sz="6000" b="1" dirty="0"/>
              <a:t>Continuous Recruitment (Pool) Postings</a:t>
            </a:r>
          </a:p>
        </p:txBody>
      </p:sp>
    </p:spTree>
    <p:extLst>
      <p:ext uri="{BB962C8B-B14F-4D97-AF65-F5344CB8AC3E}">
        <p14:creationId xmlns:p14="http://schemas.microsoft.com/office/powerpoint/2010/main" val="404934063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50thTextHeader-01.png" descr="50thTextHeader-01.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56" name="MONTSERRAT EXTRABOLD"/>
          <p:cNvSpPr txBox="1">
            <a:spLocks noGrp="1"/>
          </p:cNvSpPr>
          <p:nvPr>
            <p:ph type="title"/>
          </p:nvPr>
        </p:nvSpPr>
        <p:spPr>
          <a:xfrm>
            <a:off x="3212417" y="1283739"/>
            <a:ext cx="17959166" cy="1433164"/>
          </a:xfrm>
          <a:prstGeom prst="rect">
            <a:avLst/>
          </a:prstGeom>
        </p:spPr>
        <p:txBody>
          <a:bodyPr/>
          <a:lstStyle>
            <a:lvl1pPr algn="ctr">
              <a:defRPr b="0" spc="-200">
                <a:solidFill>
                  <a:srgbClr val="FFFFFF"/>
                </a:solidFill>
                <a:latin typeface="Montserrat ExtraBold"/>
                <a:ea typeface="Montserrat ExtraBold"/>
                <a:cs typeface="Montserrat ExtraBold"/>
                <a:sym typeface="Montserrat ExtraBold"/>
              </a:defRPr>
            </a:lvl1pPr>
          </a:lstStyle>
          <a:p>
            <a:r>
              <a:rPr lang="en-US" dirty="0"/>
              <a:t>Current Faculty Open Positions</a:t>
            </a:r>
            <a:endParaRPr dirty="0"/>
          </a:p>
        </p:txBody>
      </p:sp>
      <p:sp>
        <p:nvSpPr>
          <p:cNvPr id="157" name="MONTSERRAT BOLD"/>
          <p:cNvSpPr txBox="1">
            <a:spLocks noGrp="1"/>
          </p:cNvSpPr>
          <p:nvPr>
            <p:ph type="body" sz="quarter" idx="1"/>
          </p:nvPr>
        </p:nvSpPr>
        <p:spPr>
          <a:xfrm>
            <a:off x="2209458" y="3741122"/>
            <a:ext cx="21971002" cy="934780"/>
          </a:xfrm>
          <a:prstGeom prst="rect">
            <a:avLst/>
          </a:prstGeom>
        </p:spPr>
        <p:txBody>
          <a:bodyPr/>
          <a:lstStyle>
            <a:lvl1pPr>
              <a:defRPr b="0">
                <a:solidFill>
                  <a:srgbClr val="243D6B"/>
                </a:solidFill>
                <a:latin typeface="Montserrat Bold"/>
                <a:ea typeface="Montserrat Bold"/>
                <a:cs typeface="Montserrat Bold"/>
                <a:sym typeface="Montserrat Bold"/>
              </a:defRPr>
            </a:lvl1pPr>
          </a:lstStyle>
          <a:p>
            <a:r>
              <a:rPr lang="en-US" dirty="0"/>
              <a:t> </a:t>
            </a:r>
            <a:endParaRPr dirty="0"/>
          </a:p>
        </p:txBody>
      </p:sp>
      <p:sp>
        <p:nvSpPr>
          <p:cNvPr id="158" name="Monterrat Semibold"/>
          <p:cNvSpPr txBox="1">
            <a:spLocks noGrp="1"/>
          </p:cNvSpPr>
          <p:nvPr>
            <p:ph type="body" idx="21"/>
          </p:nvPr>
        </p:nvSpPr>
        <p:spPr>
          <a:xfrm>
            <a:off x="2209458" y="3456432"/>
            <a:ext cx="19965084" cy="688075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lvl1pPr>
              <a:lnSpc>
                <a:spcPct val="100000"/>
              </a:lnSpc>
              <a:spcBef>
                <a:spcPts val="2400"/>
              </a:spcBef>
              <a:defRPr>
                <a:solidFill>
                  <a:srgbClr val="5F9A3F"/>
                </a:solidFill>
                <a:latin typeface="Montserrat SemiBold"/>
                <a:ea typeface="Montserrat SemiBold"/>
                <a:cs typeface="Montserrat SemiBold"/>
                <a:sym typeface="Montserrat SemiBold"/>
              </a:defRPr>
            </a:lvl1pPr>
          </a:lstStyle>
          <a:p>
            <a:r>
              <a:rPr lang="en-US" sz="6000" b="1" dirty="0"/>
              <a:t>Tenure-Track Automotive Technology Instructor</a:t>
            </a:r>
          </a:p>
          <a:p>
            <a:r>
              <a:rPr lang="en-US" sz="6000" b="1" dirty="0"/>
              <a:t>Tenure-Track Electrical Systems Engineering Technology Instructor</a:t>
            </a:r>
          </a:p>
          <a:p>
            <a:r>
              <a:rPr lang="en-US" sz="6000" b="1" dirty="0"/>
              <a:t>Tenure-Track English Instructor</a:t>
            </a:r>
          </a:p>
          <a:p>
            <a:r>
              <a:rPr lang="en-US" sz="6000" b="1" dirty="0"/>
              <a:t>Continuous Recruitment (Pool/Adjunct) Postings</a:t>
            </a:r>
          </a:p>
        </p:txBody>
      </p:sp>
    </p:spTree>
    <p:extLst>
      <p:ext uri="{BB962C8B-B14F-4D97-AF65-F5344CB8AC3E}">
        <p14:creationId xmlns:p14="http://schemas.microsoft.com/office/powerpoint/2010/main" val="612161453"/>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EDB2EB8-A759-4794-9A6E-6C9B622C3B16}" vid="{AF088180-FAFF-4054-8D95-D2E0B61CEC85}"/>
    </a:ext>
  </a:extLst>
</a:theme>
</file>

<file path=ppt/theme/theme3.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20645</TotalTime>
  <Words>1027</Words>
  <Application>Microsoft Office PowerPoint</Application>
  <PresentationFormat>Custom</PresentationFormat>
  <Paragraphs>132</Paragraphs>
  <Slides>25</Slides>
  <Notes>10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Arial</vt:lpstr>
      <vt:lpstr>Calibri</vt:lpstr>
      <vt:lpstr>Calibri Light</vt:lpstr>
      <vt:lpstr>Gill Sans MT</vt:lpstr>
      <vt:lpstr>Helvetica Neue</vt:lpstr>
      <vt:lpstr>Helvetica Neue Medium</vt:lpstr>
      <vt:lpstr>Montserrat Bold</vt:lpstr>
      <vt:lpstr>Montserrat ExtraBold</vt:lpstr>
      <vt:lpstr>Montserrat SemiBold</vt:lpstr>
      <vt:lpstr>21_BasicWhite</vt:lpstr>
      <vt:lpstr>Office Theme</vt:lpstr>
      <vt:lpstr>PowerPoint Presentation</vt:lpstr>
      <vt:lpstr>PowerPoint Presentation</vt:lpstr>
      <vt:lpstr>PowerPoint Presentation</vt:lpstr>
      <vt:lpstr>PowerPoint Presentation</vt:lpstr>
      <vt:lpstr>PowerPoint Presentation</vt:lpstr>
      <vt:lpstr>Positions Filled-2022</vt:lpstr>
      <vt:lpstr>Retirements-2022</vt:lpstr>
      <vt:lpstr>Current Open Staff Positions</vt:lpstr>
      <vt:lpstr>Current Faculty Open Positions</vt:lpstr>
      <vt:lpstr>Staffing Levels </vt:lpstr>
      <vt:lpstr>PowerPoint Presentation</vt:lpstr>
      <vt:lpstr>PowerPoint Presentation</vt:lpstr>
      <vt:lpstr>PowerPoint Presentation</vt:lpstr>
      <vt:lpstr>PowerPoint Presentation</vt:lpstr>
      <vt:lpstr>HR Highlights 2022</vt:lpstr>
      <vt:lpstr>CHALLENGES AND OPPORTUNITIES AHEAD</vt:lpstr>
      <vt:lpstr>Why I Choose Richland </vt:lpstr>
      <vt:lpstr>Why I Choose Richland </vt:lpstr>
      <vt:lpstr>Why I Choose Richland </vt:lpstr>
      <vt:lpstr>Why I Choose Richland </vt:lpstr>
      <vt:lpstr>Why I Choose Richland </vt:lpstr>
      <vt:lpstr>Why I Choose Richland </vt:lpstr>
      <vt:lpstr>Why I Choose Richland </vt:lpstr>
      <vt:lpstr>Why I Choose Richland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Kristie Dawson;Tiffany Nichols</dc:creator>
  <cp:lastModifiedBy>Madonna Brown</cp:lastModifiedBy>
  <cp:revision>39</cp:revision>
  <dcterms:modified xsi:type="dcterms:W3CDTF">2023-02-21T20:06:50Z</dcterms:modified>
</cp:coreProperties>
</file>