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737" r:id="rId3"/>
    <p:sldId id="738" r:id="rId4"/>
    <p:sldId id="260" r:id="rId5"/>
    <p:sldId id="742" r:id="rId6"/>
    <p:sldId id="739" r:id="rId7"/>
    <p:sldId id="743" r:id="rId8"/>
    <p:sldId id="370" r:id="rId9"/>
    <p:sldId id="740" r:id="rId10"/>
    <p:sldId id="741" r:id="rId11"/>
    <p:sldId id="744" r:id="rId12"/>
    <p:sldId id="258" r:id="rId13"/>
    <p:sldId id="747" r:id="rId14"/>
    <p:sldId id="263" r:id="rId15"/>
    <p:sldId id="746" r:id="rId16"/>
    <p:sldId id="425" r:id="rId17"/>
    <p:sldId id="364" r:id="rId1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521415D9-36F7-43E2-AB2F-B90AF26B5E84}">
      <p14:sectionLst xmlns:p14="http://schemas.microsoft.com/office/powerpoint/2010/main">
        <p14:section name="Default Section" id="{F5DD7034-4F16-42C0-A9E8-825AD84DC33E}">
          <p14:sldIdLst>
            <p14:sldId id="256"/>
            <p14:sldId id="737"/>
            <p14:sldId id="738"/>
            <p14:sldId id="260"/>
            <p14:sldId id="742"/>
            <p14:sldId id="739"/>
            <p14:sldId id="743"/>
            <p14:sldId id="370"/>
            <p14:sldId id="740"/>
            <p14:sldId id="741"/>
            <p14:sldId id="744"/>
            <p14:sldId id="258"/>
            <p14:sldId id="747"/>
            <p14:sldId id="263"/>
            <p14:sldId id="746"/>
            <p14:sldId id="425"/>
            <p14:sldId id="36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666D14-00EC-8F00-FFF5-67EED2E1BE90}" name="Julie Melton" initials="JM" userId="S::jmelton@richland.edu::aa819293-0b5b-42f8-bc10-baec22cb1ad4" providerId="AD"/>
  <p188:author id="{0B7E82FB-5A94-1B83-033A-AEC40B993CE6}" name="Isaac Zuniga" initials="IZ" userId="S::izuniga@richland.edu::9660976a-87d5-4ec9-b4e0-56c5a20ce8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D6B"/>
    <a:srgbClr val="5F9A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6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07"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2"/>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numCol="1" spcCol="38100">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numCol="1" spcCol="38100">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numCol="1" spcCol="38100">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numCol="1" spcCol="38100">
            <a:noAutofit/>
          </a:bodyPr>
          <a:lstStyle/>
          <a:p>
            <a:endParaRPr/>
          </a:p>
        </p:txBody>
      </p:sp>
      <p:sp>
        <p:nvSpPr>
          <p:cNvPr id="33" name="Slide Title"/>
          <p:cNvSpPr txBox="1">
            <a:spLocks noGrp="1"/>
          </p:cNvSpPr>
          <p:nvPr>
            <p:ph type="title" hasCustomPrompt="1"/>
          </p:nvPr>
        </p:nvSpPr>
        <p:spPr>
          <a:xfrm>
            <a:off x="1206500" y="1270000"/>
            <a:ext cx="9779000" cy="5882274"/>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206500" y="1079500"/>
            <a:ext cx="21971000" cy="1433164"/>
          </a:xfrm>
          <a:prstGeom prst="rect">
            <a:avLst/>
          </a:prstGeom>
        </p:spPr>
        <p:txBody>
          <a:bodyPr/>
          <a:lstStyle/>
          <a:p>
            <a:r>
              <a:t>Slide Title</a:t>
            </a:r>
          </a:p>
        </p:txBody>
      </p:sp>
      <p:sp>
        <p:nvSpPr>
          <p:cNvPr id="43"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prstGeom prst="rect">
            <a:avLst/>
          </a:prstGeom>
        </p:spPr>
        <p:txBody>
          <a:bodyPr numCol="1" spcCol="38100"/>
          <a:lstStyle/>
          <a:p>
            <a:r>
              <a:t>Slide bullet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dy Level One…"/>
          <p:cNvSpPr txBox="1">
            <a:spLocks noGrp="1"/>
          </p:cNvSpPr>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61" name="Body Level One…"/>
          <p:cNvSpPr txBox="1">
            <a:spLocks noGrp="1"/>
          </p:cNvSpPr>
          <p:nvPr>
            <p:ph type="body" sz="half" idx="21" hasCustomPrompt="1"/>
          </p:nvPr>
        </p:nvSpPr>
        <p:spPr>
          <a:xfrm>
            <a:off x="1206500" y="4248503"/>
            <a:ext cx="9779000" cy="8256631"/>
          </a:xfrm>
          <a:prstGeom prst="rect">
            <a:avLst/>
          </a:prstGeom>
        </p:spPr>
        <p:txBody>
          <a:bodyPr numCol="1" spcCol="38100"/>
          <a:lstStyle/>
          <a:p>
            <a:r>
              <a:t>Slide bullet text</a:t>
            </a:r>
          </a:p>
        </p:txBody>
      </p:sp>
      <p:sp>
        <p:nvSpPr>
          <p:cNvPr id="62" name="660384004_1290x1720.jpg"/>
          <p:cNvSpPr>
            <a:spLocks noGrp="1"/>
          </p:cNvSpPr>
          <p:nvPr>
            <p:ph type="pic" idx="22"/>
          </p:nvPr>
        </p:nvSpPr>
        <p:spPr>
          <a:xfrm>
            <a:off x="12192000" y="-407266"/>
            <a:ext cx="10916874" cy="14555833"/>
          </a:xfrm>
          <a:prstGeom prst="rect">
            <a:avLst/>
          </a:prstGeom>
        </p:spPr>
        <p:txBody>
          <a:bodyPr lIns="91439" tIns="45719" rIns="91439" bIns="45719" numCol="1" spcCol="38100">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50"/>
          </a:xfrm>
          <a:prstGeom prst="rect">
            <a:avLst/>
          </a:prstGeom>
        </p:spPr>
        <p:txBody>
          <a:bodyPr/>
          <a:lstStyle/>
          <a:p>
            <a:r>
              <a:t>Slide Title</a:t>
            </a:r>
          </a:p>
        </p:txBody>
      </p:sp>
      <p:sp>
        <p:nvSpPr>
          <p:cNvPr id="80"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90" name="Body Level One…"/>
          <p:cNvSpPr txBox="1">
            <a:spLocks noGrp="1"/>
          </p:cNvSpPr>
          <p:nvPr>
            <p:ph type="body" idx="21" hasCustomPrompt="1"/>
          </p:nvPr>
        </p:nvSpPr>
        <p:spPr>
          <a:prstGeom prst="rect">
            <a:avLst/>
          </a:prstGeom>
        </p:spPr>
        <p:txBody>
          <a:bodyPr numCol="1" spcCol="38100"/>
          <a:lstStyle>
            <a:lvl1pPr marL="0" indent="0" defTabSz="825500">
              <a:lnSpc>
                <a:spcPct val="100000"/>
              </a:lnSpc>
              <a:spcBef>
                <a:spcPts val="1800"/>
              </a:spcBef>
              <a:buSzTx/>
              <a:buNone/>
              <a:defRPr sz="5500" spc="-99"/>
            </a:lvl1pPr>
          </a:lstStyle>
          <a:p>
            <a:r>
              <a:t>Agenda Topics</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Cover.jpg" descr="Cover.jp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TextHeader.jpg" descr="TextHeader.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4" name="MONTSERRAT EXTRABOLD"/>
          <p:cNvSpPr txBox="1">
            <a:spLocks noGrp="1"/>
          </p:cNvSpPr>
          <p:nvPr>
            <p:ph type="title"/>
          </p:nvPr>
        </p:nvSpPr>
        <p:spPr>
          <a:xfrm>
            <a:off x="3212417" y="1524953"/>
            <a:ext cx="17959166" cy="1433164"/>
          </a:xfrm>
          <a:prstGeom prst="rect">
            <a:avLst/>
          </a:prstGeom>
        </p:spPr>
        <p:txBody>
          <a:bodyPr/>
          <a:lstStyle>
            <a:lvl1pPr algn="ctr">
              <a:defRPr spc="-200">
                <a:solidFill>
                  <a:srgbClr val="FFFFFF"/>
                </a:solidFill>
                <a:latin typeface="ACaslonPro-Bold"/>
                <a:ea typeface="ACaslonPro-Bold"/>
                <a:cs typeface="ACaslonPro-Bold"/>
                <a:sym typeface="ACaslonPro-Bold"/>
              </a:defRPr>
            </a:lvl1pPr>
          </a:lstStyle>
          <a:p>
            <a:r>
              <a:rPr lang="en-US" dirty="0">
                <a:latin typeface="+mj-lt"/>
              </a:rPr>
              <a:t>New Initiatives for FY24 </a:t>
            </a:r>
          </a:p>
        </p:txBody>
      </p:sp>
      <p:sp>
        <p:nvSpPr>
          <p:cNvPr id="156" name="Monterrat Semibold"/>
          <p:cNvSpPr txBox="1">
            <a:spLocks noGrp="1"/>
          </p:cNvSpPr>
          <p:nvPr>
            <p:ph type="body" idx="21"/>
          </p:nvPr>
        </p:nvSpPr>
        <p:spPr>
          <a:xfrm>
            <a:off x="2980096" y="3525596"/>
            <a:ext cx="19093520" cy="51223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lvl1pPr marL="228600" indent="-228600">
              <a:lnSpc>
                <a:spcPct val="100000"/>
              </a:lnSpc>
              <a:spcBef>
                <a:spcPts val="2400"/>
              </a:spcBef>
              <a:buSzPct val="80000"/>
              <a:buBlip>
                <a:blip r:embed="rId3"/>
              </a:buBlip>
              <a:defRPr b="1">
                <a:solidFill>
                  <a:srgbClr val="5F9A3F"/>
                </a:solidFill>
                <a:latin typeface="Adobe Caslon Pro"/>
                <a:ea typeface="Adobe Caslon Pro"/>
                <a:cs typeface="Adobe Caslon Pro"/>
                <a:sym typeface="Adobe Caslon Pro"/>
              </a:defRPr>
            </a:lvl1pPr>
          </a:lstStyle>
          <a:p>
            <a:pPr marL="695325" indent="-695325" fontAlgn="base">
              <a:lnSpc>
                <a:spcPct val="114000"/>
              </a:lnSpc>
              <a:spcBef>
                <a:spcPts val="115"/>
              </a:spcBef>
              <a:buBlip>
                <a:blip r:embed="rId4"/>
              </a:buBlip>
            </a:pPr>
            <a:r>
              <a:rPr lang="en-US" sz="4000" b="0" dirty="0">
                <a:solidFill>
                  <a:srgbClr val="083A70"/>
                </a:solidFill>
                <a:latin typeface="Helvetica" panose="020B0604020202030204" pitchFamily="34" charset="0"/>
              </a:rPr>
              <a:t>Develop an Annual Corporate Sponsorship Brochure </a:t>
            </a:r>
          </a:p>
          <a:p>
            <a:pPr marL="695325" lvl="0" indent="-695325" fontAlgn="base">
              <a:lnSpc>
                <a:spcPct val="114000"/>
              </a:lnSpc>
              <a:spcBef>
                <a:spcPts val="115"/>
              </a:spcBef>
              <a:buBlip>
                <a:blip r:embed="rId4"/>
              </a:buBlip>
            </a:pPr>
            <a:r>
              <a:rPr lang="en-US" sz="4000" b="0" dirty="0">
                <a:solidFill>
                  <a:srgbClr val="083A70"/>
                </a:solidFill>
                <a:latin typeface="Helvetica" panose="020B0604020202030204" pitchFamily="34" charset="0"/>
              </a:rPr>
              <a:t>Research &amp; Implement Giving Circles </a:t>
            </a:r>
          </a:p>
          <a:p>
            <a:pPr marL="695325" lvl="0" indent="-695325" fontAlgn="base">
              <a:lnSpc>
                <a:spcPct val="114000"/>
              </a:lnSpc>
              <a:spcBef>
                <a:spcPts val="115"/>
              </a:spcBef>
              <a:buBlip>
                <a:blip r:embed="rId4"/>
              </a:buBlip>
            </a:pPr>
            <a:r>
              <a:rPr lang="en-US" sz="4000" b="0" dirty="0">
                <a:solidFill>
                  <a:srgbClr val="083A70"/>
                </a:solidFill>
                <a:latin typeface="Helvetica" panose="020B0604020202030204" pitchFamily="34" charset="0"/>
              </a:rPr>
              <a:t>Implement Free Will – an online Giving Platform </a:t>
            </a:r>
          </a:p>
          <a:p>
            <a:pPr marL="695325" lvl="0" indent="-695325" fontAlgn="base">
              <a:lnSpc>
                <a:spcPct val="114000"/>
              </a:lnSpc>
              <a:spcBef>
                <a:spcPts val="115"/>
              </a:spcBef>
              <a:buBlip>
                <a:blip r:embed="rId4"/>
              </a:buBlip>
            </a:pPr>
            <a:r>
              <a:rPr lang="en-US" sz="4000" b="0" dirty="0">
                <a:solidFill>
                  <a:srgbClr val="083A70"/>
                </a:solidFill>
                <a:latin typeface="Helvetica" panose="020B0604020202030204" pitchFamily="34" charset="0"/>
              </a:rPr>
              <a:t>Implement Richland Connect to track &amp; engage Alumni </a:t>
            </a:r>
          </a:p>
          <a:p>
            <a:pPr marL="695325" lvl="0" indent="-695325" fontAlgn="base">
              <a:lnSpc>
                <a:spcPct val="114000"/>
              </a:lnSpc>
              <a:spcBef>
                <a:spcPts val="115"/>
              </a:spcBef>
              <a:buBlip>
                <a:blip r:embed="rId4"/>
              </a:buBlip>
            </a:pPr>
            <a:r>
              <a:rPr lang="en-US" sz="4000" b="0" dirty="0">
                <a:solidFill>
                  <a:srgbClr val="083A70"/>
                </a:solidFill>
                <a:latin typeface="Helvetica" panose="020B0604020202030204" pitchFamily="34" charset="0"/>
              </a:rPr>
              <a:t>Implement the Alumni Mentorship Program </a:t>
            </a:r>
          </a:p>
          <a:p>
            <a:pPr marL="695325" lvl="0" indent="-695325" fontAlgn="base">
              <a:lnSpc>
                <a:spcPct val="114000"/>
              </a:lnSpc>
              <a:spcBef>
                <a:spcPts val="115"/>
              </a:spcBef>
              <a:buBlip>
                <a:blip r:embed="rId4"/>
              </a:buBlip>
            </a:pPr>
            <a:r>
              <a:rPr lang="en-US" sz="4000" b="0" dirty="0">
                <a:solidFill>
                  <a:srgbClr val="083A70"/>
                </a:solidFill>
                <a:latin typeface="Helvetica" panose="020B0604020202030204" pitchFamily="34" charset="0"/>
              </a:rPr>
              <a:t>Identify funding opportunities for Dual Credit Scholarships </a:t>
            </a:r>
          </a:p>
          <a:p>
            <a:pPr marL="695325" lvl="0" indent="-695325" fontAlgn="base">
              <a:lnSpc>
                <a:spcPct val="114000"/>
              </a:lnSpc>
              <a:spcBef>
                <a:spcPts val="115"/>
              </a:spcBef>
              <a:buBlip>
                <a:blip r:embed="rId4"/>
              </a:buBlip>
            </a:pPr>
            <a:r>
              <a:rPr lang="en-US" sz="4000" b="0" dirty="0">
                <a:solidFill>
                  <a:srgbClr val="083A70"/>
                </a:solidFill>
                <a:latin typeface="Helvetica" panose="020B0604020202030204" pitchFamily="34" charset="0"/>
              </a:rPr>
              <a:t>Evaluate barriers of our students to provide the most efficient &amp; timely resources </a:t>
            </a:r>
          </a:p>
          <a:p>
            <a:pPr marL="695325" lvl="0" indent="-695325" fontAlgn="base">
              <a:lnSpc>
                <a:spcPct val="114000"/>
              </a:lnSpc>
              <a:spcBef>
                <a:spcPts val="115"/>
              </a:spcBef>
              <a:buBlip>
                <a:blip r:embed="rId4"/>
              </a:buBlip>
            </a:pPr>
            <a:r>
              <a:rPr lang="en-US" sz="4000" b="0" dirty="0">
                <a:solidFill>
                  <a:srgbClr val="083A70"/>
                </a:solidFill>
                <a:latin typeface="Helvetica" panose="020B0604020202030204" pitchFamily="34" charset="0"/>
              </a:rPr>
              <a:t>Implement Financial Edge NXT – a financial database for the Foundation </a:t>
            </a:r>
          </a:p>
          <a:p>
            <a:pPr marL="695325" lvl="0" indent="-695325" fontAlgn="base">
              <a:lnSpc>
                <a:spcPct val="114000"/>
              </a:lnSpc>
              <a:spcBef>
                <a:spcPts val="115"/>
              </a:spcBef>
              <a:buBlip>
                <a:blip r:embed="rId4"/>
              </a:buBlip>
            </a:pPr>
            <a:r>
              <a:rPr lang="en-US" sz="4000" b="0" dirty="0">
                <a:solidFill>
                  <a:srgbClr val="083A70"/>
                </a:solidFill>
                <a:latin typeface="Helvetica" panose="020B0604020202030204" pitchFamily="34" charset="0"/>
              </a:rPr>
              <a:t>Develop a stewardship plan and implement automated processes </a:t>
            </a:r>
          </a:p>
        </p:txBody>
      </p:sp>
    </p:spTree>
    <p:extLst>
      <p:ext uri="{BB962C8B-B14F-4D97-AF65-F5344CB8AC3E}">
        <p14:creationId xmlns:p14="http://schemas.microsoft.com/office/powerpoint/2010/main" val="225139171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RAMPPPTCover.jpg" descr="RAMPPPTCover.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RAMP_TextHeader.jpg" descr="RAMP_TextHeader.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4" name="MONTSERRAT EXTRABOLD"/>
          <p:cNvSpPr txBox="1">
            <a:spLocks noGrp="1"/>
          </p:cNvSpPr>
          <p:nvPr>
            <p:ph type="title"/>
          </p:nvPr>
        </p:nvSpPr>
        <p:spPr>
          <a:xfrm>
            <a:off x="3212417" y="1466620"/>
            <a:ext cx="17959166" cy="1433164"/>
          </a:xfrm>
          <a:prstGeom prst="rect">
            <a:avLst/>
          </a:prstGeom>
        </p:spPr>
        <p:txBody>
          <a:bodyPr/>
          <a:lstStyle>
            <a:lvl1pPr algn="ctr">
              <a:defRPr b="0">
                <a:solidFill>
                  <a:srgbClr val="FFFFFF"/>
                </a:solidFill>
                <a:latin typeface="Montserrat ExtraBold"/>
                <a:ea typeface="Montserrat ExtraBold"/>
                <a:cs typeface="Montserrat ExtraBold"/>
                <a:sym typeface="Montserrat ExtraBold"/>
              </a:defRPr>
            </a:lvl1pPr>
          </a:lstStyle>
          <a:p>
            <a:r>
              <a:rPr lang="en-US" b="1" dirty="0">
                <a:latin typeface="+mj-lt"/>
              </a:rPr>
              <a:t>Alumni Mentorship Program </a:t>
            </a:r>
            <a:endParaRPr b="1" dirty="0">
              <a:latin typeface="+mj-lt"/>
            </a:endParaRPr>
          </a:p>
        </p:txBody>
      </p:sp>
      <p:sp>
        <p:nvSpPr>
          <p:cNvPr id="155" name="MONTSERRAT BOLD"/>
          <p:cNvSpPr txBox="1">
            <a:spLocks noGrp="1"/>
          </p:cNvSpPr>
          <p:nvPr>
            <p:ph type="body" idx="21"/>
          </p:nvPr>
        </p:nvSpPr>
        <p:spPr>
          <a:xfrm>
            <a:off x="2648371" y="3705720"/>
            <a:ext cx="21971002"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a:defRPr b="0">
                <a:solidFill>
                  <a:srgbClr val="243D6B"/>
                </a:solidFill>
                <a:latin typeface="Montserrat Bold"/>
                <a:ea typeface="Montserrat Bold"/>
                <a:cs typeface="Montserrat Bold"/>
                <a:sym typeface="Montserrat Bold"/>
              </a:defRPr>
            </a:lvl1pPr>
          </a:lstStyle>
          <a:p>
            <a:pPr marL="0" indent="0">
              <a:buNone/>
            </a:pPr>
            <a:r>
              <a:rPr lang="en-US" sz="4000" b="1" dirty="0">
                <a:latin typeface="+mj-lt"/>
              </a:rPr>
              <a:t>The Goals &amp; Objectives include:</a:t>
            </a:r>
            <a:endParaRPr sz="4000" b="1" dirty="0">
              <a:latin typeface="+mj-lt"/>
            </a:endParaRPr>
          </a:p>
        </p:txBody>
      </p:sp>
      <p:sp>
        <p:nvSpPr>
          <p:cNvPr id="156" name="Monterrat Semibold"/>
          <p:cNvSpPr txBox="1">
            <a:spLocks noGrp="1"/>
          </p:cNvSpPr>
          <p:nvPr>
            <p:ph type="body" sz="half" idx="1"/>
          </p:nvPr>
        </p:nvSpPr>
        <p:spPr>
          <a:xfrm>
            <a:off x="2776387" y="4635848"/>
            <a:ext cx="19087258" cy="5558796"/>
          </a:xfrm>
          <a:prstGeom prst="rect">
            <a:avLst/>
          </a:prstGeom>
        </p:spPr>
        <p:txBody>
          <a:bodyPr>
            <a:noAutofit/>
          </a:bodyPr>
          <a:lstStyle>
            <a:lvl1pPr>
              <a:lnSpc>
                <a:spcPct val="100000"/>
              </a:lnSpc>
              <a:spcBef>
                <a:spcPts val="2400"/>
              </a:spcBef>
              <a:defRPr>
                <a:solidFill>
                  <a:srgbClr val="5F9A3F"/>
                </a:solidFill>
                <a:latin typeface="Montserrat SemiBold"/>
                <a:ea typeface="Montserrat SemiBold"/>
                <a:cs typeface="Montserrat SemiBold"/>
                <a:sym typeface="Montserrat SemiBold"/>
              </a:defRPr>
            </a:lvl1pPr>
          </a:lstStyle>
          <a:p>
            <a:pPr lvl="0" indent="695325" defTabSz="914400">
              <a:lnSpc>
                <a:spcPct val="120000"/>
              </a:lnSpc>
              <a:spcBef>
                <a:spcPts val="1200"/>
              </a:spcBef>
              <a:buBlip>
                <a:blip r:embed="rId3"/>
              </a:buBlip>
            </a:pPr>
            <a:r>
              <a:rPr lang="en-US" sz="3200" b="0" kern="1200" dirty="0">
                <a:solidFill>
                  <a:srgbClr val="243D6B"/>
                </a:solidFill>
                <a:latin typeface="+mj-lt"/>
                <a:ea typeface="+mn-ea"/>
                <a:cs typeface="+mn-cs"/>
              </a:rPr>
              <a:t>Foster a sense of </a:t>
            </a:r>
            <a:r>
              <a:rPr lang="en-US" sz="3200" kern="1200" dirty="0">
                <a:solidFill>
                  <a:srgbClr val="243D6B"/>
                </a:solidFill>
                <a:latin typeface="+mj-lt"/>
                <a:ea typeface="+mn-ea"/>
                <a:cs typeface="+mn-cs"/>
              </a:rPr>
              <a:t>belonging</a:t>
            </a:r>
            <a:r>
              <a:rPr lang="en-US" sz="3200" b="0" kern="1200" dirty="0">
                <a:solidFill>
                  <a:srgbClr val="243D6B"/>
                </a:solidFill>
                <a:latin typeface="+mj-lt"/>
                <a:ea typeface="+mn-ea"/>
                <a:cs typeface="+mn-cs"/>
              </a:rPr>
              <a:t> for students &amp; Alumni/mentors.</a:t>
            </a:r>
          </a:p>
          <a:p>
            <a:pPr lvl="0" indent="695325" defTabSz="914400">
              <a:lnSpc>
                <a:spcPct val="120000"/>
              </a:lnSpc>
              <a:spcBef>
                <a:spcPts val="1200"/>
              </a:spcBef>
              <a:buBlip>
                <a:blip r:embed="rId3"/>
              </a:buBlip>
            </a:pPr>
            <a:r>
              <a:rPr lang="en-US" sz="3200" b="0" kern="1200" dirty="0">
                <a:solidFill>
                  <a:srgbClr val="243D6B"/>
                </a:solidFill>
                <a:latin typeface="+mj-lt"/>
                <a:ea typeface="+mn-ea"/>
                <a:cs typeface="+mn-cs"/>
              </a:rPr>
              <a:t>Provide opportunities for students &amp; Alumni to be </a:t>
            </a:r>
            <a:r>
              <a:rPr lang="en-US" sz="3200" kern="1200" dirty="0">
                <a:solidFill>
                  <a:srgbClr val="243D6B"/>
                </a:solidFill>
                <a:latin typeface="+mj-lt"/>
                <a:ea typeface="+mn-ea"/>
                <a:cs typeface="+mn-cs"/>
              </a:rPr>
              <a:t>engaged</a:t>
            </a:r>
            <a:r>
              <a:rPr lang="en-US" sz="3200" b="0" kern="1200" dirty="0">
                <a:solidFill>
                  <a:srgbClr val="243D6B"/>
                </a:solidFill>
                <a:latin typeface="+mj-lt"/>
                <a:ea typeface="+mn-ea"/>
                <a:cs typeface="+mn-cs"/>
              </a:rPr>
              <a:t> with the Richland campus.</a:t>
            </a:r>
          </a:p>
          <a:p>
            <a:pPr lvl="0" indent="695325" defTabSz="914400">
              <a:lnSpc>
                <a:spcPct val="120000"/>
              </a:lnSpc>
              <a:spcBef>
                <a:spcPts val="1200"/>
              </a:spcBef>
              <a:buBlip>
                <a:blip r:embed="rId3"/>
              </a:buBlip>
            </a:pPr>
            <a:r>
              <a:rPr lang="en-US" sz="3200" b="0" kern="1200" dirty="0">
                <a:solidFill>
                  <a:srgbClr val="243D6B"/>
                </a:solidFill>
                <a:latin typeface="+mj-lt"/>
                <a:ea typeface="+mn-ea"/>
                <a:cs typeface="+mn-cs"/>
              </a:rPr>
              <a:t>Provide students with </a:t>
            </a:r>
            <a:r>
              <a:rPr lang="en-US" sz="3200" kern="1200" dirty="0">
                <a:solidFill>
                  <a:srgbClr val="243D6B"/>
                </a:solidFill>
                <a:latin typeface="+mj-lt"/>
                <a:ea typeface="+mn-ea"/>
                <a:cs typeface="+mn-cs"/>
              </a:rPr>
              <a:t>skills &amp; knowledge </a:t>
            </a:r>
            <a:r>
              <a:rPr lang="en-US" sz="3200" b="0" kern="1200" dirty="0">
                <a:solidFill>
                  <a:srgbClr val="243D6B"/>
                </a:solidFill>
                <a:latin typeface="+mj-lt"/>
                <a:ea typeface="+mn-ea"/>
                <a:cs typeface="+mn-cs"/>
              </a:rPr>
              <a:t>that can be carried on into their careers. </a:t>
            </a:r>
          </a:p>
          <a:p>
            <a:pPr lvl="0" indent="695325" defTabSz="914400">
              <a:lnSpc>
                <a:spcPct val="120000"/>
              </a:lnSpc>
              <a:spcBef>
                <a:spcPts val="1200"/>
              </a:spcBef>
              <a:buBlip>
                <a:blip r:embed="rId3"/>
              </a:buBlip>
            </a:pPr>
            <a:r>
              <a:rPr lang="en-US" sz="3200" b="0" kern="1200" dirty="0">
                <a:solidFill>
                  <a:srgbClr val="243D6B"/>
                </a:solidFill>
                <a:latin typeface="+mj-lt"/>
                <a:ea typeface="+mn-ea"/>
                <a:cs typeface="+mn-cs"/>
              </a:rPr>
              <a:t>Help </a:t>
            </a:r>
            <a:r>
              <a:rPr lang="en-US" sz="3200" kern="1200" dirty="0">
                <a:solidFill>
                  <a:srgbClr val="243D6B"/>
                </a:solidFill>
                <a:latin typeface="+mj-lt"/>
                <a:ea typeface="+mn-ea"/>
                <a:cs typeface="+mn-cs"/>
              </a:rPr>
              <a:t>identify career paths </a:t>
            </a:r>
            <a:r>
              <a:rPr lang="en-US" sz="3200" b="0" kern="1200" dirty="0">
                <a:solidFill>
                  <a:srgbClr val="243D6B"/>
                </a:solidFill>
                <a:latin typeface="+mj-lt"/>
                <a:ea typeface="+mn-ea"/>
                <a:cs typeface="+mn-cs"/>
              </a:rPr>
              <a:t>for students and support students’ personal growth.</a:t>
            </a:r>
          </a:p>
          <a:p>
            <a:pPr lvl="0" indent="695325" defTabSz="914400">
              <a:lnSpc>
                <a:spcPct val="120000"/>
              </a:lnSpc>
              <a:spcBef>
                <a:spcPts val="1200"/>
              </a:spcBef>
              <a:buBlip>
                <a:blip r:embed="rId3"/>
              </a:buBlip>
            </a:pPr>
            <a:r>
              <a:rPr lang="en-US" sz="3200" b="0" kern="1200" dirty="0">
                <a:solidFill>
                  <a:srgbClr val="243D6B"/>
                </a:solidFill>
                <a:latin typeface="+mj-lt"/>
                <a:ea typeface="+mn-ea"/>
                <a:cs typeface="+mn-cs"/>
              </a:rPr>
              <a:t>Provide an opportunity for students to learn and practice </a:t>
            </a:r>
            <a:r>
              <a:rPr lang="en-US" sz="3200" kern="1200" dirty="0">
                <a:solidFill>
                  <a:srgbClr val="243D6B"/>
                </a:solidFill>
                <a:latin typeface="+mj-lt"/>
                <a:ea typeface="+mn-ea"/>
                <a:cs typeface="+mn-cs"/>
              </a:rPr>
              <a:t>professional networking</a:t>
            </a:r>
            <a:r>
              <a:rPr lang="en-US" sz="3200" b="0" kern="1200" dirty="0">
                <a:solidFill>
                  <a:srgbClr val="243D6B"/>
                </a:solidFill>
                <a:latin typeface="+mj-lt"/>
                <a:ea typeface="+mn-ea"/>
                <a:cs typeface="+mn-cs"/>
              </a:rPr>
              <a:t> </a:t>
            </a:r>
            <a:r>
              <a:rPr lang="en-US" sz="3200" kern="1200" dirty="0">
                <a:solidFill>
                  <a:srgbClr val="243D6B"/>
                </a:solidFill>
                <a:latin typeface="+mj-lt"/>
                <a:ea typeface="+mn-ea"/>
                <a:cs typeface="+mn-cs"/>
              </a:rPr>
              <a:t>skills</a:t>
            </a:r>
            <a:r>
              <a:rPr lang="en-US" sz="3200" b="0" kern="1200" dirty="0">
                <a:solidFill>
                  <a:srgbClr val="243D6B"/>
                </a:solidFill>
                <a:latin typeface="+mj-lt"/>
                <a:ea typeface="+mn-ea"/>
                <a:cs typeface="+mn-cs"/>
              </a:rPr>
              <a:t>. </a:t>
            </a:r>
          </a:p>
          <a:p>
            <a:pPr lvl="0" indent="695325" defTabSz="914400">
              <a:lnSpc>
                <a:spcPct val="120000"/>
              </a:lnSpc>
              <a:spcBef>
                <a:spcPts val="1200"/>
              </a:spcBef>
              <a:buBlip>
                <a:blip r:embed="rId3"/>
              </a:buBlip>
            </a:pPr>
            <a:r>
              <a:rPr lang="en-US" sz="3200" kern="1200" dirty="0">
                <a:solidFill>
                  <a:srgbClr val="243D6B"/>
                </a:solidFill>
                <a:latin typeface="+mj-lt"/>
                <a:ea typeface="+mn-ea"/>
                <a:cs typeface="+mn-cs"/>
              </a:rPr>
              <a:t>Increase social awareness and responsibility </a:t>
            </a:r>
            <a:r>
              <a:rPr lang="en-US" sz="3200" b="0" kern="1200" dirty="0">
                <a:solidFill>
                  <a:srgbClr val="243D6B"/>
                </a:solidFill>
                <a:latin typeface="+mj-lt"/>
                <a:ea typeface="+mn-ea"/>
                <a:cs typeface="+mn-cs"/>
              </a:rPr>
              <a:t>of students through volunteerism.</a:t>
            </a:r>
          </a:p>
          <a:p>
            <a:pPr marL="695325" lvl="0" indent="-695325" defTabSz="914400">
              <a:lnSpc>
                <a:spcPct val="120000"/>
              </a:lnSpc>
              <a:spcBef>
                <a:spcPts val="1200"/>
              </a:spcBef>
              <a:buBlip>
                <a:blip r:embed="rId3"/>
              </a:buBlip>
            </a:pPr>
            <a:r>
              <a:rPr lang="en-US" sz="3200" b="0" kern="1200" dirty="0">
                <a:solidFill>
                  <a:srgbClr val="243D6B"/>
                </a:solidFill>
                <a:latin typeface="+mj-lt"/>
                <a:ea typeface="+mn-ea"/>
                <a:cs typeface="+mn-cs"/>
              </a:rPr>
              <a:t>Help students </a:t>
            </a:r>
            <a:r>
              <a:rPr lang="en-US" sz="3200" kern="1200" dirty="0">
                <a:solidFill>
                  <a:srgbClr val="243D6B"/>
                </a:solidFill>
                <a:latin typeface="+mj-lt"/>
                <a:ea typeface="+mn-ea"/>
                <a:cs typeface="+mn-cs"/>
              </a:rPr>
              <a:t>identify and pursue opportunities for employment </a:t>
            </a:r>
            <a:r>
              <a:rPr lang="en-US" sz="3200" b="0" kern="1200" dirty="0">
                <a:solidFill>
                  <a:srgbClr val="243D6B"/>
                </a:solidFill>
                <a:latin typeface="+mj-lt"/>
                <a:ea typeface="+mn-ea"/>
                <a:cs typeface="+mn-cs"/>
              </a:rPr>
              <a:t>related to their programs/degrees</a:t>
            </a:r>
            <a:endParaRPr sz="3200" dirty="0">
              <a:solidFill>
                <a:srgbClr val="243D6B"/>
              </a:solidFill>
              <a:latin typeface="+mj-lt"/>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TextHeader.jpg" descr="TextHeader.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54" name="MONTSERRAT EXTRABOLD"/>
          <p:cNvSpPr txBox="1">
            <a:spLocks noGrp="1"/>
          </p:cNvSpPr>
          <p:nvPr>
            <p:ph type="title"/>
          </p:nvPr>
        </p:nvSpPr>
        <p:spPr>
          <a:xfrm>
            <a:off x="3212417" y="1524953"/>
            <a:ext cx="17959166" cy="1433164"/>
          </a:xfrm>
          <a:prstGeom prst="rect">
            <a:avLst/>
          </a:prstGeom>
        </p:spPr>
        <p:txBody>
          <a:bodyPr lIns="50800" tIns="50800" rIns="50800" bIns="50800" anchor="t">
            <a:normAutofit/>
          </a:bodyPr>
          <a:lstStyle>
            <a:lvl1pPr algn="ctr">
              <a:defRPr spc="-200">
                <a:solidFill>
                  <a:srgbClr val="FFFFFF"/>
                </a:solidFill>
                <a:latin typeface="ACaslonPro-Bold"/>
                <a:ea typeface="ACaslonPro-Bold"/>
                <a:cs typeface="ACaslonPro-Bold"/>
                <a:sym typeface="ACaslonPro-Bold"/>
              </a:defRPr>
            </a:lvl1pPr>
          </a:lstStyle>
          <a:p>
            <a:r>
              <a:rPr lang="en-US" dirty="0">
                <a:latin typeface="+mj-lt"/>
              </a:rPr>
              <a:t>FY23 Marketing Successes </a:t>
            </a:r>
          </a:p>
        </p:txBody>
      </p:sp>
      <p:sp>
        <p:nvSpPr>
          <p:cNvPr id="155" name="MONTSERRAT BOLD"/>
          <p:cNvSpPr txBox="1">
            <a:spLocks noGrp="1"/>
          </p:cNvSpPr>
          <p:nvPr>
            <p:ph type="body" sz="quarter" idx="1"/>
          </p:nvPr>
        </p:nvSpPr>
        <p:spPr>
          <a:xfrm>
            <a:off x="2554224" y="4137913"/>
            <a:ext cx="19275552" cy="6041169"/>
          </a:xfrm>
          <a:prstGeom prst="rect">
            <a:avLst/>
          </a:prstGeom>
        </p:spPr>
        <p:txBody>
          <a:bodyPr lIns="45718" tIns="45718" rIns="45718" bIns="45718" numCol="1" spcCol="38100" anchor="t">
            <a:noAutofit/>
          </a:bodyPr>
          <a:lstStyle>
            <a:lvl1pPr>
              <a:defRPr>
                <a:solidFill>
                  <a:srgbClr val="243D6B"/>
                </a:solidFill>
                <a:latin typeface="ACaslonPro-Bold"/>
                <a:ea typeface="ACaslonPro-Bold"/>
                <a:cs typeface="ACaslonPro-Bold"/>
                <a:sym typeface="ACaslonPro-Bold"/>
              </a:defRPr>
            </a:lvl1pPr>
          </a:lstStyle>
          <a:p>
            <a:pPr indent="695325" defTabSz="914400">
              <a:spcBef>
                <a:spcPts val="1200"/>
              </a:spcBef>
              <a:buBlip>
                <a:blip r:embed="rId3"/>
              </a:buBlip>
            </a:pPr>
            <a:r>
              <a:rPr lang="en-US" sz="3600" b="0" dirty="0">
                <a:latin typeface="+mj-lt"/>
              </a:rPr>
              <a:t>Canvas Website Training </a:t>
            </a:r>
            <a:endParaRPr lang="en-US" sz="3600" b="0" kern="1200" dirty="0">
              <a:latin typeface="+mj-lt"/>
            </a:endParaRPr>
          </a:p>
          <a:p>
            <a:pPr lvl="0" indent="695325" defTabSz="914400">
              <a:spcBef>
                <a:spcPts val="1200"/>
              </a:spcBef>
              <a:buBlip>
                <a:blip r:embed="rId3"/>
              </a:buBlip>
            </a:pPr>
            <a:r>
              <a:rPr lang="en-US" sz="3600" b="0" kern="1200" dirty="0">
                <a:latin typeface="+mj-lt"/>
              </a:rPr>
              <a:t>Core College Materials</a:t>
            </a:r>
          </a:p>
          <a:p>
            <a:pPr lvl="0" indent="695325" defTabSz="914400">
              <a:spcBef>
                <a:spcPts val="1200"/>
              </a:spcBef>
              <a:buBlip>
                <a:blip r:embed="rId3"/>
              </a:buBlip>
            </a:pPr>
            <a:r>
              <a:rPr lang="en-US" sz="3600" b="0" kern="1200" dirty="0">
                <a:latin typeface="+mj-lt"/>
              </a:rPr>
              <a:t>Campus Photo Shoots </a:t>
            </a:r>
          </a:p>
          <a:p>
            <a:pPr indent="695325" defTabSz="914400">
              <a:spcBef>
                <a:spcPts val="1200"/>
              </a:spcBef>
              <a:buBlip>
                <a:blip r:embed="rId3"/>
              </a:buBlip>
            </a:pPr>
            <a:r>
              <a:rPr lang="en-US" sz="3600" b="0" dirty="0">
                <a:latin typeface="+mj-lt"/>
              </a:rPr>
              <a:t>Outreach Kits </a:t>
            </a:r>
          </a:p>
          <a:p>
            <a:pPr lvl="0" indent="695325" defTabSz="914400">
              <a:spcBef>
                <a:spcPts val="1200"/>
              </a:spcBef>
              <a:buBlip>
                <a:blip r:embed="rId3"/>
              </a:buBlip>
            </a:pPr>
            <a:r>
              <a:rPr lang="en-US" sz="3600" b="0" dirty="0">
                <a:latin typeface="+mj-lt"/>
              </a:rPr>
              <a:t>Advertising Campaigns</a:t>
            </a:r>
          </a:p>
          <a:p>
            <a:pPr lvl="0" indent="695325" defTabSz="914400">
              <a:spcBef>
                <a:spcPts val="1200"/>
              </a:spcBef>
              <a:buBlip>
                <a:blip r:embed="rId3"/>
              </a:buBlip>
            </a:pPr>
            <a:r>
              <a:rPr lang="en-US" sz="3600" b="0" dirty="0">
                <a:latin typeface="+mj-lt"/>
              </a:rPr>
              <a:t>Weekly/Monthly Radio Segments </a:t>
            </a:r>
          </a:p>
          <a:p>
            <a:pPr lvl="0" indent="695325" defTabSz="914400">
              <a:spcBef>
                <a:spcPts val="1200"/>
              </a:spcBef>
              <a:buBlip>
                <a:blip r:embed="rId3"/>
              </a:buBlip>
            </a:pPr>
            <a:r>
              <a:rPr lang="en-US" sz="3600" b="0" dirty="0">
                <a:latin typeface="+mj-lt"/>
              </a:rPr>
              <a:t>Social Media Campaigns/Spotlights </a:t>
            </a:r>
          </a:p>
          <a:p>
            <a:pPr lvl="0" indent="695325" defTabSz="914400">
              <a:spcBef>
                <a:spcPts val="1200"/>
              </a:spcBef>
              <a:buBlip>
                <a:blip r:embed="rId3"/>
              </a:buBlip>
            </a:pPr>
            <a:r>
              <a:rPr lang="en-US" sz="3600" b="0" dirty="0">
                <a:latin typeface="+mj-lt"/>
              </a:rPr>
              <a:t>50</a:t>
            </a:r>
            <a:r>
              <a:rPr lang="en-US" sz="3600" b="0" baseline="30000" dirty="0">
                <a:latin typeface="+mj-lt"/>
              </a:rPr>
              <a:t>th</a:t>
            </a:r>
            <a:r>
              <a:rPr lang="en-US" sz="3600" b="0" dirty="0">
                <a:latin typeface="+mj-lt"/>
              </a:rPr>
              <a:t> Anniversary Campaign </a:t>
            </a:r>
          </a:p>
          <a:p>
            <a:pPr lvl="0" indent="695325" defTabSz="914400">
              <a:spcBef>
                <a:spcPts val="1200"/>
              </a:spcBef>
              <a:buBlip>
                <a:blip r:embed="rId3"/>
              </a:buBlip>
            </a:pPr>
            <a:endParaRPr lang="en-US" sz="3600" b="0" dirty="0">
              <a:latin typeface="+mj-lt"/>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buFont typeface="Arial"/>
              <a:buChar char="•"/>
            </a:pPr>
            <a:endParaRPr lang="en-US" sz="4500" b="0" dirty="0">
              <a:latin typeface="Gill Sans MT" panose="020B0502020104020203" pitchFamily="34" charset="0"/>
            </a:endParaRPr>
          </a:p>
          <a:p>
            <a:pPr marL="685800" indent="-685800">
              <a:buFont typeface="Arial"/>
              <a:buChar char="•"/>
            </a:pPr>
            <a:endParaRPr lang="en-US" sz="4500" b="0" dirty="0">
              <a:latin typeface="Gill Sans MT" panose="020B0502020104020203" pitchFamily="34" charset="0"/>
            </a:endParaRPr>
          </a:p>
        </p:txBody>
      </p:sp>
      <p:pic>
        <p:nvPicPr>
          <p:cNvPr id="8" name="Picture 7">
            <a:extLst>
              <a:ext uri="{FF2B5EF4-FFF2-40B4-BE49-F238E27FC236}">
                <a16:creationId xmlns:a16="http://schemas.microsoft.com/office/drawing/2014/main" id="{54E51970-B95D-4133-851A-A18DCD039964}"/>
              </a:ext>
            </a:extLst>
          </p:cNvPr>
          <p:cNvPicPr>
            <a:picLocks noChangeAspect="1"/>
          </p:cNvPicPr>
          <p:nvPr/>
        </p:nvPicPr>
        <p:blipFill>
          <a:blip r:embed="rId4"/>
          <a:stretch>
            <a:fillRect/>
          </a:stretch>
        </p:blipFill>
        <p:spPr>
          <a:xfrm>
            <a:off x="11303000" y="4137913"/>
            <a:ext cx="10880344" cy="5440172"/>
          </a:xfrm>
          <a:prstGeom prst="rect">
            <a:avLst/>
          </a:prstGeom>
        </p:spPr>
      </p:pic>
    </p:spTree>
    <p:extLst>
      <p:ext uri="{BB962C8B-B14F-4D97-AF65-F5344CB8AC3E}">
        <p14:creationId xmlns:p14="http://schemas.microsoft.com/office/powerpoint/2010/main" val="109075242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Blank.jpg" descr="Blank.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5" name="Picture 4">
            <a:extLst>
              <a:ext uri="{FF2B5EF4-FFF2-40B4-BE49-F238E27FC236}">
                <a16:creationId xmlns:a16="http://schemas.microsoft.com/office/drawing/2014/main" id="{297EAC43-D5E7-4FE2-99C9-3B0FDF059BBA}"/>
              </a:ext>
            </a:extLst>
          </p:cNvPr>
          <p:cNvPicPr>
            <a:picLocks noChangeAspect="1"/>
          </p:cNvPicPr>
          <p:nvPr/>
        </p:nvPicPr>
        <p:blipFill>
          <a:blip r:embed="rId3"/>
          <a:stretch>
            <a:fillRect/>
          </a:stretch>
        </p:blipFill>
        <p:spPr>
          <a:xfrm>
            <a:off x="2157984" y="352835"/>
            <a:ext cx="9084504" cy="9084504"/>
          </a:xfrm>
          <a:prstGeom prst="rect">
            <a:avLst/>
          </a:prstGeom>
        </p:spPr>
      </p:pic>
      <p:pic>
        <p:nvPicPr>
          <p:cNvPr id="11" name="Picture 10">
            <a:extLst>
              <a:ext uri="{FF2B5EF4-FFF2-40B4-BE49-F238E27FC236}">
                <a16:creationId xmlns:a16="http://schemas.microsoft.com/office/drawing/2014/main" id="{5148B42E-606E-4010-9567-D3F9EB331F51}"/>
              </a:ext>
            </a:extLst>
          </p:cNvPr>
          <p:cNvPicPr>
            <a:picLocks noChangeAspect="1"/>
          </p:cNvPicPr>
          <p:nvPr/>
        </p:nvPicPr>
        <p:blipFill>
          <a:blip r:embed="rId4"/>
          <a:stretch>
            <a:fillRect/>
          </a:stretch>
        </p:blipFill>
        <p:spPr>
          <a:xfrm>
            <a:off x="569976" y="9665327"/>
            <a:ext cx="23244048" cy="4050673"/>
          </a:xfrm>
          <a:prstGeom prst="rect">
            <a:avLst/>
          </a:prstGeom>
        </p:spPr>
      </p:pic>
      <p:pic>
        <p:nvPicPr>
          <p:cNvPr id="13" name="Picture 12">
            <a:extLst>
              <a:ext uri="{FF2B5EF4-FFF2-40B4-BE49-F238E27FC236}">
                <a16:creationId xmlns:a16="http://schemas.microsoft.com/office/drawing/2014/main" id="{DDCA6201-0F6E-4605-9FB7-190FAA940FC5}"/>
              </a:ext>
            </a:extLst>
          </p:cNvPr>
          <p:cNvPicPr>
            <a:picLocks noChangeAspect="1"/>
          </p:cNvPicPr>
          <p:nvPr/>
        </p:nvPicPr>
        <p:blipFill>
          <a:blip r:embed="rId5"/>
          <a:stretch>
            <a:fillRect/>
          </a:stretch>
        </p:blipFill>
        <p:spPr>
          <a:xfrm>
            <a:off x="12603480" y="352834"/>
            <a:ext cx="9084505" cy="9084505"/>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TextHeader.jpg" descr="TextHeader.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54" name="MONTSERRAT EXTRABOLD"/>
          <p:cNvSpPr txBox="1">
            <a:spLocks noGrp="1"/>
          </p:cNvSpPr>
          <p:nvPr>
            <p:ph type="title"/>
          </p:nvPr>
        </p:nvSpPr>
        <p:spPr>
          <a:xfrm>
            <a:off x="3212417" y="1524953"/>
            <a:ext cx="17959166" cy="1433164"/>
          </a:xfrm>
          <a:prstGeom prst="rect">
            <a:avLst/>
          </a:prstGeom>
        </p:spPr>
        <p:txBody>
          <a:bodyPr lIns="50800" tIns="50800" rIns="50800" bIns="50800" anchor="t">
            <a:normAutofit/>
          </a:bodyPr>
          <a:lstStyle>
            <a:lvl1pPr algn="ctr">
              <a:defRPr spc="-200">
                <a:solidFill>
                  <a:srgbClr val="FFFFFF"/>
                </a:solidFill>
                <a:latin typeface="ACaslonPro-Bold"/>
                <a:ea typeface="ACaslonPro-Bold"/>
                <a:cs typeface="ACaslonPro-Bold"/>
                <a:sym typeface="ACaslonPro-Bold"/>
              </a:defRPr>
            </a:lvl1pPr>
          </a:lstStyle>
          <a:p>
            <a:r>
              <a:rPr lang="en-US" dirty="0">
                <a:latin typeface="+mj-lt"/>
              </a:rPr>
              <a:t>FY24 New Marketing Initiatives </a:t>
            </a:r>
          </a:p>
        </p:txBody>
      </p:sp>
      <p:sp>
        <p:nvSpPr>
          <p:cNvPr id="155" name="MONTSERRAT BOLD"/>
          <p:cNvSpPr txBox="1">
            <a:spLocks noGrp="1"/>
          </p:cNvSpPr>
          <p:nvPr>
            <p:ph type="body" sz="quarter" idx="1"/>
          </p:nvPr>
        </p:nvSpPr>
        <p:spPr>
          <a:xfrm>
            <a:off x="2450592" y="3705391"/>
            <a:ext cx="19511104" cy="6041169"/>
          </a:xfrm>
          <a:prstGeom prst="rect">
            <a:avLst/>
          </a:prstGeom>
        </p:spPr>
        <p:txBody>
          <a:bodyPr lIns="45718" tIns="45718" rIns="45718" bIns="45718" numCol="1" spcCol="38100" anchor="t">
            <a:noAutofit/>
          </a:bodyPr>
          <a:lstStyle>
            <a:lvl1pPr>
              <a:defRPr>
                <a:solidFill>
                  <a:srgbClr val="243D6B"/>
                </a:solidFill>
                <a:latin typeface="ACaslonPro-Bold"/>
                <a:ea typeface="ACaslonPro-Bold"/>
                <a:cs typeface="ACaslonPro-Bold"/>
                <a:sym typeface="ACaslonPro-Bold"/>
              </a:defRPr>
            </a:lvl1pPr>
          </a:lstStyle>
          <a:p>
            <a:pPr lvl="0" indent="695325" defTabSz="914400">
              <a:lnSpc>
                <a:spcPct val="120000"/>
              </a:lnSpc>
              <a:spcBef>
                <a:spcPts val="1200"/>
              </a:spcBef>
              <a:buBlip>
                <a:blip r:embed="rId3"/>
              </a:buBlip>
            </a:pPr>
            <a:r>
              <a:rPr lang="en-US" sz="3600" b="0" kern="1200" dirty="0">
                <a:latin typeface="+mj-lt"/>
              </a:rPr>
              <a:t>Farm Progress </a:t>
            </a:r>
          </a:p>
          <a:p>
            <a:pPr lvl="0" indent="695325" defTabSz="914400">
              <a:lnSpc>
                <a:spcPct val="120000"/>
              </a:lnSpc>
              <a:spcBef>
                <a:spcPts val="1200"/>
              </a:spcBef>
              <a:buBlip>
                <a:blip r:embed="rId3"/>
              </a:buBlip>
            </a:pPr>
            <a:r>
              <a:rPr lang="en-US" sz="3600" b="0" kern="1200" dirty="0">
                <a:latin typeface="+mj-lt"/>
              </a:rPr>
              <a:t>Website Update </a:t>
            </a:r>
          </a:p>
          <a:p>
            <a:pPr lvl="0" indent="695325" defTabSz="914400">
              <a:lnSpc>
                <a:spcPct val="120000"/>
              </a:lnSpc>
              <a:spcBef>
                <a:spcPts val="1200"/>
              </a:spcBef>
              <a:buBlip>
                <a:blip r:embed="rId3"/>
              </a:buBlip>
            </a:pPr>
            <a:r>
              <a:rPr lang="en-US" sz="3600" b="0" kern="1200" dirty="0">
                <a:latin typeface="+mj-lt"/>
              </a:rPr>
              <a:t>Canva Implementation </a:t>
            </a:r>
          </a:p>
          <a:p>
            <a:pPr lvl="0" indent="695325" defTabSz="914400">
              <a:lnSpc>
                <a:spcPct val="120000"/>
              </a:lnSpc>
              <a:spcBef>
                <a:spcPts val="1200"/>
              </a:spcBef>
              <a:buBlip>
                <a:blip r:embed="rId3"/>
              </a:buBlip>
            </a:pPr>
            <a:r>
              <a:rPr lang="en-US" sz="3600" b="0" kern="1200" dirty="0">
                <a:latin typeface="+mj-lt"/>
              </a:rPr>
              <a:t>Annual Media Buys </a:t>
            </a:r>
          </a:p>
          <a:p>
            <a:pPr lvl="0" indent="695325" defTabSz="695325">
              <a:lnSpc>
                <a:spcPct val="120000"/>
              </a:lnSpc>
              <a:spcBef>
                <a:spcPts val="1200"/>
              </a:spcBef>
              <a:buBlip>
                <a:blip r:embed="rId3"/>
              </a:buBlip>
            </a:pPr>
            <a:r>
              <a:rPr lang="en-US" sz="3600" b="0" kern="1200" dirty="0">
                <a:latin typeface="+mj-lt"/>
              </a:rPr>
              <a:t>Strategic Plan Design </a:t>
            </a:r>
          </a:p>
          <a:p>
            <a:pPr lvl="0" indent="695325" defTabSz="695325">
              <a:lnSpc>
                <a:spcPct val="120000"/>
              </a:lnSpc>
              <a:spcBef>
                <a:spcPts val="1200"/>
              </a:spcBef>
              <a:buBlip>
                <a:blip r:embed="rId3"/>
              </a:buBlip>
            </a:pPr>
            <a:r>
              <a:rPr lang="en-US" sz="3600" b="0" kern="1200" dirty="0">
                <a:latin typeface="+mj-lt"/>
              </a:rPr>
              <a:t>Targeted Email </a:t>
            </a:r>
            <a:br>
              <a:rPr lang="en-US" sz="3600" b="0" kern="1200" dirty="0">
                <a:latin typeface="+mj-lt"/>
              </a:rPr>
            </a:br>
            <a:r>
              <a:rPr lang="en-US" sz="3600" b="0" kern="1200" dirty="0">
                <a:latin typeface="+mj-lt"/>
              </a:rPr>
              <a:t>	Marketing</a:t>
            </a:r>
          </a:p>
          <a:p>
            <a:pPr lvl="0" indent="695325" defTabSz="695325">
              <a:lnSpc>
                <a:spcPct val="120000"/>
              </a:lnSpc>
              <a:spcBef>
                <a:spcPts val="1200"/>
              </a:spcBef>
              <a:buBlip>
                <a:blip r:embed="rId3"/>
              </a:buBlip>
            </a:pPr>
            <a:r>
              <a:rPr lang="en-US" sz="3600" b="0" kern="1200" dirty="0">
                <a:latin typeface="+mj-lt"/>
              </a:rPr>
              <a:t>Campus &amp; Employer </a:t>
            </a:r>
            <a:br>
              <a:rPr lang="en-US" sz="3600" b="0" kern="1200" dirty="0">
                <a:latin typeface="+mj-lt"/>
              </a:rPr>
            </a:br>
            <a:r>
              <a:rPr lang="en-US" sz="3600" b="0" kern="1200" dirty="0">
                <a:latin typeface="+mj-lt"/>
              </a:rPr>
              <a:t>	Video Shoots </a:t>
            </a:r>
          </a:p>
          <a:p>
            <a:pPr lvl="0" indent="695325" defTabSz="914400">
              <a:lnSpc>
                <a:spcPct val="120000"/>
              </a:lnSpc>
              <a:spcBef>
                <a:spcPts val="1200"/>
              </a:spcBef>
              <a:buBlip>
                <a:blip r:embed="rId3"/>
              </a:buBlip>
            </a:pPr>
            <a:endParaRPr lang="en-US" sz="4000" b="0" kern="1200" dirty="0">
              <a:latin typeface="+mj-lt"/>
            </a:endParaRPr>
          </a:p>
          <a:p>
            <a:pPr lvl="0" indent="695325" defTabSz="914400">
              <a:lnSpc>
                <a:spcPct val="120000"/>
              </a:lnSpc>
              <a:spcBef>
                <a:spcPts val="1200"/>
              </a:spcBef>
              <a:buBlip>
                <a:blip r:embed="rId3"/>
              </a:buBlip>
            </a:pPr>
            <a:endParaRPr lang="en-US" sz="4000" b="0" dirty="0">
              <a:latin typeface="+mj-lt"/>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buFont typeface="Arial"/>
              <a:buChar char="•"/>
            </a:pPr>
            <a:endParaRPr lang="en-US" sz="4500" b="0" dirty="0">
              <a:latin typeface="Gill Sans MT" panose="020B0502020104020203" pitchFamily="34" charset="0"/>
            </a:endParaRPr>
          </a:p>
          <a:p>
            <a:pPr marL="685800" indent="-685800">
              <a:buFont typeface="Arial"/>
              <a:buChar char="•"/>
            </a:pPr>
            <a:endParaRPr lang="en-US" sz="4500" b="0" dirty="0">
              <a:latin typeface="Gill Sans MT" panose="020B0502020104020203" pitchFamily="34" charset="0"/>
            </a:endParaRPr>
          </a:p>
        </p:txBody>
      </p:sp>
      <p:pic>
        <p:nvPicPr>
          <p:cNvPr id="5" name="Picture 4">
            <a:extLst>
              <a:ext uri="{FF2B5EF4-FFF2-40B4-BE49-F238E27FC236}">
                <a16:creationId xmlns:a16="http://schemas.microsoft.com/office/drawing/2014/main" id="{4D6E0A3A-22F6-4AA2-A56E-E002D420BC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3104" y="4322342"/>
            <a:ext cx="13329760" cy="5071316"/>
          </a:xfrm>
          <a:prstGeom prst="rect">
            <a:avLst/>
          </a:prstGeom>
        </p:spPr>
      </p:pic>
    </p:spTree>
    <p:extLst>
      <p:ext uri="{BB962C8B-B14F-4D97-AF65-F5344CB8AC3E}">
        <p14:creationId xmlns:p14="http://schemas.microsoft.com/office/powerpoint/2010/main" val="253297753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TextHeader.jpg" descr="TextHeader.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54" name="MONTSERRAT EXTRABOLD"/>
          <p:cNvSpPr txBox="1">
            <a:spLocks noGrp="1"/>
          </p:cNvSpPr>
          <p:nvPr>
            <p:ph type="title"/>
          </p:nvPr>
        </p:nvSpPr>
        <p:spPr>
          <a:xfrm>
            <a:off x="3212417" y="1524953"/>
            <a:ext cx="17959166" cy="1433164"/>
          </a:xfrm>
          <a:prstGeom prst="rect">
            <a:avLst/>
          </a:prstGeom>
        </p:spPr>
        <p:txBody>
          <a:bodyPr lIns="50800" tIns="50800" rIns="50800" bIns="50800" anchor="t">
            <a:normAutofit/>
          </a:bodyPr>
          <a:lstStyle>
            <a:lvl1pPr algn="ctr">
              <a:defRPr spc="-200">
                <a:solidFill>
                  <a:srgbClr val="FFFFFF"/>
                </a:solidFill>
                <a:latin typeface="ACaslonPro-Bold"/>
                <a:ea typeface="ACaslonPro-Bold"/>
                <a:cs typeface="ACaslonPro-Bold"/>
                <a:sym typeface="ACaslonPro-Bold"/>
              </a:defRPr>
            </a:lvl1pPr>
          </a:lstStyle>
          <a:p>
            <a:r>
              <a:rPr lang="en-US" dirty="0">
                <a:latin typeface="+mj-lt"/>
              </a:rPr>
              <a:t>Grant Success &amp; Priorities </a:t>
            </a:r>
          </a:p>
        </p:txBody>
      </p:sp>
      <p:sp>
        <p:nvSpPr>
          <p:cNvPr id="155" name="MONTSERRAT BOLD"/>
          <p:cNvSpPr txBox="1">
            <a:spLocks noGrp="1"/>
          </p:cNvSpPr>
          <p:nvPr>
            <p:ph type="body" sz="quarter" idx="1"/>
          </p:nvPr>
        </p:nvSpPr>
        <p:spPr>
          <a:xfrm>
            <a:off x="2700528" y="3617959"/>
            <a:ext cx="19921728" cy="6041169"/>
          </a:xfrm>
          <a:prstGeom prst="rect">
            <a:avLst/>
          </a:prstGeom>
        </p:spPr>
        <p:txBody>
          <a:bodyPr lIns="45718" tIns="45718" rIns="45718" bIns="45718" numCol="1" spcCol="38100" anchor="t">
            <a:noAutofit/>
          </a:bodyPr>
          <a:lstStyle>
            <a:lvl1pPr>
              <a:defRPr>
                <a:solidFill>
                  <a:srgbClr val="243D6B"/>
                </a:solidFill>
                <a:latin typeface="ACaslonPro-Bold"/>
                <a:ea typeface="ACaslonPro-Bold"/>
                <a:cs typeface="ACaslonPro-Bold"/>
                <a:sym typeface="ACaslonPro-Bold"/>
              </a:defRPr>
            </a:lvl1pPr>
          </a:lstStyle>
          <a:p>
            <a:pPr defTabSz="914400">
              <a:spcBef>
                <a:spcPts val="1200"/>
              </a:spcBef>
            </a:pPr>
            <a:r>
              <a:rPr lang="en-US" sz="4000" dirty="0">
                <a:latin typeface="+mj-lt"/>
              </a:rPr>
              <a:t>FY23 Grant Successes </a:t>
            </a:r>
          </a:p>
          <a:p>
            <a:pPr indent="695325" defTabSz="914400">
              <a:spcBef>
                <a:spcPts val="1200"/>
              </a:spcBef>
              <a:buBlip>
                <a:blip r:embed="rId3"/>
              </a:buBlip>
            </a:pPr>
            <a:r>
              <a:rPr lang="en-US" sz="3200" b="0" dirty="0">
                <a:latin typeface="+mj-lt"/>
              </a:rPr>
              <a:t>Hired a Grant Coordinator &amp; Grant Accountant to streamline our application &amp; reporting processes  </a:t>
            </a:r>
          </a:p>
          <a:p>
            <a:pPr indent="695325" defTabSz="914400">
              <a:spcBef>
                <a:spcPts val="1200"/>
              </a:spcBef>
              <a:buBlip>
                <a:blip r:embed="rId3"/>
              </a:buBlip>
            </a:pPr>
            <a:r>
              <a:rPr lang="en-US" sz="3200" b="0" dirty="0">
                <a:latin typeface="+mj-lt"/>
              </a:rPr>
              <a:t>Over $25M in NEW &amp; continuing grants received in FY23</a:t>
            </a:r>
          </a:p>
          <a:p>
            <a:pPr indent="695325" defTabSz="914400">
              <a:spcBef>
                <a:spcPts val="1200"/>
              </a:spcBef>
              <a:buBlip>
                <a:blip r:embed="rId3"/>
              </a:buBlip>
            </a:pPr>
            <a:r>
              <a:rPr lang="en-US" sz="3200" b="0" dirty="0">
                <a:latin typeface="+mj-lt"/>
              </a:rPr>
              <a:t>Anticipate even more in NEW grants in FY24 </a:t>
            </a:r>
          </a:p>
          <a:p>
            <a:pPr indent="695325" defTabSz="914400">
              <a:spcBef>
                <a:spcPts val="1200"/>
              </a:spcBef>
              <a:buBlip>
                <a:blip r:embed="rId3"/>
              </a:buBlip>
            </a:pPr>
            <a:r>
              <a:rPr lang="en-US" sz="3200" b="0" kern="1200" dirty="0">
                <a:latin typeface="+mj-lt"/>
              </a:rPr>
              <a:t>Increased opportunities for partnerships &amp; collaborations - </a:t>
            </a:r>
            <a:r>
              <a:rPr lang="en-US" sz="3200" b="0" kern="1200" dirty="0" err="1">
                <a:solidFill>
                  <a:srgbClr val="243D6B"/>
                </a:solidFill>
                <a:latin typeface="+mj-lt"/>
              </a:rPr>
              <a:t>TCCi</a:t>
            </a:r>
            <a:r>
              <a:rPr lang="en-US" sz="3200" b="0" kern="1200" dirty="0">
                <a:solidFill>
                  <a:srgbClr val="243D6B"/>
                </a:solidFill>
                <a:latin typeface="+mj-lt"/>
              </a:rPr>
              <a:t>, CEJA, </a:t>
            </a:r>
            <a:r>
              <a:rPr lang="en-US" sz="3200" b="0" kern="1200" dirty="0" err="1">
                <a:solidFill>
                  <a:srgbClr val="243D6B"/>
                </a:solidFill>
                <a:latin typeface="+mj-lt"/>
              </a:rPr>
              <a:t>iFAB</a:t>
            </a:r>
            <a:r>
              <a:rPr lang="en-US" sz="3200" b="0" kern="1200" dirty="0">
                <a:solidFill>
                  <a:srgbClr val="243D6B"/>
                </a:solidFill>
                <a:latin typeface="+mj-lt"/>
              </a:rPr>
              <a:t> &amp; more! </a:t>
            </a:r>
          </a:p>
          <a:p>
            <a:pPr indent="695325" defTabSz="914400">
              <a:spcBef>
                <a:spcPts val="1200"/>
              </a:spcBef>
              <a:buBlip>
                <a:blip r:embed="rId3"/>
              </a:buBlip>
            </a:pPr>
            <a:endParaRPr lang="en-US" sz="3600" b="0" kern="1200" dirty="0">
              <a:latin typeface="+mj-lt"/>
            </a:endParaRPr>
          </a:p>
          <a:p>
            <a:pPr defTabSz="914400">
              <a:spcBef>
                <a:spcPts val="1200"/>
              </a:spcBef>
            </a:pPr>
            <a:r>
              <a:rPr lang="en-US" sz="4000" kern="1200" dirty="0">
                <a:solidFill>
                  <a:srgbClr val="243D6B"/>
                </a:solidFill>
                <a:latin typeface="+mj-lt"/>
              </a:rPr>
              <a:t>FY24 Grant Priorities </a:t>
            </a:r>
            <a:endParaRPr lang="en-US" sz="4000" dirty="0">
              <a:latin typeface="+mj-lt"/>
            </a:endParaRPr>
          </a:p>
          <a:p>
            <a:pPr indent="695325" defTabSz="914400">
              <a:spcBef>
                <a:spcPts val="1200"/>
              </a:spcBef>
              <a:buBlip>
                <a:blip r:embed="rId3"/>
              </a:buBlip>
            </a:pPr>
            <a:r>
              <a:rPr lang="en-US" sz="3200" b="0" kern="1200" dirty="0">
                <a:latin typeface="+mj-lt"/>
              </a:rPr>
              <a:t>Create an database of all active grants and applied for grants </a:t>
            </a:r>
          </a:p>
          <a:p>
            <a:pPr indent="695325" defTabSz="914400">
              <a:spcBef>
                <a:spcPts val="1200"/>
              </a:spcBef>
              <a:buBlip>
                <a:blip r:embed="rId3"/>
              </a:buBlip>
            </a:pPr>
            <a:r>
              <a:rPr lang="en-US" sz="3200" b="0" kern="1200" dirty="0">
                <a:latin typeface="+mj-lt"/>
              </a:rPr>
              <a:t>Develop &amp; Implement Grant Training Manual to define timelines, roles &amp; procedures </a:t>
            </a:r>
          </a:p>
          <a:p>
            <a:pPr indent="695325" defTabSz="914400">
              <a:spcBef>
                <a:spcPts val="1200"/>
              </a:spcBef>
              <a:buBlip>
                <a:blip r:embed="rId3"/>
              </a:buBlip>
              <a:tabLst>
                <a:tab pos="695325" algn="l"/>
              </a:tabLst>
            </a:pPr>
            <a:r>
              <a:rPr lang="en-US" sz="3200" b="0" kern="1200" dirty="0">
                <a:latin typeface="+mj-lt"/>
              </a:rPr>
              <a:t>College leadership will continue to identify internal/external opportunities for partnership &amp; collaboration</a:t>
            </a:r>
          </a:p>
          <a:p>
            <a:pPr indent="695325" defTabSz="914400">
              <a:spcBef>
                <a:spcPts val="1200"/>
              </a:spcBef>
              <a:buBlip>
                <a:blip r:embed="rId3"/>
              </a:buBlip>
              <a:tabLst>
                <a:tab pos="695325" algn="l"/>
              </a:tabLst>
            </a:pPr>
            <a:endParaRPr lang="en-US" sz="3600" b="0" kern="1200" dirty="0"/>
          </a:p>
          <a:p>
            <a:pPr defTabSz="914400">
              <a:spcBef>
                <a:spcPts val="1200"/>
              </a:spcBef>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lnSpc>
                <a:spcPct val="170000"/>
              </a:lnSpc>
              <a:buFont typeface="Arial"/>
              <a:buChar char="•"/>
            </a:pPr>
            <a:endParaRPr lang="en-US" sz="3600" b="0" dirty="0">
              <a:latin typeface="Gill Sans MT" panose="020B0502020104020203" pitchFamily="34" charset="0"/>
            </a:endParaRPr>
          </a:p>
          <a:p>
            <a:pPr marL="685800" indent="-685800">
              <a:buFont typeface="Arial"/>
              <a:buChar char="•"/>
            </a:pPr>
            <a:endParaRPr lang="en-US" sz="4500" b="0" dirty="0">
              <a:latin typeface="Gill Sans MT" panose="020B0502020104020203" pitchFamily="34" charset="0"/>
            </a:endParaRPr>
          </a:p>
          <a:p>
            <a:pPr marL="685800" indent="-685800">
              <a:buFont typeface="Arial"/>
              <a:buChar char="•"/>
            </a:pPr>
            <a:endParaRPr lang="en-US" sz="4500" b="0" dirty="0">
              <a:latin typeface="Gill Sans MT" panose="020B0502020104020203" pitchFamily="34" charset="0"/>
            </a:endParaRPr>
          </a:p>
        </p:txBody>
      </p:sp>
    </p:spTree>
    <p:extLst>
      <p:ext uri="{BB962C8B-B14F-4D97-AF65-F5344CB8AC3E}">
        <p14:creationId xmlns:p14="http://schemas.microsoft.com/office/powerpoint/2010/main" val="39423879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TextNoHeader.jpg" descr="TextNoHeader.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 name="Monterrat Semibold">
            <a:extLst>
              <a:ext uri="{FF2B5EF4-FFF2-40B4-BE49-F238E27FC236}">
                <a16:creationId xmlns:a16="http://schemas.microsoft.com/office/drawing/2014/main" id="{6FA8102A-8E7B-47D6-9CE5-0081B8B828B5}"/>
              </a:ext>
            </a:extLst>
          </p:cNvPr>
          <p:cNvSpPr txBox="1">
            <a:spLocks/>
          </p:cNvSpPr>
          <p:nvPr/>
        </p:nvSpPr>
        <p:spPr>
          <a:xfrm>
            <a:off x="4279392" y="4869380"/>
            <a:ext cx="16239744" cy="18366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25400" tIns="25400" rIns="25400" bIns="25400" numCol="1" spcCol="38100" rtlCol="0">
            <a:noAutofit/>
          </a:bodyPr>
          <a:lstStyle>
            <a:lvl1pPr marL="609600" marR="0" indent="-609600" algn="l" defTabSz="2438337" rtl="0" latinLnBrk="0">
              <a:lnSpc>
                <a:spcPct val="100000"/>
              </a:lnSpc>
              <a:spcBef>
                <a:spcPts val="2400"/>
              </a:spcBef>
              <a:spcAft>
                <a:spcPts val="0"/>
              </a:spcAft>
              <a:buClrTx/>
              <a:buSzPct val="123000"/>
              <a:buFontTx/>
              <a:buChar char="•"/>
              <a:tabLst/>
              <a:defRPr sz="4800" b="0" i="0" u="none" strike="noStrike" cap="none" spc="0" baseline="0">
                <a:solidFill>
                  <a:srgbClr val="5F9A3F"/>
                </a:solidFill>
                <a:uFillTx/>
                <a:latin typeface="Montserrat SemiBold"/>
                <a:ea typeface="Montserrat SemiBold"/>
                <a:cs typeface="Montserrat SemiBold"/>
                <a:sym typeface="Montserrat SemiBold"/>
              </a:defRPr>
            </a:lvl1pPr>
            <a:lvl2pPr marL="13081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n-lt"/>
                <a:ea typeface="+mn-ea"/>
                <a:cs typeface="+mn-cs"/>
                <a:sym typeface="Helvetica Neue"/>
              </a:defRPr>
            </a:lvl2pPr>
            <a:lvl3pPr marL="19177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n-lt"/>
                <a:ea typeface="+mn-ea"/>
                <a:cs typeface="+mn-cs"/>
                <a:sym typeface="Helvetica Neue"/>
              </a:defRPr>
            </a:lvl3pPr>
            <a:lvl4pPr marL="25273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n-lt"/>
                <a:ea typeface="+mn-ea"/>
                <a:cs typeface="+mn-cs"/>
                <a:sym typeface="Helvetica Neue"/>
              </a:defRPr>
            </a:lvl4pPr>
            <a:lvl5pPr marL="31369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a:buNone/>
            </a:pPr>
            <a:r>
              <a:rPr lang="en-US" sz="12000" b="1" dirty="0">
                <a:solidFill>
                  <a:srgbClr val="243D6B"/>
                </a:solidFill>
                <a:latin typeface="+mj-lt"/>
              </a:rPr>
              <a:t>Questions?</a:t>
            </a:r>
            <a:br>
              <a:rPr lang="en-US" sz="24000" b="1" dirty="0">
                <a:solidFill>
                  <a:srgbClr val="243D6B"/>
                </a:solidFill>
                <a:latin typeface="Gill Sans MT" panose="020B0502020104020203" pitchFamily="34" charset="0"/>
              </a:rPr>
            </a:br>
            <a:br>
              <a:rPr lang="en-US" sz="2500" b="1" dirty="0">
                <a:solidFill>
                  <a:srgbClr val="243D6B"/>
                </a:solidFill>
                <a:latin typeface="Gill Sans MT" panose="020B0502020104020203" pitchFamily="34" charset="0"/>
              </a:rPr>
            </a:br>
            <a:endParaRPr lang="en-US" sz="5000" dirty="0">
              <a:latin typeface="Gill Sans MT" panose="020B0502020104020203" pitchFamily="34" charset="0"/>
            </a:endParaRPr>
          </a:p>
        </p:txBody>
      </p:sp>
    </p:spTree>
    <p:extLst>
      <p:ext uri="{BB962C8B-B14F-4D97-AF65-F5344CB8AC3E}">
        <p14:creationId xmlns:p14="http://schemas.microsoft.com/office/powerpoint/2010/main" val="27203759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TextHeader.jpg" descr="TextHeader.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4" name="MONTSERRAT EXTRABOLD"/>
          <p:cNvSpPr txBox="1">
            <a:spLocks noGrp="1"/>
          </p:cNvSpPr>
          <p:nvPr>
            <p:ph type="title"/>
          </p:nvPr>
        </p:nvSpPr>
        <p:spPr>
          <a:xfrm>
            <a:off x="3212417" y="1524953"/>
            <a:ext cx="17959166" cy="1433164"/>
          </a:xfrm>
          <a:prstGeom prst="rect">
            <a:avLst/>
          </a:prstGeom>
        </p:spPr>
        <p:txBody>
          <a:bodyPr/>
          <a:lstStyle>
            <a:lvl1pPr algn="ctr">
              <a:defRPr spc="-200">
                <a:solidFill>
                  <a:srgbClr val="FFFFFF"/>
                </a:solidFill>
                <a:latin typeface="ACaslonPro-Bold"/>
                <a:ea typeface="ACaslonPro-Bold"/>
                <a:cs typeface="ACaslonPro-Bold"/>
                <a:sym typeface="ACaslonPro-Bold"/>
              </a:defRPr>
            </a:lvl1pPr>
          </a:lstStyle>
          <a:p>
            <a:r>
              <a:rPr lang="en-US" dirty="0">
                <a:latin typeface="+mj-lt"/>
              </a:rPr>
              <a:t>Institutional Advancement</a:t>
            </a:r>
            <a:endParaRPr dirty="0">
              <a:latin typeface="+mj-lt"/>
            </a:endParaRPr>
          </a:p>
        </p:txBody>
      </p:sp>
      <p:sp>
        <p:nvSpPr>
          <p:cNvPr id="155" name="MONTSERRAT BOLD"/>
          <p:cNvSpPr txBox="1">
            <a:spLocks noGrp="1"/>
          </p:cNvSpPr>
          <p:nvPr>
            <p:ph type="body" sz="quarter" idx="1"/>
          </p:nvPr>
        </p:nvSpPr>
        <p:spPr>
          <a:xfrm>
            <a:off x="2959266" y="3850850"/>
            <a:ext cx="21971002" cy="934780"/>
          </a:xfrm>
          <a:prstGeom prst="rect">
            <a:avLst/>
          </a:prstGeom>
        </p:spPr>
        <p:txBody>
          <a:bodyPr>
            <a:normAutofit lnSpcReduction="10000"/>
          </a:bodyPr>
          <a:lstStyle>
            <a:lvl1pPr>
              <a:defRPr>
                <a:solidFill>
                  <a:srgbClr val="243D6B"/>
                </a:solidFill>
                <a:latin typeface="ACaslonPro-Bold"/>
                <a:ea typeface="ACaslonPro-Bold"/>
                <a:cs typeface="ACaslonPro-Bold"/>
                <a:sym typeface="ACaslonPro-Bold"/>
              </a:defRPr>
            </a:lvl1pPr>
          </a:lstStyle>
          <a:p>
            <a:r>
              <a:rPr lang="en-US" sz="6000" spc="-120" dirty="0">
                <a:solidFill>
                  <a:srgbClr val="083A70"/>
                </a:solidFill>
                <a:latin typeface="Helvetica" panose="020B0604020202030204" pitchFamily="34" charset="0"/>
              </a:rPr>
              <a:t>What is Institutional Advancement?  </a:t>
            </a:r>
          </a:p>
        </p:txBody>
      </p:sp>
      <p:sp>
        <p:nvSpPr>
          <p:cNvPr id="156" name="Monterrat Semibold"/>
          <p:cNvSpPr txBox="1">
            <a:spLocks noGrp="1"/>
          </p:cNvSpPr>
          <p:nvPr>
            <p:ph type="body" idx="21"/>
          </p:nvPr>
        </p:nvSpPr>
        <p:spPr>
          <a:xfrm>
            <a:off x="2959266" y="4862123"/>
            <a:ext cx="18657150" cy="51223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marL="228600" indent="-228600">
              <a:lnSpc>
                <a:spcPct val="100000"/>
              </a:lnSpc>
              <a:spcBef>
                <a:spcPts val="2400"/>
              </a:spcBef>
              <a:buSzPct val="80000"/>
              <a:buBlip>
                <a:blip r:embed="rId3"/>
              </a:buBlip>
              <a:defRPr b="1">
                <a:solidFill>
                  <a:srgbClr val="5F9A3F"/>
                </a:solidFill>
                <a:latin typeface="Adobe Caslon Pro"/>
                <a:ea typeface="Adobe Caslon Pro"/>
                <a:cs typeface="Adobe Caslon Pro"/>
                <a:sym typeface="Adobe Caslon Pro"/>
              </a:defRPr>
            </a:lvl1pPr>
          </a:lstStyle>
          <a:p>
            <a:pPr marL="0" indent="0">
              <a:spcBef>
                <a:spcPts val="600"/>
              </a:spcBef>
              <a:buNone/>
            </a:pPr>
            <a:r>
              <a:rPr lang="en-US" sz="4000" b="0" dirty="0">
                <a:solidFill>
                  <a:srgbClr val="083A70"/>
                </a:solidFill>
                <a:latin typeface="Helvetica" panose="020B0604020202030204" pitchFamily="34" charset="0"/>
              </a:rPr>
              <a:t>Institutional Advancement (embracing alumni relations, fundraising, marketing and grants) refers to a total program to foster understanding and support for Richland Community College.</a:t>
            </a:r>
          </a:p>
          <a:p>
            <a:pPr marL="0" indent="0">
              <a:spcBef>
                <a:spcPts val="600"/>
              </a:spcBef>
              <a:buNone/>
            </a:pPr>
            <a:endParaRPr lang="en-US" sz="4000" b="0" spc="-120" dirty="0">
              <a:solidFill>
                <a:srgbClr val="083A70"/>
              </a:solidFill>
              <a:latin typeface="Helvetica" panose="020B0604020202030204" pitchFamily="34" charset="0"/>
            </a:endParaRPr>
          </a:p>
          <a:p>
            <a:pPr marL="0" indent="0">
              <a:spcBef>
                <a:spcPts val="600"/>
              </a:spcBef>
              <a:buNone/>
            </a:pPr>
            <a:r>
              <a:rPr lang="en-US" sz="4000" b="0" spc="-120" dirty="0">
                <a:solidFill>
                  <a:srgbClr val="083A70"/>
                </a:solidFill>
                <a:latin typeface="Helvetica" panose="020B0604020202030204" pitchFamily="34" charset="0"/>
              </a:rPr>
              <a:t>Our role is to support students, alumni, faculty, and staff through fundraising, communications, and engagement of external constituencies to advance the mission of the College.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TextHeader.jpg" descr="TextHeader.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4" name="MONTSERRAT EXTRABOLD"/>
          <p:cNvSpPr txBox="1">
            <a:spLocks noGrp="1"/>
          </p:cNvSpPr>
          <p:nvPr>
            <p:ph type="title"/>
          </p:nvPr>
        </p:nvSpPr>
        <p:spPr>
          <a:xfrm>
            <a:off x="3212417" y="1524953"/>
            <a:ext cx="17959166" cy="1433164"/>
          </a:xfrm>
          <a:prstGeom prst="rect">
            <a:avLst/>
          </a:prstGeom>
        </p:spPr>
        <p:txBody>
          <a:bodyPr/>
          <a:lstStyle>
            <a:lvl1pPr algn="ctr">
              <a:defRPr spc="-200">
                <a:solidFill>
                  <a:srgbClr val="FFFFFF"/>
                </a:solidFill>
                <a:latin typeface="ACaslonPro-Bold"/>
                <a:ea typeface="ACaslonPro-Bold"/>
                <a:cs typeface="ACaslonPro-Bold"/>
                <a:sym typeface="ACaslonPro-Bold"/>
              </a:defRPr>
            </a:lvl1pPr>
          </a:lstStyle>
          <a:p>
            <a:r>
              <a:rPr lang="en-US" dirty="0">
                <a:latin typeface="+mj-lt"/>
              </a:rPr>
              <a:t>Our Team</a:t>
            </a:r>
            <a:endParaRPr dirty="0">
              <a:latin typeface="+mj-lt"/>
            </a:endParaRPr>
          </a:p>
        </p:txBody>
      </p:sp>
      <p:sp>
        <p:nvSpPr>
          <p:cNvPr id="156" name="Monterrat Semibold"/>
          <p:cNvSpPr txBox="1">
            <a:spLocks noGrp="1"/>
          </p:cNvSpPr>
          <p:nvPr>
            <p:ph type="body" idx="21"/>
          </p:nvPr>
        </p:nvSpPr>
        <p:spPr>
          <a:xfrm>
            <a:off x="3064593" y="3434156"/>
            <a:ext cx="18657150" cy="51223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lvl1pPr marL="228600" indent="-228600">
              <a:lnSpc>
                <a:spcPct val="100000"/>
              </a:lnSpc>
              <a:spcBef>
                <a:spcPts val="2400"/>
              </a:spcBef>
              <a:buSzPct val="80000"/>
              <a:buBlip>
                <a:blip r:embed="rId3"/>
              </a:buBlip>
              <a:defRPr b="1">
                <a:solidFill>
                  <a:srgbClr val="5F9A3F"/>
                </a:solidFill>
                <a:latin typeface="Adobe Caslon Pro"/>
                <a:ea typeface="Adobe Caslon Pro"/>
                <a:cs typeface="Adobe Caslon Pro"/>
                <a:sym typeface="Adobe Caslon Pro"/>
              </a:defRPr>
            </a:lvl1pPr>
          </a:lstStyle>
          <a:p>
            <a:pPr marL="457200" lvl="0" indent="-457200" fontAlgn="base">
              <a:lnSpc>
                <a:spcPct val="150000"/>
              </a:lnSpc>
              <a:spcBef>
                <a:spcPts val="115"/>
              </a:spcBef>
              <a:buBlip>
                <a:blip r:embed="rId4"/>
              </a:buBlip>
            </a:pPr>
            <a:r>
              <a:rPr lang="en-US" sz="3400" b="0" dirty="0">
                <a:solidFill>
                  <a:srgbClr val="083A70"/>
                </a:solidFill>
                <a:latin typeface="Helvetica" panose="020B0604020202030204" pitchFamily="34" charset="0"/>
              </a:rPr>
              <a:t>Julie Melton – AVP, Institutional Advancement/Executive Director, Foundation </a:t>
            </a:r>
          </a:p>
          <a:p>
            <a:pPr marL="457200" lvl="0" indent="-457200" fontAlgn="base">
              <a:lnSpc>
                <a:spcPct val="150000"/>
              </a:lnSpc>
              <a:spcBef>
                <a:spcPts val="115"/>
              </a:spcBef>
              <a:buBlip>
                <a:blip r:embed="rId4"/>
              </a:buBlip>
            </a:pPr>
            <a:r>
              <a:rPr lang="en-US" sz="3400" b="0" dirty="0">
                <a:solidFill>
                  <a:srgbClr val="083A70"/>
                </a:solidFill>
                <a:latin typeface="Helvetica" panose="020B0604020202030204" pitchFamily="34" charset="0"/>
              </a:rPr>
              <a:t>Debbie Ellison - Executive Assistant, Institutional Advancement &amp; Foundation </a:t>
            </a:r>
          </a:p>
          <a:p>
            <a:pPr marL="457200" indent="-457200" fontAlgn="base">
              <a:lnSpc>
                <a:spcPct val="150000"/>
              </a:lnSpc>
              <a:spcBef>
                <a:spcPts val="115"/>
              </a:spcBef>
              <a:buBlip>
                <a:blip r:embed="rId4"/>
              </a:buBlip>
            </a:pPr>
            <a:r>
              <a:rPr lang="en-US" sz="3400" b="0" dirty="0">
                <a:solidFill>
                  <a:srgbClr val="083A70"/>
                </a:solidFill>
                <a:latin typeface="Helvetica" panose="020B0604020202030204" pitchFamily="34" charset="0"/>
              </a:rPr>
              <a:t>Brian Silotto – Director of Major &amp; Planned Giving </a:t>
            </a:r>
          </a:p>
          <a:p>
            <a:pPr marL="457200" lvl="0" indent="-457200" fontAlgn="base">
              <a:lnSpc>
                <a:spcPct val="150000"/>
              </a:lnSpc>
              <a:spcBef>
                <a:spcPts val="115"/>
              </a:spcBef>
              <a:buBlip>
                <a:blip r:embed="rId4"/>
              </a:buBlip>
            </a:pPr>
            <a:r>
              <a:rPr lang="en-US" sz="3400" b="0" dirty="0">
                <a:solidFill>
                  <a:srgbClr val="083A70"/>
                </a:solidFill>
                <a:latin typeface="Helvetica" panose="020B0604020202030204" pitchFamily="34" charset="0"/>
              </a:rPr>
              <a:t>Loren McGinnis – Annual Giving &amp; Alumni Engagement Coordinator</a:t>
            </a:r>
          </a:p>
          <a:p>
            <a:pPr marL="457200" lvl="0" indent="-457200" fontAlgn="base">
              <a:lnSpc>
                <a:spcPct val="150000"/>
              </a:lnSpc>
              <a:spcBef>
                <a:spcPts val="115"/>
              </a:spcBef>
              <a:buBlip>
                <a:blip r:embed="rId4"/>
              </a:buBlip>
            </a:pPr>
            <a:r>
              <a:rPr lang="en-US" sz="3400" b="0" dirty="0">
                <a:solidFill>
                  <a:srgbClr val="083A70"/>
                </a:solidFill>
                <a:latin typeface="Helvetica" panose="020B0604020202030204" pitchFamily="34" charset="0"/>
              </a:rPr>
              <a:t>Tara Mata – Advancement Services &amp; Scholarship Coordinator</a:t>
            </a:r>
          </a:p>
          <a:p>
            <a:pPr marL="457200" lvl="0" indent="-457200" fontAlgn="base">
              <a:lnSpc>
                <a:spcPct val="150000"/>
              </a:lnSpc>
              <a:spcBef>
                <a:spcPts val="115"/>
              </a:spcBef>
              <a:buBlip>
                <a:blip r:embed="rId4"/>
              </a:buBlip>
            </a:pPr>
            <a:r>
              <a:rPr lang="en-US" sz="3400" b="0" dirty="0">
                <a:solidFill>
                  <a:srgbClr val="083A70"/>
                </a:solidFill>
                <a:latin typeface="Helvetica" panose="020B0604020202030204" pitchFamily="34" charset="0"/>
              </a:rPr>
              <a:t>Samantha Bright – Director of Marketing &amp; Communications </a:t>
            </a:r>
          </a:p>
          <a:p>
            <a:pPr marL="457200" lvl="0" indent="-457200" fontAlgn="base">
              <a:lnSpc>
                <a:spcPct val="150000"/>
              </a:lnSpc>
              <a:spcBef>
                <a:spcPts val="115"/>
              </a:spcBef>
              <a:buBlip>
                <a:blip r:embed="rId4"/>
              </a:buBlip>
            </a:pPr>
            <a:r>
              <a:rPr lang="en-US" sz="3400" b="0" dirty="0">
                <a:solidFill>
                  <a:srgbClr val="083A70"/>
                </a:solidFill>
                <a:latin typeface="Helvetica" panose="020B0604020202030204" pitchFamily="34" charset="0"/>
              </a:rPr>
              <a:t>Emma Roark – Content Writer &amp; Communications Coordinator </a:t>
            </a:r>
          </a:p>
          <a:p>
            <a:pPr marL="457200" lvl="0" indent="-457200" fontAlgn="base">
              <a:lnSpc>
                <a:spcPct val="150000"/>
              </a:lnSpc>
              <a:spcBef>
                <a:spcPts val="115"/>
              </a:spcBef>
              <a:buBlip>
                <a:blip r:embed="rId4"/>
              </a:buBlip>
            </a:pPr>
            <a:r>
              <a:rPr lang="en-US" sz="3400" b="0" dirty="0">
                <a:solidFill>
                  <a:srgbClr val="083A70"/>
                </a:solidFill>
                <a:latin typeface="Helvetica" panose="020B0604020202030204" pitchFamily="34" charset="0"/>
              </a:rPr>
              <a:t>Wade Ripple – Creative Services Coordinator </a:t>
            </a:r>
          </a:p>
          <a:p>
            <a:pPr marL="457200" lvl="0" indent="-457200" fontAlgn="base">
              <a:lnSpc>
                <a:spcPct val="150000"/>
              </a:lnSpc>
              <a:spcBef>
                <a:spcPts val="115"/>
              </a:spcBef>
              <a:buBlip>
                <a:blip r:embed="rId4"/>
              </a:buBlip>
            </a:pPr>
            <a:r>
              <a:rPr lang="en-US" sz="3400" b="0" dirty="0">
                <a:solidFill>
                  <a:srgbClr val="083A70"/>
                </a:solidFill>
                <a:latin typeface="Helvetica" panose="020B0604020202030204" pitchFamily="34" charset="0"/>
              </a:rPr>
              <a:t>Adam Lovell – Grant Coordinator </a:t>
            </a:r>
          </a:p>
        </p:txBody>
      </p:sp>
    </p:spTree>
    <p:extLst>
      <p:ext uri="{BB962C8B-B14F-4D97-AF65-F5344CB8AC3E}">
        <p14:creationId xmlns:p14="http://schemas.microsoft.com/office/powerpoint/2010/main" val="75675031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hotoTextLeft.jpg" descr="PhotoTextLeft.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5" name="Adobe Caslon Pro Semibold…"/>
          <p:cNvSpPr txBox="1">
            <a:spLocks noGrp="1"/>
          </p:cNvSpPr>
          <p:nvPr>
            <p:ph type="body" sz="half" idx="1"/>
          </p:nvPr>
        </p:nvSpPr>
        <p:spPr>
          <a:xfrm>
            <a:off x="1374637" y="1525015"/>
            <a:ext cx="9504637" cy="8735455"/>
          </a:xfrm>
          <a:prstGeom prst="rect">
            <a:avLst/>
          </a:prstGeom>
        </p:spPr>
        <p:txBody>
          <a:bodyPr lIns="50800" tIns="50800" rIns="50800" bIns="50800"/>
          <a:lstStyle/>
          <a:p>
            <a:pPr lvl="0" fontAlgn="base">
              <a:spcBef>
                <a:spcPts val="115"/>
              </a:spcBef>
            </a:pPr>
            <a:r>
              <a:rPr lang="en-US" sz="5400" dirty="0">
                <a:solidFill>
                  <a:srgbClr val="083A70"/>
                </a:solidFill>
                <a:latin typeface="Helvetica" panose="020B0604020202030204" pitchFamily="34" charset="0"/>
              </a:rPr>
              <a:t>Mission of the Foundation </a:t>
            </a:r>
            <a:br>
              <a:rPr lang="en-US" sz="5400" dirty="0">
                <a:solidFill>
                  <a:srgbClr val="083A70"/>
                </a:solidFill>
                <a:latin typeface="Helvetica" panose="020B0604020202030204" pitchFamily="34" charset="0"/>
              </a:rPr>
            </a:br>
            <a:endParaRPr lang="en-US" sz="5400" dirty="0">
              <a:solidFill>
                <a:srgbClr val="083A70"/>
              </a:solidFill>
              <a:latin typeface="Helvetica" panose="020B0604020202030204" pitchFamily="34" charset="0"/>
            </a:endParaRPr>
          </a:p>
          <a:p>
            <a:pPr lvl="0" fontAlgn="base">
              <a:spcBef>
                <a:spcPts val="115"/>
              </a:spcBef>
            </a:pPr>
            <a:r>
              <a:rPr lang="en-US" sz="4000" b="0" dirty="0">
                <a:solidFill>
                  <a:srgbClr val="083A70"/>
                </a:solidFill>
                <a:latin typeface="Helvetica" panose="020B0604020202030204" pitchFamily="34" charset="0"/>
              </a:rPr>
              <a:t>The mission of Richland Community College Foundation is to support and advance the development activities that provide enhancements to Richland Community College and its students.</a:t>
            </a:r>
          </a:p>
        </p:txBody>
      </p:sp>
      <p:pic>
        <p:nvPicPr>
          <p:cNvPr id="7" name="Picture 6">
            <a:extLst>
              <a:ext uri="{FF2B5EF4-FFF2-40B4-BE49-F238E27FC236}">
                <a16:creationId xmlns:a16="http://schemas.microsoft.com/office/drawing/2014/main" id="{88349694-4A1C-4B04-8F6C-1E2BF69147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01" b="17892"/>
          <a:stretch/>
        </p:blipFill>
        <p:spPr>
          <a:xfrm>
            <a:off x="12192000" y="0"/>
            <a:ext cx="12192000" cy="13716000"/>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TextHeader.jpg" descr="TextHeader.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4" name="MONTSERRAT EXTRABOLD"/>
          <p:cNvSpPr txBox="1">
            <a:spLocks noGrp="1"/>
          </p:cNvSpPr>
          <p:nvPr>
            <p:ph type="title"/>
          </p:nvPr>
        </p:nvSpPr>
        <p:spPr>
          <a:xfrm>
            <a:off x="3212417" y="1524953"/>
            <a:ext cx="17959166" cy="1433164"/>
          </a:xfrm>
          <a:prstGeom prst="rect">
            <a:avLst/>
          </a:prstGeom>
        </p:spPr>
        <p:txBody>
          <a:bodyPr/>
          <a:lstStyle>
            <a:lvl1pPr algn="ctr">
              <a:defRPr spc="-200">
                <a:solidFill>
                  <a:srgbClr val="FFFFFF"/>
                </a:solidFill>
                <a:latin typeface="ACaslonPro-Bold"/>
                <a:ea typeface="ACaslonPro-Bold"/>
                <a:cs typeface="ACaslonPro-Bold"/>
                <a:sym typeface="ACaslonPro-Bold"/>
              </a:defRPr>
            </a:lvl1pPr>
          </a:lstStyle>
          <a:p>
            <a:r>
              <a:rPr lang="en-US" dirty="0">
                <a:latin typeface="+mj-lt"/>
              </a:rPr>
              <a:t>Foundation Board of Directors</a:t>
            </a:r>
          </a:p>
        </p:txBody>
      </p:sp>
      <p:sp>
        <p:nvSpPr>
          <p:cNvPr id="7" name="TextBox 6">
            <a:extLst>
              <a:ext uri="{FF2B5EF4-FFF2-40B4-BE49-F238E27FC236}">
                <a16:creationId xmlns:a16="http://schemas.microsoft.com/office/drawing/2014/main" id="{092CE88C-FA3B-443A-A0F8-01F43B09C093}"/>
              </a:ext>
            </a:extLst>
          </p:cNvPr>
          <p:cNvSpPr txBox="1"/>
          <p:nvPr/>
        </p:nvSpPr>
        <p:spPr>
          <a:xfrm>
            <a:off x="3475442" y="3738176"/>
            <a:ext cx="6838989" cy="6663363"/>
          </a:xfrm>
          <a:prstGeom prst="rect">
            <a:avLst/>
          </a:prstGeom>
          <a:noFill/>
        </p:spPr>
        <p:txBody>
          <a:bodyPr wrap="square" rtlCol="0">
            <a:spAutoFit/>
          </a:bodyPr>
          <a:lstStyle/>
          <a:p>
            <a:pPr algn="l">
              <a:spcBef>
                <a:spcPts val="600"/>
              </a:spcBef>
            </a:pPr>
            <a:r>
              <a:rPr lang="en-US" sz="4000" dirty="0">
                <a:solidFill>
                  <a:srgbClr val="083A70"/>
                </a:solidFill>
                <a:latin typeface="Helvetica" panose="020B0604020202030204" pitchFamily="34" charset="0"/>
              </a:rPr>
              <a:t>Stephen Clevenger, Chair</a:t>
            </a:r>
          </a:p>
          <a:p>
            <a:pPr algn="l">
              <a:spcBef>
                <a:spcPts val="600"/>
              </a:spcBef>
            </a:pPr>
            <a:r>
              <a:rPr lang="en-US" sz="4000" dirty="0">
                <a:solidFill>
                  <a:srgbClr val="083A70"/>
                </a:solidFill>
                <a:latin typeface="Helvetica" panose="020B0604020202030204" pitchFamily="34" charset="0"/>
              </a:rPr>
              <a:t>Stacey Young, Vice Chair</a:t>
            </a:r>
          </a:p>
          <a:p>
            <a:pPr algn="l">
              <a:spcBef>
                <a:spcPts val="600"/>
              </a:spcBef>
            </a:pPr>
            <a:r>
              <a:rPr lang="en-US" sz="4000" dirty="0">
                <a:solidFill>
                  <a:srgbClr val="083A70"/>
                </a:solidFill>
                <a:latin typeface="Helvetica" panose="020B0604020202030204" pitchFamily="34" charset="0"/>
              </a:rPr>
              <a:t>Matt Whitehead, Treasurer</a:t>
            </a:r>
          </a:p>
          <a:p>
            <a:pPr algn="l">
              <a:spcBef>
                <a:spcPts val="600"/>
              </a:spcBef>
            </a:pPr>
            <a:r>
              <a:rPr lang="en-US" sz="4000" dirty="0">
                <a:solidFill>
                  <a:srgbClr val="083A70"/>
                </a:solidFill>
                <a:latin typeface="Helvetica" panose="020B0604020202030204" pitchFamily="34" charset="0"/>
              </a:rPr>
              <a:t>Jeff </a:t>
            </a:r>
            <a:r>
              <a:rPr lang="en-US" sz="4000" dirty="0" err="1">
                <a:solidFill>
                  <a:srgbClr val="083A70"/>
                </a:solidFill>
                <a:latin typeface="Helvetica" panose="020B0604020202030204" pitchFamily="34" charset="0"/>
              </a:rPr>
              <a:t>Dase</a:t>
            </a:r>
            <a:r>
              <a:rPr lang="en-US" sz="4000" dirty="0">
                <a:solidFill>
                  <a:srgbClr val="083A70"/>
                </a:solidFill>
                <a:latin typeface="Helvetica" panose="020B0604020202030204" pitchFamily="34" charset="0"/>
              </a:rPr>
              <a:t>, Secretary</a:t>
            </a:r>
          </a:p>
          <a:p>
            <a:pPr algn="l">
              <a:spcBef>
                <a:spcPts val="600"/>
              </a:spcBef>
            </a:pPr>
            <a:endParaRPr lang="en-US" sz="4000" dirty="0">
              <a:solidFill>
                <a:srgbClr val="083A70"/>
              </a:solidFill>
              <a:latin typeface="Helvetica" panose="020B0604020202030204" pitchFamily="34" charset="0"/>
            </a:endParaRPr>
          </a:p>
          <a:p>
            <a:pPr algn="l">
              <a:spcBef>
                <a:spcPts val="600"/>
              </a:spcBef>
            </a:pPr>
            <a:r>
              <a:rPr lang="en-US" sz="4000" dirty="0">
                <a:solidFill>
                  <a:srgbClr val="083A70"/>
                </a:solidFill>
                <a:latin typeface="Helvetica" panose="020B0604020202030204" pitchFamily="34" charset="0"/>
              </a:rPr>
              <a:t>Ryan Dobey </a:t>
            </a:r>
          </a:p>
          <a:p>
            <a:pPr algn="l">
              <a:spcBef>
                <a:spcPts val="600"/>
              </a:spcBef>
            </a:pPr>
            <a:r>
              <a:rPr lang="en-US" sz="4000" dirty="0">
                <a:solidFill>
                  <a:srgbClr val="083A70"/>
                </a:solidFill>
                <a:latin typeface="Helvetica" panose="020B0604020202030204" pitchFamily="34" charset="0"/>
              </a:rPr>
              <a:t>Josh Dubbelde</a:t>
            </a:r>
          </a:p>
          <a:p>
            <a:pPr algn="l">
              <a:spcBef>
                <a:spcPts val="600"/>
              </a:spcBef>
            </a:pPr>
            <a:r>
              <a:rPr lang="en-US" sz="4000" dirty="0">
                <a:solidFill>
                  <a:srgbClr val="083A70"/>
                </a:solidFill>
                <a:latin typeface="Helvetica" panose="020B0604020202030204" pitchFamily="34" charset="0"/>
              </a:rPr>
              <a:t>Jason Herman </a:t>
            </a:r>
          </a:p>
          <a:p>
            <a:pPr algn="l">
              <a:spcBef>
                <a:spcPts val="600"/>
              </a:spcBef>
            </a:pPr>
            <a:r>
              <a:rPr lang="en-US" sz="4000" dirty="0">
                <a:solidFill>
                  <a:srgbClr val="083A70"/>
                </a:solidFill>
                <a:latin typeface="Helvetica" panose="020B0604020202030204" pitchFamily="34" charset="0"/>
              </a:rPr>
              <a:t>Cindy Jackson</a:t>
            </a:r>
          </a:p>
          <a:p>
            <a:pPr marL="342900" indent="-342900">
              <a:spcBef>
                <a:spcPts val="600"/>
              </a:spcBef>
              <a:buFont typeface="Arial" panose="020B0604020202020204" pitchFamily="34" charset="0"/>
              <a:buChar char="•"/>
            </a:pPr>
            <a:endParaRPr lang="en-US" sz="2200" spc="-120" dirty="0">
              <a:solidFill>
                <a:srgbClr val="083A70"/>
              </a:solidFill>
              <a:latin typeface="Helvetica" panose="020B0604020202030204" pitchFamily="34" charset="0"/>
            </a:endParaRPr>
          </a:p>
        </p:txBody>
      </p:sp>
      <p:sp>
        <p:nvSpPr>
          <p:cNvPr id="8" name="TextBox 7">
            <a:extLst>
              <a:ext uri="{FF2B5EF4-FFF2-40B4-BE49-F238E27FC236}">
                <a16:creationId xmlns:a16="http://schemas.microsoft.com/office/drawing/2014/main" id="{791B0F2B-63DC-400D-B877-4D5AF5B41366}"/>
              </a:ext>
            </a:extLst>
          </p:cNvPr>
          <p:cNvSpPr txBox="1"/>
          <p:nvPr/>
        </p:nvSpPr>
        <p:spPr>
          <a:xfrm>
            <a:off x="13929721" y="3738176"/>
            <a:ext cx="8052455" cy="5970865"/>
          </a:xfrm>
          <a:prstGeom prst="rect">
            <a:avLst/>
          </a:prstGeom>
          <a:noFill/>
        </p:spPr>
        <p:txBody>
          <a:bodyPr wrap="square" rtlCol="0">
            <a:spAutoFit/>
          </a:bodyPr>
          <a:lstStyle/>
          <a:p>
            <a:pPr algn="l">
              <a:spcBef>
                <a:spcPts val="600"/>
              </a:spcBef>
            </a:pPr>
            <a:r>
              <a:rPr lang="en-US" sz="4000" dirty="0">
                <a:solidFill>
                  <a:srgbClr val="083A70"/>
                </a:solidFill>
                <a:latin typeface="Helvetica" panose="020B0604020202030204" pitchFamily="34" charset="0"/>
              </a:rPr>
              <a:t>Tamar Kutz</a:t>
            </a:r>
          </a:p>
          <a:p>
            <a:pPr algn="l">
              <a:spcBef>
                <a:spcPts val="600"/>
              </a:spcBef>
            </a:pPr>
            <a:r>
              <a:rPr lang="en-US" sz="4000" dirty="0">
                <a:solidFill>
                  <a:srgbClr val="083A70"/>
                </a:solidFill>
                <a:latin typeface="Helvetica" panose="020B0604020202030204" pitchFamily="34" charset="0"/>
              </a:rPr>
              <a:t>Shamika Madison</a:t>
            </a:r>
          </a:p>
          <a:p>
            <a:pPr algn="l">
              <a:spcBef>
                <a:spcPts val="600"/>
              </a:spcBef>
            </a:pPr>
            <a:r>
              <a:rPr lang="en-US" sz="4000" dirty="0">
                <a:solidFill>
                  <a:srgbClr val="083A70"/>
                </a:solidFill>
                <a:latin typeface="Helvetica" panose="020B0604020202030204" pitchFamily="34" charset="0"/>
              </a:rPr>
              <a:t>James Rhodes</a:t>
            </a:r>
          </a:p>
          <a:p>
            <a:pPr algn="l">
              <a:spcBef>
                <a:spcPts val="600"/>
              </a:spcBef>
            </a:pPr>
            <a:r>
              <a:rPr lang="en-US" sz="4000" dirty="0">
                <a:solidFill>
                  <a:srgbClr val="083A70"/>
                </a:solidFill>
                <a:latin typeface="Helvetica" panose="020B0604020202030204" pitchFamily="34" charset="0"/>
              </a:rPr>
              <a:t>Travis Roach </a:t>
            </a:r>
          </a:p>
          <a:p>
            <a:pPr algn="l">
              <a:spcBef>
                <a:spcPts val="600"/>
              </a:spcBef>
            </a:pPr>
            <a:r>
              <a:rPr lang="en-US" sz="4000" dirty="0">
                <a:solidFill>
                  <a:srgbClr val="083A70"/>
                </a:solidFill>
                <a:latin typeface="Helvetica" panose="020B0604020202030204" pitchFamily="34" charset="0"/>
              </a:rPr>
              <a:t>Trent Thompson</a:t>
            </a:r>
          </a:p>
          <a:p>
            <a:pPr algn="l">
              <a:spcBef>
                <a:spcPts val="600"/>
              </a:spcBef>
            </a:pPr>
            <a:r>
              <a:rPr lang="en-US" sz="4000" dirty="0">
                <a:solidFill>
                  <a:srgbClr val="083A70"/>
                </a:solidFill>
                <a:latin typeface="Helvetica" panose="020B0604020202030204" pitchFamily="34" charset="0"/>
              </a:rPr>
              <a:t>Dawn Yuhas </a:t>
            </a:r>
          </a:p>
          <a:p>
            <a:pPr algn="l">
              <a:spcBef>
                <a:spcPts val="600"/>
              </a:spcBef>
            </a:pPr>
            <a:endParaRPr lang="en-US" sz="4000" dirty="0">
              <a:solidFill>
                <a:srgbClr val="083A70"/>
              </a:solidFill>
              <a:latin typeface="Helvetica" panose="020B0604020202030204" pitchFamily="34" charset="0"/>
            </a:endParaRPr>
          </a:p>
          <a:p>
            <a:pPr algn="l">
              <a:spcBef>
                <a:spcPts val="600"/>
              </a:spcBef>
            </a:pPr>
            <a:r>
              <a:rPr lang="en-US" sz="4000" dirty="0">
                <a:solidFill>
                  <a:srgbClr val="083A70"/>
                </a:solidFill>
                <a:latin typeface="Helvetica" panose="020B0604020202030204" pitchFamily="34" charset="0"/>
              </a:rPr>
              <a:t>Myung Kim, Honorary Director </a:t>
            </a:r>
          </a:p>
          <a:p>
            <a:pPr marL="342900" indent="-342900">
              <a:spcBef>
                <a:spcPts val="600"/>
              </a:spcBef>
              <a:buFont typeface="Arial" panose="020B0604020202020204" pitchFamily="34" charset="0"/>
              <a:buChar char="•"/>
            </a:pPr>
            <a:endParaRPr lang="en-US" sz="2200" spc="-120" dirty="0">
              <a:solidFill>
                <a:srgbClr val="083A70"/>
              </a:solidFill>
              <a:latin typeface="Helvetica" panose="020B0604020202030204" pitchFamily="34" charset="0"/>
            </a:endParaRPr>
          </a:p>
        </p:txBody>
      </p:sp>
    </p:spTree>
    <p:extLst>
      <p:ext uri="{BB962C8B-B14F-4D97-AF65-F5344CB8AC3E}">
        <p14:creationId xmlns:p14="http://schemas.microsoft.com/office/powerpoint/2010/main" val="396684750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TextHeader.jpg" descr="TextHeader.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4" name="MONTSERRAT EXTRABOLD"/>
          <p:cNvSpPr txBox="1">
            <a:spLocks noGrp="1"/>
          </p:cNvSpPr>
          <p:nvPr>
            <p:ph type="title"/>
          </p:nvPr>
        </p:nvSpPr>
        <p:spPr>
          <a:xfrm>
            <a:off x="3212417" y="1524953"/>
            <a:ext cx="17959166" cy="1433164"/>
          </a:xfrm>
          <a:prstGeom prst="rect">
            <a:avLst/>
          </a:prstGeom>
        </p:spPr>
        <p:txBody>
          <a:bodyPr/>
          <a:lstStyle>
            <a:lvl1pPr algn="ctr">
              <a:defRPr spc="-200">
                <a:solidFill>
                  <a:srgbClr val="FFFFFF"/>
                </a:solidFill>
                <a:latin typeface="ACaslonPro-Bold"/>
                <a:ea typeface="ACaslonPro-Bold"/>
                <a:cs typeface="ACaslonPro-Bold"/>
                <a:sym typeface="ACaslonPro-Bold"/>
              </a:defRPr>
            </a:lvl1pPr>
          </a:lstStyle>
          <a:p>
            <a:r>
              <a:rPr lang="en-US" dirty="0">
                <a:latin typeface="+mj-lt"/>
              </a:rPr>
              <a:t>FY23 Financials </a:t>
            </a:r>
            <a:endParaRPr dirty="0">
              <a:latin typeface="+mj-lt"/>
            </a:endParaRPr>
          </a:p>
        </p:txBody>
      </p:sp>
      <p:sp>
        <p:nvSpPr>
          <p:cNvPr id="156" name="Monterrat Semibold"/>
          <p:cNvSpPr txBox="1">
            <a:spLocks noGrp="1"/>
          </p:cNvSpPr>
          <p:nvPr>
            <p:ph type="body" idx="21"/>
          </p:nvPr>
        </p:nvSpPr>
        <p:spPr>
          <a:xfrm>
            <a:off x="2991441" y="3781628"/>
            <a:ext cx="8164239" cy="51223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lvl1pPr marL="228600" indent="-228600">
              <a:lnSpc>
                <a:spcPct val="100000"/>
              </a:lnSpc>
              <a:spcBef>
                <a:spcPts val="2400"/>
              </a:spcBef>
              <a:buSzPct val="80000"/>
              <a:buBlip>
                <a:blip r:embed="rId3"/>
              </a:buBlip>
              <a:defRPr b="1">
                <a:solidFill>
                  <a:srgbClr val="5F9A3F"/>
                </a:solidFill>
                <a:latin typeface="Adobe Caslon Pro"/>
                <a:ea typeface="Adobe Caslon Pro"/>
                <a:cs typeface="Adobe Caslon Pro"/>
                <a:sym typeface="Adobe Caslon Pro"/>
              </a:defRPr>
            </a:lvl1pPr>
          </a:lstStyle>
          <a:p>
            <a:pPr marL="0" lvl="0" indent="0" fontAlgn="base">
              <a:spcBef>
                <a:spcPts val="115"/>
              </a:spcBef>
              <a:buNone/>
            </a:pPr>
            <a:r>
              <a:rPr lang="en-US" sz="4000" dirty="0">
                <a:solidFill>
                  <a:srgbClr val="083A70"/>
                </a:solidFill>
                <a:latin typeface="Helvetica" panose="020B0604020202030204" pitchFamily="34" charset="0"/>
              </a:rPr>
              <a:t>Total Assets</a:t>
            </a:r>
          </a:p>
          <a:p>
            <a:pPr marL="695325" lvl="0" indent="-695325" fontAlgn="base">
              <a:spcBef>
                <a:spcPts val="115"/>
              </a:spcBef>
              <a:buBlip>
                <a:blip r:embed="rId4"/>
              </a:buBlip>
            </a:pPr>
            <a:r>
              <a:rPr lang="en-US" sz="3600" b="0" dirty="0">
                <a:solidFill>
                  <a:srgbClr val="083A70"/>
                </a:solidFill>
                <a:latin typeface="Helvetica" panose="020B0604020202030204" pitchFamily="34" charset="0"/>
              </a:rPr>
              <a:t>As of June 30, 2023: </a:t>
            </a:r>
            <a:r>
              <a:rPr lang="en-US" sz="3600" dirty="0">
                <a:solidFill>
                  <a:srgbClr val="083A70"/>
                </a:solidFill>
                <a:latin typeface="Helvetica" panose="020B0604020202030204" pitchFamily="34" charset="0"/>
              </a:rPr>
              <a:t>$24,404,623</a:t>
            </a:r>
          </a:p>
          <a:p>
            <a:pPr marL="695325" lvl="0" indent="-695325" fontAlgn="base">
              <a:spcBef>
                <a:spcPts val="115"/>
              </a:spcBef>
              <a:buBlip>
                <a:blip r:embed="rId4"/>
              </a:buBlip>
            </a:pPr>
            <a:r>
              <a:rPr lang="en-US" sz="3600" b="0" dirty="0">
                <a:solidFill>
                  <a:srgbClr val="083A70"/>
                </a:solidFill>
                <a:latin typeface="Helvetica" panose="020B0604020202030204" pitchFamily="34" charset="0"/>
              </a:rPr>
              <a:t>As of June 30, 2022: </a:t>
            </a:r>
            <a:r>
              <a:rPr lang="en-US" sz="3600" dirty="0">
                <a:solidFill>
                  <a:srgbClr val="083A70"/>
                </a:solidFill>
                <a:latin typeface="Helvetica" panose="020B0604020202030204" pitchFamily="34" charset="0"/>
              </a:rPr>
              <a:t>$19,744,277 </a:t>
            </a:r>
            <a:br>
              <a:rPr lang="en-US" sz="4000" b="0" dirty="0">
                <a:solidFill>
                  <a:srgbClr val="083A70"/>
                </a:solidFill>
                <a:latin typeface="Helvetica" panose="020B0604020202030204" pitchFamily="34" charset="0"/>
              </a:rPr>
            </a:br>
            <a:r>
              <a:rPr lang="en-US" sz="4000" dirty="0">
                <a:solidFill>
                  <a:srgbClr val="083A70"/>
                </a:solidFill>
                <a:latin typeface="Helvetica" panose="020B0604020202030204" pitchFamily="34" charset="0"/>
              </a:rPr>
              <a:t> </a:t>
            </a:r>
          </a:p>
          <a:p>
            <a:pPr marL="0" lvl="0" indent="0" fontAlgn="base">
              <a:spcBef>
                <a:spcPts val="115"/>
              </a:spcBef>
              <a:buNone/>
            </a:pPr>
            <a:r>
              <a:rPr lang="en-US" sz="4000" dirty="0">
                <a:solidFill>
                  <a:srgbClr val="083A70"/>
                </a:solidFill>
                <a:latin typeface="Helvetica" panose="020B0604020202030204" pitchFamily="34" charset="0"/>
              </a:rPr>
              <a:t>Annual Revenue </a:t>
            </a:r>
          </a:p>
          <a:p>
            <a:pPr marL="695325" lvl="0" indent="-695325" fontAlgn="base">
              <a:spcBef>
                <a:spcPts val="115"/>
              </a:spcBef>
              <a:buBlip>
                <a:blip r:embed="rId4"/>
              </a:buBlip>
            </a:pPr>
            <a:r>
              <a:rPr lang="en-US" sz="3600" b="0" dirty="0">
                <a:solidFill>
                  <a:srgbClr val="083A70"/>
                </a:solidFill>
                <a:latin typeface="Helvetica" panose="020B0604020202030204" pitchFamily="34" charset="0"/>
              </a:rPr>
              <a:t>FY23: </a:t>
            </a:r>
            <a:r>
              <a:rPr lang="en-US" sz="3600" dirty="0">
                <a:solidFill>
                  <a:srgbClr val="083A70"/>
                </a:solidFill>
                <a:latin typeface="Helvetica" panose="020B0604020202030204" pitchFamily="34" charset="0"/>
              </a:rPr>
              <a:t>$2,377,538</a:t>
            </a:r>
          </a:p>
          <a:p>
            <a:pPr marL="695325" lvl="0" indent="-695325" fontAlgn="base">
              <a:spcBef>
                <a:spcPts val="115"/>
              </a:spcBef>
              <a:buBlip>
                <a:blip r:embed="rId4"/>
              </a:buBlip>
            </a:pPr>
            <a:r>
              <a:rPr lang="en-US" sz="3600" b="0" dirty="0">
                <a:solidFill>
                  <a:srgbClr val="083A70"/>
                </a:solidFill>
                <a:latin typeface="Helvetica" panose="020B0604020202030204" pitchFamily="34" charset="0"/>
              </a:rPr>
              <a:t>FY22: </a:t>
            </a:r>
            <a:r>
              <a:rPr lang="en-US" sz="3600" dirty="0">
                <a:solidFill>
                  <a:srgbClr val="083A70"/>
                </a:solidFill>
                <a:latin typeface="Helvetica" panose="020B0604020202030204" pitchFamily="34" charset="0"/>
              </a:rPr>
              <a:t>$1,129,796 </a:t>
            </a:r>
          </a:p>
          <a:p>
            <a:pPr marL="0" lvl="0" indent="0" fontAlgn="base">
              <a:spcBef>
                <a:spcPts val="115"/>
              </a:spcBef>
              <a:buNone/>
            </a:pPr>
            <a:r>
              <a:rPr lang="en-US" sz="3600" b="0" dirty="0">
                <a:solidFill>
                  <a:srgbClr val="083A70"/>
                </a:solidFill>
                <a:latin typeface="Helvetica" panose="020B0604020202030204" pitchFamily="34" charset="0"/>
              </a:rPr>
              <a:t>	</a:t>
            </a:r>
            <a:br>
              <a:rPr lang="en-US" sz="4000" b="0" dirty="0">
                <a:solidFill>
                  <a:srgbClr val="083A70"/>
                </a:solidFill>
                <a:latin typeface="Helvetica" panose="020B0604020202030204" pitchFamily="34" charset="0"/>
              </a:rPr>
            </a:br>
            <a:r>
              <a:rPr lang="en-US" sz="4000" dirty="0">
                <a:solidFill>
                  <a:srgbClr val="083A70"/>
                </a:solidFill>
                <a:latin typeface="Helvetica" panose="020B0604020202030204" pitchFamily="34" charset="0"/>
              </a:rPr>
              <a:t>Number of Donors  </a:t>
            </a:r>
          </a:p>
          <a:p>
            <a:pPr marL="695325" lvl="0" indent="-695325" fontAlgn="base">
              <a:spcBef>
                <a:spcPts val="115"/>
              </a:spcBef>
              <a:buBlip>
                <a:blip r:embed="rId4"/>
              </a:buBlip>
            </a:pPr>
            <a:r>
              <a:rPr lang="en-US" sz="3600" b="0" dirty="0">
                <a:solidFill>
                  <a:srgbClr val="083A70"/>
                </a:solidFill>
                <a:latin typeface="Helvetica" panose="020B0604020202030204" pitchFamily="34" charset="0"/>
              </a:rPr>
              <a:t>FY23: </a:t>
            </a:r>
            <a:r>
              <a:rPr lang="en-US" sz="3600" dirty="0">
                <a:solidFill>
                  <a:srgbClr val="083A70"/>
                </a:solidFill>
                <a:latin typeface="Helvetica" panose="020B0604020202030204" pitchFamily="34" charset="0"/>
              </a:rPr>
              <a:t>415</a:t>
            </a:r>
          </a:p>
          <a:p>
            <a:pPr marL="695325" lvl="0" indent="-695325" fontAlgn="base">
              <a:spcBef>
                <a:spcPts val="115"/>
              </a:spcBef>
              <a:buBlip>
                <a:blip r:embed="rId4"/>
              </a:buBlip>
            </a:pPr>
            <a:r>
              <a:rPr lang="en-US" sz="3600" b="0" dirty="0">
                <a:solidFill>
                  <a:srgbClr val="083A70"/>
                </a:solidFill>
                <a:latin typeface="Helvetica" panose="020B0604020202030204" pitchFamily="34" charset="0"/>
              </a:rPr>
              <a:t>FY22: </a:t>
            </a:r>
            <a:r>
              <a:rPr lang="en-US" sz="3600" dirty="0">
                <a:solidFill>
                  <a:srgbClr val="083A70"/>
                </a:solidFill>
                <a:latin typeface="Helvetica" panose="020B0604020202030204" pitchFamily="34" charset="0"/>
              </a:rPr>
              <a:t>304  </a:t>
            </a:r>
          </a:p>
          <a:p>
            <a:pPr marL="0" lvl="0" indent="0" fontAlgn="base">
              <a:spcBef>
                <a:spcPts val="115"/>
              </a:spcBef>
              <a:buNone/>
            </a:pPr>
            <a:endParaRPr lang="en-US" sz="4000" dirty="0">
              <a:solidFill>
                <a:srgbClr val="083A70"/>
              </a:solidFill>
              <a:latin typeface="Helvetica" panose="020B0604020202030204" pitchFamily="34" charset="0"/>
            </a:endParaRPr>
          </a:p>
        </p:txBody>
      </p:sp>
      <p:sp>
        <p:nvSpPr>
          <p:cNvPr id="5" name="Monterrat Semibold">
            <a:extLst>
              <a:ext uri="{FF2B5EF4-FFF2-40B4-BE49-F238E27FC236}">
                <a16:creationId xmlns:a16="http://schemas.microsoft.com/office/drawing/2014/main" id="{A5685823-FE72-4855-BD7F-A982ACD8F567}"/>
              </a:ext>
            </a:extLst>
          </p:cNvPr>
          <p:cNvSpPr txBox="1">
            <a:spLocks/>
          </p:cNvSpPr>
          <p:nvPr/>
        </p:nvSpPr>
        <p:spPr>
          <a:xfrm>
            <a:off x="12836481" y="3781628"/>
            <a:ext cx="8164239" cy="5122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1" spcCol="38100">
            <a:noAutofit/>
          </a:bodyPr>
          <a:lstStyle>
            <a:lvl1pPr marL="228600" marR="0" indent="-228600" algn="l" defTabSz="2438337" rtl="0" latinLnBrk="0">
              <a:lnSpc>
                <a:spcPct val="100000"/>
              </a:lnSpc>
              <a:spcBef>
                <a:spcPts val="2400"/>
              </a:spcBef>
              <a:spcAft>
                <a:spcPts val="0"/>
              </a:spcAft>
              <a:buClrTx/>
              <a:buSzPct val="80000"/>
              <a:buFontTx/>
              <a:buBlip>
                <a:blip r:embed="rId3"/>
              </a:buBlip>
              <a:tabLst/>
              <a:defRPr sz="4800" b="1" i="0" u="none" strike="noStrike" cap="none" spc="0" baseline="0">
                <a:solidFill>
                  <a:srgbClr val="5F9A3F"/>
                </a:solidFill>
                <a:uFillTx/>
                <a:latin typeface="Adobe Caslon Pro"/>
                <a:ea typeface="Adobe Caslon Pro"/>
                <a:cs typeface="Adobe Caslon Pro"/>
                <a:sym typeface="Adobe Caslon Pro"/>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fontAlgn="base" hangingPunct="1">
              <a:spcBef>
                <a:spcPts val="115"/>
              </a:spcBef>
              <a:buFontTx/>
              <a:buNone/>
            </a:pPr>
            <a:r>
              <a:rPr lang="en-US" sz="4000" dirty="0">
                <a:solidFill>
                  <a:srgbClr val="083A70"/>
                </a:solidFill>
                <a:latin typeface="Helvetica" panose="020B0604020202030204" pitchFamily="34" charset="0"/>
              </a:rPr>
              <a:t>Investments </a:t>
            </a:r>
          </a:p>
          <a:p>
            <a:pPr marL="695325" indent="-695325" fontAlgn="base" hangingPunct="1">
              <a:spcBef>
                <a:spcPts val="115"/>
              </a:spcBef>
              <a:buFontTx/>
              <a:buBlip>
                <a:blip r:embed="rId4"/>
              </a:buBlip>
            </a:pPr>
            <a:r>
              <a:rPr lang="en-US" sz="3600" b="0" dirty="0">
                <a:solidFill>
                  <a:srgbClr val="083A70"/>
                </a:solidFill>
                <a:latin typeface="Helvetica" panose="020B0604020202030204" pitchFamily="34" charset="0"/>
              </a:rPr>
              <a:t>As of June 30, 2023: </a:t>
            </a:r>
            <a:r>
              <a:rPr lang="en-US" sz="3600" dirty="0">
                <a:solidFill>
                  <a:srgbClr val="083A70"/>
                </a:solidFill>
                <a:latin typeface="Helvetica" panose="020B0604020202030204" pitchFamily="34" charset="0"/>
              </a:rPr>
              <a:t>$19,617,010</a:t>
            </a:r>
          </a:p>
          <a:p>
            <a:pPr marL="695325" indent="-695325" fontAlgn="base" hangingPunct="1">
              <a:spcBef>
                <a:spcPts val="115"/>
              </a:spcBef>
              <a:buFontTx/>
              <a:buBlip>
                <a:blip r:embed="rId4"/>
              </a:buBlip>
            </a:pPr>
            <a:r>
              <a:rPr lang="en-US" sz="3600" b="0" dirty="0">
                <a:solidFill>
                  <a:srgbClr val="083A70"/>
                </a:solidFill>
                <a:latin typeface="Helvetica" panose="020B0604020202030204" pitchFamily="34" charset="0"/>
              </a:rPr>
              <a:t>As of June 30, 2022: </a:t>
            </a:r>
            <a:r>
              <a:rPr lang="en-US" sz="3600" dirty="0">
                <a:solidFill>
                  <a:srgbClr val="083A70"/>
                </a:solidFill>
                <a:latin typeface="Helvetica" panose="020B0604020202030204" pitchFamily="34" charset="0"/>
              </a:rPr>
              <a:t>$17,982,584 </a:t>
            </a:r>
            <a:br>
              <a:rPr lang="en-US" sz="4000" b="0" dirty="0">
                <a:solidFill>
                  <a:srgbClr val="083A70"/>
                </a:solidFill>
                <a:latin typeface="Helvetica" panose="020B0604020202030204" pitchFamily="34" charset="0"/>
              </a:rPr>
            </a:br>
            <a:r>
              <a:rPr lang="en-US" sz="4000" dirty="0">
                <a:solidFill>
                  <a:srgbClr val="083A70"/>
                </a:solidFill>
                <a:latin typeface="Helvetica" panose="020B0604020202030204" pitchFamily="34" charset="0"/>
              </a:rPr>
              <a:t> </a:t>
            </a:r>
          </a:p>
          <a:p>
            <a:pPr marL="0" indent="0" fontAlgn="base" hangingPunct="1">
              <a:spcBef>
                <a:spcPts val="115"/>
              </a:spcBef>
              <a:buFontTx/>
              <a:buNone/>
            </a:pPr>
            <a:r>
              <a:rPr lang="en-US" sz="4000" dirty="0">
                <a:solidFill>
                  <a:srgbClr val="083A70"/>
                </a:solidFill>
                <a:latin typeface="Helvetica" panose="020B0604020202030204" pitchFamily="34" charset="0"/>
              </a:rPr>
              <a:t>Board Giving </a:t>
            </a:r>
          </a:p>
          <a:p>
            <a:pPr marL="695325" indent="-695325" fontAlgn="base" hangingPunct="1">
              <a:spcBef>
                <a:spcPts val="115"/>
              </a:spcBef>
              <a:buFontTx/>
              <a:buBlip>
                <a:blip r:embed="rId4"/>
              </a:buBlip>
            </a:pPr>
            <a:r>
              <a:rPr lang="en-US" sz="3600" b="0" dirty="0">
                <a:solidFill>
                  <a:srgbClr val="083A70"/>
                </a:solidFill>
                <a:latin typeface="Helvetica" panose="020B0604020202030204" pitchFamily="34" charset="0"/>
              </a:rPr>
              <a:t>FY23: </a:t>
            </a:r>
            <a:r>
              <a:rPr lang="en-US" sz="3600" dirty="0">
                <a:solidFill>
                  <a:srgbClr val="083A70"/>
                </a:solidFill>
                <a:latin typeface="Helvetica" panose="020B0604020202030204" pitchFamily="34" charset="0"/>
              </a:rPr>
              <a:t>100%</a:t>
            </a:r>
          </a:p>
          <a:p>
            <a:pPr marL="695325" indent="-695325" fontAlgn="base" hangingPunct="1">
              <a:spcBef>
                <a:spcPts val="115"/>
              </a:spcBef>
              <a:buFontTx/>
              <a:buBlip>
                <a:blip r:embed="rId4"/>
              </a:buBlip>
            </a:pPr>
            <a:r>
              <a:rPr lang="en-US" sz="3600" b="0" dirty="0">
                <a:solidFill>
                  <a:srgbClr val="083A70"/>
                </a:solidFill>
                <a:latin typeface="Helvetica" panose="020B0604020202030204" pitchFamily="34" charset="0"/>
              </a:rPr>
              <a:t>FY22: </a:t>
            </a:r>
            <a:r>
              <a:rPr lang="en-US" sz="3600" dirty="0">
                <a:solidFill>
                  <a:srgbClr val="083A70"/>
                </a:solidFill>
                <a:latin typeface="Helvetica" panose="020B0604020202030204" pitchFamily="34" charset="0"/>
              </a:rPr>
              <a:t>94%  </a:t>
            </a:r>
          </a:p>
          <a:p>
            <a:pPr marL="0" indent="0" fontAlgn="base" hangingPunct="1">
              <a:spcBef>
                <a:spcPts val="115"/>
              </a:spcBef>
              <a:buFontTx/>
              <a:buNone/>
            </a:pPr>
            <a:r>
              <a:rPr lang="en-US" sz="3600" b="0" dirty="0">
                <a:solidFill>
                  <a:srgbClr val="083A70"/>
                </a:solidFill>
                <a:latin typeface="Helvetica" panose="020B0604020202030204" pitchFamily="34" charset="0"/>
              </a:rPr>
              <a:t>	</a:t>
            </a:r>
            <a:br>
              <a:rPr lang="en-US" sz="4000" b="0" dirty="0">
                <a:solidFill>
                  <a:srgbClr val="083A70"/>
                </a:solidFill>
                <a:latin typeface="Helvetica" panose="020B0604020202030204" pitchFamily="34" charset="0"/>
              </a:rPr>
            </a:br>
            <a:r>
              <a:rPr lang="en-US" sz="4000" dirty="0">
                <a:solidFill>
                  <a:srgbClr val="083A70"/>
                </a:solidFill>
                <a:latin typeface="Helvetica" panose="020B0604020202030204" pitchFamily="34" charset="0"/>
              </a:rPr>
              <a:t>Average Gift Size </a:t>
            </a:r>
          </a:p>
          <a:p>
            <a:pPr marL="695325" indent="-695325" fontAlgn="base" hangingPunct="1">
              <a:spcBef>
                <a:spcPts val="115"/>
              </a:spcBef>
              <a:buFontTx/>
              <a:buBlip>
                <a:blip r:embed="rId4"/>
              </a:buBlip>
            </a:pPr>
            <a:r>
              <a:rPr lang="en-US" sz="3600" b="0" dirty="0">
                <a:solidFill>
                  <a:srgbClr val="083A70"/>
                </a:solidFill>
                <a:latin typeface="Helvetica" panose="020B0604020202030204" pitchFamily="34" charset="0"/>
              </a:rPr>
              <a:t>FY23: </a:t>
            </a:r>
            <a:r>
              <a:rPr lang="en-US" sz="3600" dirty="0">
                <a:solidFill>
                  <a:srgbClr val="083A70"/>
                </a:solidFill>
                <a:latin typeface="Helvetica" panose="020B0604020202030204" pitchFamily="34" charset="0"/>
              </a:rPr>
              <a:t>$5,729.01 </a:t>
            </a:r>
          </a:p>
          <a:p>
            <a:pPr marL="695325" indent="-695325" fontAlgn="base" hangingPunct="1">
              <a:spcBef>
                <a:spcPts val="115"/>
              </a:spcBef>
              <a:buFontTx/>
              <a:buBlip>
                <a:blip r:embed="rId4"/>
              </a:buBlip>
            </a:pPr>
            <a:r>
              <a:rPr lang="en-US" sz="3600" b="0" dirty="0">
                <a:solidFill>
                  <a:srgbClr val="083A70"/>
                </a:solidFill>
                <a:latin typeface="Helvetica" panose="020B0604020202030204" pitchFamily="34" charset="0"/>
              </a:rPr>
              <a:t>FY22: </a:t>
            </a:r>
            <a:r>
              <a:rPr lang="en-US" sz="3600" dirty="0">
                <a:solidFill>
                  <a:srgbClr val="083A70"/>
                </a:solidFill>
                <a:latin typeface="Helvetica" panose="020B0604020202030204" pitchFamily="34" charset="0"/>
              </a:rPr>
              <a:t>$3,716.43 </a:t>
            </a:r>
          </a:p>
          <a:p>
            <a:pPr marL="0" indent="0" fontAlgn="base" hangingPunct="1">
              <a:spcBef>
                <a:spcPts val="115"/>
              </a:spcBef>
              <a:buFontTx/>
              <a:buNone/>
            </a:pPr>
            <a:endParaRPr lang="en-US" sz="4000" dirty="0">
              <a:solidFill>
                <a:srgbClr val="083A70"/>
              </a:solidFill>
              <a:latin typeface="Helvetica" panose="020B0604020202030204" pitchFamily="34" charset="0"/>
            </a:endParaRPr>
          </a:p>
        </p:txBody>
      </p:sp>
    </p:spTree>
    <p:extLst>
      <p:ext uri="{BB962C8B-B14F-4D97-AF65-F5344CB8AC3E}">
        <p14:creationId xmlns:p14="http://schemas.microsoft.com/office/powerpoint/2010/main" val="417993900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TextHeader.jpg" descr="TextHeader.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4" name="MONTSERRAT EXTRABOLD"/>
          <p:cNvSpPr txBox="1">
            <a:spLocks noGrp="1"/>
          </p:cNvSpPr>
          <p:nvPr>
            <p:ph type="title"/>
          </p:nvPr>
        </p:nvSpPr>
        <p:spPr>
          <a:xfrm>
            <a:off x="3212417" y="1524953"/>
            <a:ext cx="17959166" cy="1433164"/>
          </a:xfrm>
          <a:prstGeom prst="rect">
            <a:avLst/>
          </a:prstGeom>
        </p:spPr>
        <p:txBody>
          <a:bodyPr/>
          <a:lstStyle>
            <a:lvl1pPr algn="ctr">
              <a:defRPr spc="-200">
                <a:solidFill>
                  <a:srgbClr val="FFFFFF"/>
                </a:solidFill>
                <a:latin typeface="ACaslonPro-Bold"/>
                <a:ea typeface="ACaslonPro-Bold"/>
                <a:cs typeface="ACaslonPro-Bold"/>
                <a:sym typeface="ACaslonPro-Bold"/>
              </a:defRPr>
            </a:lvl1pPr>
          </a:lstStyle>
          <a:p>
            <a:r>
              <a:rPr lang="en-US" dirty="0">
                <a:latin typeface="+mj-lt"/>
              </a:rPr>
              <a:t>Foundation FY23 Results</a:t>
            </a:r>
            <a:endParaRPr dirty="0">
              <a:latin typeface="+mj-lt"/>
            </a:endParaRPr>
          </a:p>
        </p:txBody>
      </p:sp>
      <p:sp>
        <p:nvSpPr>
          <p:cNvPr id="156" name="Monterrat Semibold"/>
          <p:cNvSpPr txBox="1">
            <a:spLocks noGrp="1"/>
          </p:cNvSpPr>
          <p:nvPr>
            <p:ph type="body" idx="21"/>
          </p:nvPr>
        </p:nvSpPr>
        <p:spPr>
          <a:xfrm>
            <a:off x="2991441" y="3781628"/>
            <a:ext cx="18314080" cy="51223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lvl1pPr marL="228600" indent="-228600">
              <a:lnSpc>
                <a:spcPct val="100000"/>
              </a:lnSpc>
              <a:spcBef>
                <a:spcPts val="2400"/>
              </a:spcBef>
              <a:buSzPct val="80000"/>
              <a:buBlip>
                <a:blip r:embed="rId3"/>
              </a:buBlip>
              <a:defRPr b="1">
                <a:solidFill>
                  <a:srgbClr val="5F9A3F"/>
                </a:solidFill>
                <a:latin typeface="Adobe Caslon Pro"/>
                <a:ea typeface="Adobe Caslon Pro"/>
                <a:cs typeface="Adobe Caslon Pro"/>
                <a:sym typeface="Adobe Caslon Pro"/>
              </a:defRPr>
            </a:lvl1pPr>
          </a:lstStyle>
          <a:p>
            <a:pPr marL="695325" lvl="0" indent="-695325" fontAlgn="base">
              <a:spcBef>
                <a:spcPts val="115"/>
              </a:spcBef>
              <a:buBlip>
                <a:blip r:embed="rId4"/>
              </a:buBlip>
            </a:pPr>
            <a:r>
              <a:rPr lang="en-US" sz="4000" b="0" dirty="0">
                <a:solidFill>
                  <a:srgbClr val="083A70"/>
                </a:solidFill>
                <a:latin typeface="Helvetica" panose="020B0604020202030204" pitchFamily="34" charset="0"/>
              </a:rPr>
              <a:t>Exceeded our FY22 fundraising revenue by 110% raising more than $2.37M.  </a:t>
            </a:r>
            <a:br>
              <a:rPr lang="en-US" sz="4000" b="0" dirty="0">
                <a:solidFill>
                  <a:srgbClr val="083A70"/>
                </a:solidFill>
                <a:latin typeface="Helvetica" panose="020B0604020202030204" pitchFamily="34" charset="0"/>
              </a:rPr>
            </a:br>
            <a:endParaRPr lang="en-US" sz="4000" b="0" dirty="0">
              <a:solidFill>
                <a:srgbClr val="083A70"/>
              </a:solidFill>
              <a:latin typeface="Helvetica" panose="020B0604020202030204" pitchFamily="34" charset="0"/>
            </a:endParaRPr>
          </a:p>
          <a:p>
            <a:pPr marL="695325" lvl="0" indent="-695325" fontAlgn="base">
              <a:spcBef>
                <a:spcPts val="115"/>
              </a:spcBef>
              <a:buBlip>
                <a:blip r:embed="rId4"/>
              </a:buBlip>
            </a:pPr>
            <a:r>
              <a:rPr lang="en-US" sz="4000" b="0" dirty="0">
                <a:solidFill>
                  <a:srgbClr val="083A70"/>
                </a:solidFill>
                <a:latin typeface="Helvetica" panose="020B0604020202030204" pitchFamily="34" charset="0"/>
              </a:rPr>
              <a:t>Awarded $1.23M Scholarships, exceeding our FY22 scholarship amount by 32%.</a:t>
            </a:r>
            <a:br>
              <a:rPr lang="en-US" sz="4000" b="0" dirty="0">
                <a:solidFill>
                  <a:srgbClr val="083A70"/>
                </a:solidFill>
                <a:latin typeface="Helvetica" panose="020B0604020202030204" pitchFamily="34" charset="0"/>
              </a:rPr>
            </a:br>
            <a:r>
              <a:rPr lang="en-US" sz="4000" b="0" dirty="0">
                <a:solidFill>
                  <a:srgbClr val="083A70"/>
                </a:solidFill>
                <a:latin typeface="Helvetica" panose="020B0604020202030204" pitchFamily="34" charset="0"/>
              </a:rPr>
              <a:t> </a:t>
            </a:r>
          </a:p>
          <a:p>
            <a:pPr marL="695325" lvl="0" indent="-695325" fontAlgn="base">
              <a:spcBef>
                <a:spcPts val="115"/>
              </a:spcBef>
              <a:buBlip>
                <a:blip r:embed="rId4"/>
              </a:buBlip>
            </a:pPr>
            <a:r>
              <a:rPr lang="en-US" sz="4000" b="0" dirty="0">
                <a:solidFill>
                  <a:srgbClr val="083A70"/>
                </a:solidFill>
                <a:latin typeface="Helvetica" panose="020B0604020202030204" pitchFamily="34" charset="0"/>
              </a:rPr>
              <a:t>Provided scholarships to over 700 unduplicated students – a 33% increase over last year. </a:t>
            </a:r>
            <a:br>
              <a:rPr lang="en-US" sz="4000" b="0" dirty="0">
                <a:solidFill>
                  <a:srgbClr val="083A70"/>
                </a:solidFill>
                <a:latin typeface="Helvetica" panose="020B0604020202030204" pitchFamily="34" charset="0"/>
              </a:rPr>
            </a:br>
            <a:endParaRPr lang="en-US" sz="4000" b="0" dirty="0">
              <a:solidFill>
                <a:srgbClr val="083A70"/>
              </a:solidFill>
              <a:latin typeface="Helvetica" panose="020B0604020202030204" pitchFamily="34" charset="0"/>
            </a:endParaRPr>
          </a:p>
          <a:p>
            <a:pPr marL="695325" lvl="0" indent="-695325" fontAlgn="base">
              <a:spcBef>
                <a:spcPts val="115"/>
              </a:spcBef>
              <a:buBlip>
                <a:blip r:embed="rId4"/>
              </a:buBlip>
            </a:pPr>
            <a:r>
              <a:rPr lang="en-US" sz="4000" b="0" dirty="0">
                <a:solidFill>
                  <a:srgbClr val="083A70"/>
                </a:solidFill>
                <a:latin typeface="Helvetica" panose="020B0604020202030204" pitchFamily="34" charset="0"/>
              </a:rPr>
              <a:t>Received significant gifts from the Andreas Family Foundation, the Caterpillar Foundation, and the John Ullrich Foundation. </a:t>
            </a:r>
          </a:p>
        </p:txBody>
      </p:sp>
    </p:spTree>
    <p:extLst>
      <p:ext uri="{BB962C8B-B14F-4D97-AF65-F5344CB8AC3E}">
        <p14:creationId xmlns:p14="http://schemas.microsoft.com/office/powerpoint/2010/main" val="26448731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TextNoHeader.jpg" descr="TextNoHeader.jpg"/>
          <p:cNvPicPr>
            <a:picLocks noChangeAspect="1"/>
          </p:cNvPicPr>
          <p:nvPr/>
        </p:nvPicPr>
        <p:blipFill>
          <a:blip r:embed="rId2"/>
          <a:stretch>
            <a:fillRect/>
          </a:stretch>
        </p:blipFill>
        <p:spPr>
          <a:xfrm>
            <a:off x="0" y="70519"/>
            <a:ext cx="24384000" cy="13716000"/>
          </a:xfrm>
          <a:prstGeom prst="rect">
            <a:avLst/>
          </a:prstGeom>
          <a:ln w="12700">
            <a:miter lim="400000"/>
          </a:ln>
        </p:spPr>
      </p:pic>
      <p:sp>
        <p:nvSpPr>
          <p:cNvPr id="4" name="Monterrat Semibold">
            <a:extLst>
              <a:ext uri="{FF2B5EF4-FFF2-40B4-BE49-F238E27FC236}">
                <a16:creationId xmlns:a16="http://schemas.microsoft.com/office/drawing/2014/main" id="{6FA8102A-8E7B-47D6-9CE5-0081B8B828B5}"/>
              </a:ext>
            </a:extLst>
          </p:cNvPr>
          <p:cNvSpPr txBox="1">
            <a:spLocks/>
          </p:cNvSpPr>
          <p:nvPr/>
        </p:nvSpPr>
        <p:spPr>
          <a:xfrm>
            <a:off x="11643360" y="2801741"/>
            <a:ext cx="10338816" cy="1836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25400" tIns="25400" rIns="25400" bIns="25400" numCol="1" spcCol="38100" rtlCol="0" anchor="t">
            <a:noAutofit/>
          </a:bodyPr>
          <a:lstStyle>
            <a:lvl1pPr marL="609600" marR="0" indent="-609600" algn="l" defTabSz="2438337" rtl="0" latinLnBrk="0">
              <a:lnSpc>
                <a:spcPct val="100000"/>
              </a:lnSpc>
              <a:spcBef>
                <a:spcPts val="2400"/>
              </a:spcBef>
              <a:spcAft>
                <a:spcPts val="0"/>
              </a:spcAft>
              <a:buClrTx/>
              <a:buSzPct val="123000"/>
              <a:buFontTx/>
              <a:buChar char="•"/>
              <a:tabLst/>
              <a:defRPr sz="4800" b="0" i="0" u="none" strike="noStrike" cap="none" spc="0" baseline="0">
                <a:solidFill>
                  <a:srgbClr val="5F9A3F"/>
                </a:solidFill>
                <a:uFillTx/>
                <a:latin typeface="Montserrat SemiBold"/>
                <a:ea typeface="Montserrat SemiBold"/>
                <a:cs typeface="Montserrat SemiBold"/>
                <a:sym typeface="Montserrat SemiBold"/>
              </a:defRPr>
            </a:lvl1pPr>
            <a:lvl2pPr marL="13081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n-lt"/>
                <a:ea typeface="+mn-ea"/>
                <a:cs typeface="+mn-cs"/>
                <a:sym typeface="Helvetica Neue"/>
              </a:defRPr>
            </a:lvl2pPr>
            <a:lvl3pPr marL="19177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n-lt"/>
                <a:ea typeface="+mn-ea"/>
                <a:cs typeface="+mn-cs"/>
                <a:sym typeface="Helvetica Neue"/>
              </a:defRPr>
            </a:lvl3pPr>
            <a:lvl4pPr marL="25273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n-lt"/>
                <a:ea typeface="+mn-ea"/>
                <a:cs typeface="+mn-cs"/>
                <a:sym typeface="Helvetica Neue"/>
              </a:defRPr>
            </a:lvl4pPr>
            <a:lvl5pPr marL="31369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pPr>
            <a:br>
              <a:rPr lang="en-US" sz="11000" b="1" dirty="0">
                <a:latin typeface="+mj-lt"/>
              </a:rPr>
            </a:br>
            <a:r>
              <a:rPr lang="en-US" sz="11000" b="1" dirty="0">
                <a:solidFill>
                  <a:srgbClr val="243D6B"/>
                </a:solidFill>
                <a:latin typeface="+mj-lt"/>
              </a:rPr>
              <a:t>Student Testimonial </a:t>
            </a:r>
          </a:p>
        </p:txBody>
      </p:sp>
      <p:pic>
        <p:nvPicPr>
          <p:cNvPr id="7" name="Picture 6">
            <a:extLst>
              <a:ext uri="{FF2B5EF4-FFF2-40B4-BE49-F238E27FC236}">
                <a16:creationId xmlns:a16="http://schemas.microsoft.com/office/drawing/2014/main" id="{B90F08C6-980F-4339-A7DA-F0C8A56F5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0734" y="2640448"/>
            <a:ext cx="7330255" cy="6082928"/>
          </a:xfrm>
          <a:prstGeom prst="rect">
            <a:avLst/>
          </a:prstGeom>
        </p:spPr>
      </p:pic>
    </p:spTree>
    <p:extLst>
      <p:ext uri="{BB962C8B-B14F-4D97-AF65-F5344CB8AC3E}">
        <p14:creationId xmlns:p14="http://schemas.microsoft.com/office/powerpoint/2010/main" val="59284202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TextHeader.jpg" descr="TextHeader.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4" name="MONTSERRAT EXTRABOLD"/>
          <p:cNvSpPr txBox="1">
            <a:spLocks noGrp="1"/>
          </p:cNvSpPr>
          <p:nvPr>
            <p:ph type="title"/>
          </p:nvPr>
        </p:nvSpPr>
        <p:spPr>
          <a:xfrm>
            <a:off x="3212417" y="1524953"/>
            <a:ext cx="17959166" cy="1433164"/>
          </a:xfrm>
          <a:prstGeom prst="rect">
            <a:avLst/>
          </a:prstGeom>
        </p:spPr>
        <p:txBody>
          <a:bodyPr/>
          <a:lstStyle>
            <a:lvl1pPr algn="ctr">
              <a:defRPr spc="-200">
                <a:solidFill>
                  <a:srgbClr val="FFFFFF"/>
                </a:solidFill>
                <a:latin typeface="ACaslonPro-Bold"/>
                <a:ea typeface="ACaslonPro-Bold"/>
                <a:cs typeface="ACaslonPro-Bold"/>
                <a:sym typeface="ACaslonPro-Bold"/>
              </a:defRPr>
            </a:lvl1pPr>
          </a:lstStyle>
          <a:p>
            <a:r>
              <a:rPr lang="en-US" dirty="0">
                <a:latin typeface="+mj-lt"/>
              </a:rPr>
              <a:t>FY24 Annual Fundraising Plan</a:t>
            </a:r>
          </a:p>
        </p:txBody>
      </p:sp>
      <p:sp>
        <p:nvSpPr>
          <p:cNvPr id="156" name="Monterrat Semibold"/>
          <p:cNvSpPr txBox="1">
            <a:spLocks noGrp="1"/>
          </p:cNvSpPr>
          <p:nvPr>
            <p:ph type="body" idx="21"/>
          </p:nvPr>
        </p:nvSpPr>
        <p:spPr>
          <a:xfrm>
            <a:off x="3034960" y="3653612"/>
            <a:ext cx="18314080" cy="51223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lvl1pPr marL="228600" indent="-228600">
              <a:lnSpc>
                <a:spcPct val="100000"/>
              </a:lnSpc>
              <a:spcBef>
                <a:spcPts val="2400"/>
              </a:spcBef>
              <a:buSzPct val="80000"/>
              <a:buBlip>
                <a:blip r:embed="rId3"/>
              </a:buBlip>
              <a:defRPr b="1">
                <a:solidFill>
                  <a:srgbClr val="5F9A3F"/>
                </a:solidFill>
                <a:latin typeface="Adobe Caslon Pro"/>
                <a:ea typeface="Adobe Caslon Pro"/>
                <a:cs typeface="Adobe Caslon Pro"/>
                <a:sym typeface="Adobe Caslon Pro"/>
              </a:defRPr>
            </a:lvl1pPr>
          </a:lstStyle>
          <a:p>
            <a:pPr marL="0" lvl="0" indent="0" fontAlgn="base">
              <a:lnSpc>
                <a:spcPct val="114000"/>
              </a:lnSpc>
              <a:spcBef>
                <a:spcPts val="115"/>
              </a:spcBef>
              <a:buNone/>
            </a:pPr>
            <a:r>
              <a:rPr lang="en-US" sz="4000" b="0" dirty="0">
                <a:solidFill>
                  <a:srgbClr val="083A70"/>
                </a:solidFill>
                <a:latin typeface="Helvetica" panose="020B0604020202030204" pitchFamily="34" charset="0"/>
              </a:rPr>
              <a:t>The Annual Fundraising Plan is outcome based and ties into the Strategic Plan of Richland Community College. It addresses the following revenue components that have the ability to increase revenue and administer funds to provide the greatest impact on Richland and our students. </a:t>
            </a:r>
            <a:br>
              <a:rPr lang="en-US" sz="4000" b="0" dirty="0">
                <a:solidFill>
                  <a:srgbClr val="083A70"/>
                </a:solidFill>
                <a:latin typeface="Helvetica" panose="020B0604020202030204" pitchFamily="34" charset="0"/>
              </a:rPr>
            </a:br>
            <a:endParaRPr lang="en-US" sz="4000" b="0" dirty="0">
              <a:solidFill>
                <a:srgbClr val="083A70"/>
              </a:solidFill>
              <a:latin typeface="Helvetica" panose="020B0604020202030204" pitchFamily="34" charset="0"/>
            </a:endParaRPr>
          </a:p>
          <a:p>
            <a:pPr marL="695325" indent="-695325" fontAlgn="base">
              <a:lnSpc>
                <a:spcPct val="114000"/>
              </a:lnSpc>
              <a:spcBef>
                <a:spcPts val="115"/>
              </a:spcBef>
              <a:buBlip>
                <a:blip r:embed="rId4"/>
              </a:buBlip>
            </a:pPr>
            <a:r>
              <a:rPr lang="en-US" sz="4000" b="0" dirty="0">
                <a:solidFill>
                  <a:srgbClr val="083A70"/>
                </a:solidFill>
                <a:latin typeface="Helvetica" panose="020B0604020202030204" pitchFamily="34" charset="0"/>
              </a:rPr>
              <a:t>Annual Giving</a:t>
            </a:r>
          </a:p>
          <a:p>
            <a:pPr marL="695325" lvl="0" indent="-695325" fontAlgn="base">
              <a:lnSpc>
                <a:spcPct val="114000"/>
              </a:lnSpc>
              <a:spcBef>
                <a:spcPts val="115"/>
              </a:spcBef>
              <a:buBlip>
                <a:blip r:embed="rId4"/>
              </a:buBlip>
            </a:pPr>
            <a:r>
              <a:rPr lang="en-US" sz="4000" b="0" dirty="0">
                <a:solidFill>
                  <a:srgbClr val="083A70"/>
                </a:solidFill>
                <a:latin typeface="Helvetica" panose="020B0604020202030204" pitchFamily="34" charset="0"/>
              </a:rPr>
              <a:t>Major &amp; Planned Giving </a:t>
            </a:r>
          </a:p>
          <a:p>
            <a:pPr marL="695325" lvl="0" indent="-695325" fontAlgn="base">
              <a:lnSpc>
                <a:spcPct val="114000"/>
              </a:lnSpc>
              <a:spcBef>
                <a:spcPts val="115"/>
              </a:spcBef>
              <a:buBlip>
                <a:blip r:embed="rId4"/>
              </a:buBlip>
            </a:pPr>
            <a:r>
              <a:rPr lang="en-US" sz="4000" b="0" dirty="0">
                <a:solidFill>
                  <a:srgbClr val="083A70"/>
                </a:solidFill>
                <a:latin typeface="Helvetica" panose="020B0604020202030204" pitchFamily="34" charset="0"/>
              </a:rPr>
              <a:t>Alumni Engagement </a:t>
            </a:r>
          </a:p>
          <a:p>
            <a:pPr marL="695325" lvl="0" indent="-695325" fontAlgn="base">
              <a:lnSpc>
                <a:spcPct val="114000"/>
              </a:lnSpc>
              <a:spcBef>
                <a:spcPts val="115"/>
              </a:spcBef>
              <a:buBlip>
                <a:blip r:embed="rId4"/>
              </a:buBlip>
            </a:pPr>
            <a:r>
              <a:rPr lang="en-US" sz="4000" b="0" dirty="0">
                <a:solidFill>
                  <a:srgbClr val="083A70"/>
                </a:solidFill>
                <a:latin typeface="Helvetica" panose="020B0604020202030204" pitchFamily="34" charset="0"/>
              </a:rPr>
              <a:t>Donor Relations &amp; Stewardship </a:t>
            </a:r>
            <a:r>
              <a:rPr lang="en-US" sz="3200" b="0" dirty="0">
                <a:solidFill>
                  <a:srgbClr val="083A70"/>
                </a:solidFill>
                <a:latin typeface="Helvetica" panose="020B0604020202030204" pitchFamily="34" charset="0"/>
              </a:rPr>
              <a:t>	</a:t>
            </a:r>
          </a:p>
          <a:p>
            <a:pPr marL="0" lvl="0" indent="0" fontAlgn="base">
              <a:lnSpc>
                <a:spcPct val="114000"/>
              </a:lnSpc>
              <a:spcBef>
                <a:spcPts val="115"/>
              </a:spcBef>
              <a:buNone/>
            </a:pPr>
            <a:endParaRPr lang="en-US" sz="4000" b="0" dirty="0">
              <a:solidFill>
                <a:srgbClr val="083A70"/>
              </a:solidFill>
              <a:latin typeface="Helvetica" panose="020B0604020202030204" pitchFamily="34" charset="0"/>
            </a:endParaRPr>
          </a:p>
        </p:txBody>
      </p:sp>
      <p:sp>
        <p:nvSpPr>
          <p:cNvPr id="3" name="TextBox 2">
            <a:extLst>
              <a:ext uri="{FF2B5EF4-FFF2-40B4-BE49-F238E27FC236}">
                <a16:creationId xmlns:a16="http://schemas.microsoft.com/office/drawing/2014/main" id="{FBDF58FF-2293-49F7-836E-4B50007F4D8E}"/>
              </a:ext>
            </a:extLst>
          </p:cNvPr>
          <p:cNvSpPr txBox="1"/>
          <p:nvPr/>
        </p:nvSpPr>
        <p:spPr>
          <a:xfrm>
            <a:off x="11912432" y="7110899"/>
            <a:ext cx="9905152" cy="33301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95325" lvl="0" indent="-695325" algn="l" fontAlgn="base">
              <a:lnSpc>
                <a:spcPct val="114000"/>
              </a:lnSpc>
              <a:spcBef>
                <a:spcPts val="115"/>
              </a:spcBef>
              <a:buBlip>
                <a:blip r:embed="rId4"/>
              </a:buBlip>
            </a:pPr>
            <a:r>
              <a:rPr lang="en-US" sz="4000" dirty="0">
                <a:solidFill>
                  <a:srgbClr val="083A70"/>
                </a:solidFill>
                <a:latin typeface="Helvetica" panose="020B0604020202030204" pitchFamily="34" charset="0"/>
              </a:rPr>
              <a:t>Scholarship Program</a:t>
            </a:r>
          </a:p>
          <a:p>
            <a:pPr marL="695325" lvl="0" indent="-695325" algn="l" fontAlgn="base">
              <a:lnSpc>
                <a:spcPct val="114000"/>
              </a:lnSpc>
              <a:spcBef>
                <a:spcPts val="115"/>
              </a:spcBef>
              <a:buBlip>
                <a:blip r:embed="rId4"/>
              </a:buBlip>
            </a:pPr>
            <a:r>
              <a:rPr lang="en-US" sz="4000" dirty="0">
                <a:solidFill>
                  <a:srgbClr val="083A70"/>
                </a:solidFill>
                <a:latin typeface="Helvetica" panose="020B0604020202030204" pitchFamily="34" charset="0"/>
              </a:rPr>
              <a:t>Student Support Programs </a:t>
            </a:r>
          </a:p>
          <a:p>
            <a:pPr marL="695325" lvl="0" indent="-695325" algn="l" fontAlgn="base">
              <a:lnSpc>
                <a:spcPct val="114000"/>
              </a:lnSpc>
              <a:spcBef>
                <a:spcPts val="115"/>
              </a:spcBef>
              <a:buBlip>
                <a:blip r:embed="rId4"/>
              </a:buBlip>
            </a:pPr>
            <a:r>
              <a:rPr lang="en-US" sz="4000" dirty="0">
                <a:solidFill>
                  <a:srgbClr val="083A70"/>
                </a:solidFill>
                <a:latin typeface="Helvetica" panose="020B0604020202030204" pitchFamily="34" charset="0"/>
              </a:rPr>
              <a:t>Database Health &amp; Enhancement </a:t>
            </a:r>
          </a:p>
          <a:p>
            <a:pPr marL="695325" lvl="0" indent="-695325" algn="l" fontAlgn="base">
              <a:lnSpc>
                <a:spcPct val="114000"/>
              </a:lnSpc>
              <a:spcBef>
                <a:spcPts val="115"/>
              </a:spcBef>
              <a:buBlip>
                <a:blip r:embed="rId4"/>
              </a:buBlip>
            </a:pPr>
            <a:r>
              <a:rPr lang="en-US" sz="4000" dirty="0">
                <a:solidFill>
                  <a:srgbClr val="083A70"/>
                </a:solidFill>
                <a:latin typeface="Helvetica" panose="020B0604020202030204" pitchFamily="34" charset="0"/>
              </a:rPr>
              <a:t>Board Relationships &amp; Communication </a:t>
            </a:r>
          </a:p>
          <a:p>
            <a:pPr marL="0" marR="0" indent="0" algn="l"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884340453"/>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335</TotalTime>
  <Words>633</Words>
  <Application>Microsoft Office PowerPoint</Application>
  <PresentationFormat>Custom</PresentationFormat>
  <Paragraphs>174</Paragraphs>
  <Slides>17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ACaslonPro-Bold</vt:lpstr>
      <vt:lpstr>Adobe Caslon Pro</vt:lpstr>
      <vt:lpstr>Arial</vt:lpstr>
      <vt:lpstr>Gill Sans MT</vt:lpstr>
      <vt:lpstr>Helvetica</vt:lpstr>
      <vt:lpstr>Helvetica Neue</vt:lpstr>
      <vt:lpstr>Helvetica Neue Medium</vt:lpstr>
      <vt:lpstr>Montserrat Bold</vt:lpstr>
      <vt:lpstr>Montserrat ExtraBold</vt:lpstr>
      <vt:lpstr>Montserrat SemiBold</vt:lpstr>
      <vt:lpstr>21_BasicWhite</vt:lpstr>
      <vt:lpstr>PowerPoint Presentation</vt:lpstr>
      <vt:lpstr>Institutional Advancement</vt:lpstr>
      <vt:lpstr>Our Team</vt:lpstr>
      <vt:lpstr>PowerPoint Presentation</vt:lpstr>
      <vt:lpstr>Foundation Board of Directors</vt:lpstr>
      <vt:lpstr>FY23 Financials </vt:lpstr>
      <vt:lpstr>Foundation FY23 Results</vt:lpstr>
      <vt:lpstr>PowerPoint Presentation</vt:lpstr>
      <vt:lpstr>FY24 Annual Fundraising Plan</vt:lpstr>
      <vt:lpstr>New Initiatives for FY24 </vt:lpstr>
      <vt:lpstr>PowerPoint Presentation</vt:lpstr>
      <vt:lpstr>Alumni Mentorship Program </vt:lpstr>
      <vt:lpstr>FY23 Marketing Successes </vt:lpstr>
      <vt:lpstr>PowerPoint Presentation</vt:lpstr>
      <vt:lpstr>FY24 New Marketing Initiatives </vt:lpstr>
      <vt:lpstr>Grant Success &amp; Priorities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Melton</dc:creator>
  <cp:lastModifiedBy>Madonna Brown</cp:lastModifiedBy>
  <cp:revision>91</cp:revision>
  <dcterms:modified xsi:type="dcterms:W3CDTF">2023-08-16T14:37:28Z</dcterms:modified>
</cp:coreProperties>
</file>