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7" r:id="rId4"/>
    <p:sldId id="266" r:id="rId5"/>
    <p:sldId id="268" r:id="rId6"/>
    <p:sldId id="265" r:id="rId7"/>
    <p:sldId id="270" r:id="rId8"/>
    <p:sldId id="269" r:id="rId9"/>
    <p:sldId id="271" r:id="rId10"/>
    <p:sldId id="263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6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Presentation Subtitle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Attribution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/>
          <a:lstStyle>
            <a:lvl1pPr marL="469900" indent="-300876">
              <a:spcBef>
                <a:spcPts val="0"/>
              </a:spcBef>
              <a:buSzTx/>
              <a:buNone/>
              <a:defRPr sz="8500" spc="-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“Notable Quote”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Presentation Subtitle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Agenda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99"/>
            </a:lvl1pPr>
          </a:lstStyle>
          <a:p>
            <a:r>
              <a:t>Agenda Topics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Cover.jpg" descr="Cov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Blank.jpg" descr="Blan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D5E469-6DA6-400E-AD0C-05BFE1F81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121922-0BFE-4EC7-B696-9C6BB0E85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MONTSERRAT BOLD">
            <a:extLst>
              <a:ext uri="{FF2B5EF4-FFF2-40B4-BE49-F238E27FC236}">
                <a16:creationId xmlns:a16="http://schemas.microsoft.com/office/drawing/2014/main" id="{20845400-9999-4D30-9F75-B5CAB5D049B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418150" y="861302"/>
            <a:ext cx="19296527" cy="9347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>
                <a:solidFill>
                  <a:srgbClr val="243D6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/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Institutional Effectiveness</a:t>
            </a:r>
            <a:endParaRPr dirty="0"/>
          </a:p>
        </p:txBody>
      </p:sp>
      <p:sp>
        <p:nvSpPr>
          <p:cNvPr id="155" name="MONTSERRAT BOLD"/>
          <p:cNvSpPr txBox="1">
            <a:spLocks noGrp="1"/>
          </p:cNvSpPr>
          <p:nvPr>
            <p:ph type="body" sz="quarter" idx="1"/>
          </p:nvPr>
        </p:nvSpPr>
        <p:spPr>
          <a:xfrm>
            <a:off x="2719412" y="3471528"/>
            <a:ext cx="19296527" cy="9347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>
                <a:solidFill>
                  <a:srgbClr val="243D6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 dirty="0"/>
              <a:t>Ongoing activities align to support our college </a:t>
            </a:r>
            <a:r>
              <a:rPr lang="en-US" b="1" dirty="0"/>
              <a:t>mission</a:t>
            </a:r>
            <a:r>
              <a:rPr lang="en-US" dirty="0"/>
              <a:t> and </a:t>
            </a:r>
            <a:r>
              <a:rPr lang="en-US" b="1" dirty="0"/>
              <a:t>values</a:t>
            </a:r>
          </a:p>
          <a:p>
            <a:endParaRPr dirty="0"/>
          </a:p>
        </p:txBody>
      </p:sp>
      <p:sp>
        <p:nvSpPr>
          <p:cNvPr id="156" name="Monterrat Semibold"/>
          <p:cNvSpPr txBox="1">
            <a:spLocks noGrp="1"/>
          </p:cNvSpPr>
          <p:nvPr>
            <p:ph type="body" idx="21"/>
          </p:nvPr>
        </p:nvSpPr>
        <p:spPr>
          <a:xfrm>
            <a:off x="3909304" y="4740230"/>
            <a:ext cx="8282696" cy="533575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lnSpc>
                <a:spcPct val="100000"/>
              </a:lnSpc>
              <a:spcBef>
                <a:spcPts val="2400"/>
              </a:spcBef>
              <a:defRPr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lang="en-US" dirty="0"/>
              <a:t>Strategic Planning</a:t>
            </a:r>
          </a:p>
          <a:p>
            <a:r>
              <a:rPr lang="en-US" dirty="0"/>
              <a:t>HLC Accreditation</a:t>
            </a:r>
          </a:p>
          <a:p>
            <a:r>
              <a:rPr lang="en-US" dirty="0"/>
              <a:t>Franklin Covey</a:t>
            </a:r>
          </a:p>
          <a:p>
            <a:r>
              <a:rPr lang="en-US" dirty="0"/>
              <a:t>HLC Assessment Academy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A7E76C-BB6A-457B-960E-72D184EC17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9219" y="4610530"/>
            <a:ext cx="6742410" cy="44949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/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Strategic Planning</a:t>
            </a:r>
            <a:endParaRPr dirty="0"/>
          </a:p>
        </p:txBody>
      </p:sp>
      <p:sp>
        <p:nvSpPr>
          <p:cNvPr id="156" name="Monterrat Semibold"/>
          <p:cNvSpPr txBox="1">
            <a:spLocks noGrp="1"/>
          </p:cNvSpPr>
          <p:nvPr>
            <p:ph type="body" idx="21"/>
          </p:nvPr>
        </p:nvSpPr>
        <p:spPr>
          <a:xfrm>
            <a:off x="2044995" y="4031238"/>
            <a:ext cx="9472588" cy="56535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fontScale="92500" lnSpcReduction="20000"/>
          </a:bodyPr>
          <a:lstStyle>
            <a:lvl1pPr>
              <a:lnSpc>
                <a:spcPct val="100000"/>
              </a:lnSpc>
              <a:spcBef>
                <a:spcPts val="2400"/>
              </a:spcBef>
              <a:defRPr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indent="0">
              <a:buNone/>
            </a:pPr>
            <a:endParaRPr lang="en-US" dirty="0"/>
          </a:p>
          <a:p>
            <a:r>
              <a:rPr lang="en-US" dirty="0"/>
              <a:t>Co-champions and teams working on the final report</a:t>
            </a:r>
          </a:p>
          <a:p>
            <a:r>
              <a:rPr lang="en-US" dirty="0"/>
              <a:t>Strategies will be marked as: </a:t>
            </a:r>
            <a:r>
              <a:rPr lang="en-US" b="1" dirty="0"/>
              <a:t>completed</a:t>
            </a:r>
            <a:r>
              <a:rPr lang="en-US" dirty="0"/>
              <a:t>, </a:t>
            </a:r>
            <a:r>
              <a:rPr lang="en-US" b="1" dirty="0"/>
              <a:t>move</a:t>
            </a:r>
            <a:r>
              <a:rPr lang="en-US" dirty="0"/>
              <a:t> to next plan, or </a:t>
            </a:r>
            <a:r>
              <a:rPr lang="en-US" b="1" dirty="0"/>
              <a:t>remove</a:t>
            </a:r>
          </a:p>
          <a:p>
            <a:r>
              <a:rPr lang="en-US" dirty="0"/>
              <a:t>Final Report to Board of Trustees in November/December 2023</a:t>
            </a:r>
          </a:p>
          <a:p>
            <a:endParaRPr lang="en-US" b="1" dirty="0"/>
          </a:p>
        </p:txBody>
      </p:sp>
      <p:sp>
        <p:nvSpPr>
          <p:cNvPr id="8" name="MONTSERRAT BOLD">
            <a:extLst>
              <a:ext uri="{FF2B5EF4-FFF2-40B4-BE49-F238E27FC236}">
                <a16:creationId xmlns:a16="http://schemas.microsoft.com/office/drawing/2014/main" id="{54E6B301-89B4-412F-99E7-C9C7D13F00D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719413" y="3471528"/>
            <a:ext cx="9472588" cy="9347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>
                <a:solidFill>
                  <a:srgbClr val="243D6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 dirty="0"/>
              <a:t>2020-2022 Strategic Plan</a:t>
            </a:r>
            <a:endParaRPr lang="en-US" b="1" dirty="0"/>
          </a:p>
        </p:txBody>
      </p:sp>
      <p:sp>
        <p:nvSpPr>
          <p:cNvPr id="9" name="MONTSERRAT BOLD">
            <a:extLst>
              <a:ext uri="{FF2B5EF4-FFF2-40B4-BE49-F238E27FC236}">
                <a16:creationId xmlns:a16="http://schemas.microsoft.com/office/drawing/2014/main" id="{D29C4047-F8D3-4BE7-824F-C5096C692781}"/>
              </a:ext>
            </a:extLst>
          </p:cNvPr>
          <p:cNvSpPr txBox="1">
            <a:spLocks/>
          </p:cNvSpPr>
          <p:nvPr/>
        </p:nvSpPr>
        <p:spPr>
          <a:xfrm>
            <a:off x="12825046" y="3514056"/>
            <a:ext cx="9472588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numCol="1" spcCol="381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243D6B"/>
                </a:solidFill>
                <a:uFillTx/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13081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9177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5273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1369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dirty="0"/>
              <a:t>2024-2026 Strategic Plan</a:t>
            </a:r>
            <a:endParaRPr lang="en-US" b="1" dirty="0"/>
          </a:p>
          <a:p>
            <a:pPr hangingPunct="1"/>
            <a:endParaRPr lang="en-US" dirty="0"/>
          </a:p>
        </p:txBody>
      </p:sp>
      <p:sp>
        <p:nvSpPr>
          <p:cNvPr id="11" name="Monterrat Semibold">
            <a:extLst>
              <a:ext uri="{FF2B5EF4-FFF2-40B4-BE49-F238E27FC236}">
                <a16:creationId xmlns:a16="http://schemas.microsoft.com/office/drawing/2014/main" id="{CDE91C24-6E74-459B-BF93-1AF5E00E90C0}"/>
              </a:ext>
            </a:extLst>
          </p:cNvPr>
          <p:cNvSpPr txBox="1">
            <a:spLocks/>
          </p:cNvSpPr>
          <p:nvPr/>
        </p:nvSpPr>
        <p:spPr>
          <a:xfrm>
            <a:off x="12192000" y="4654102"/>
            <a:ext cx="9472587" cy="5435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spcCol="38100">
            <a:normAutofit fontScale="92500" lnSpcReduction="10000"/>
          </a:bodyPr>
          <a:lstStyle>
            <a:lvl1pPr marL="609600" marR="0" indent="-609600" algn="l" defTabSz="2438337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5F9A3F"/>
                </a:solidFill>
                <a:uFillTx/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1219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dirty="0"/>
              <a:t>Use of 4 Goals with newly identified Strategies and Activities</a:t>
            </a:r>
          </a:p>
          <a:p>
            <a:pPr hangingPunct="1"/>
            <a:r>
              <a:rPr lang="en-US" dirty="0"/>
              <a:t>Environmental Scan – trends and data</a:t>
            </a:r>
          </a:p>
          <a:p>
            <a:pPr hangingPunct="1"/>
            <a:r>
              <a:rPr lang="en-US" dirty="0"/>
              <a:t>Focus Groups – internal and external</a:t>
            </a:r>
          </a:p>
          <a:p>
            <a:pPr hangingPunct="1"/>
            <a:r>
              <a:rPr lang="en-US" dirty="0"/>
              <a:t>Draft plan to Board of Trustees in December 2023 with action in January 2024</a:t>
            </a:r>
          </a:p>
          <a:p>
            <a:pPr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22499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/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HLC Accreditation</a:t>
            </a:r>
            <a:endParaRPr dirty="0"/>
          </a:p>
        </p:txBody>
      </p:sp>
      <p:sp>
        <p:nvSpPr>
          <p:cNvPr id="155" name="MONTSERRAT BOLD"/>
          <p:cNvSpPr txBox="1">
            <a:spLocks noGrp="1"/>
          </p:cNvSpPr>
          <p:nvPr>
            <p:ph type="body" sz="quarter" idx="1"/>
          </p:nvPr>
        </p:nvSpPr>
        <p:spPr>
          <a:xfrm>
            <a:off x="4354781" y="3523664"/>
            <a:ext cx="19296527" cy="9347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>
                <a:solidFill>
                  <a:srgbClr val="243D6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 dirty="0"/>
              <a:t>Open Pathway Assurance Argument and Site Visit</a:t>
            </a:r>
          </a:p>
          <a:p>
            <a:endParaRPr dirty="0"/>
          </a:p>
        </p:txBody>
      </p:sp>
      <p:sp>
        <p:nvSpPr>
          <p:cNvPr id="156" name="Monterrat Semibold"/>
          <p:cNvSpPr txBox="1">
            <a:spLocks noGrp="1"/>
          </p:cNvSpPr>
          <p:nvPr>
            <p:ph type="body" idx="21"/>
          </p:nvPr>
        </p:nvSpPr>
        <p:spPr>
          <a:xfrm>
            <a:off x="3836206" y="5090595"/>
            <a:ext cx="16711588" cy="533575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400"/>
              </a:spcBef>
              <a:defRPr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lang="en-US" dirty="0"/>
              <a:t>Higher Learning Commission – Accrediting Body</a:t>
            </a:r>
          </a:p>
          <a:p>
            <a:r>
              <a:rPr lang="en-US" dirty="0"/>
              <a:t>Assurance Argument – Narrative and artifacts submitted to HLC by January 2, 2024</a:t>
            </a:r>
          </a:p>
          <a:p>
            <a:r>
              <a:rPr lang="en-US" dirty="0"/>
              <a:t>Comprehensive Visit – scheduled February 12-13, 2024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54546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/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Franklin Covey</a:t>
            </a:r>
          </a:p>
        </p:txBody>
      </p:sp>
      <p:sp>
        <p:nvSpPr>
          <p:cNvPr id="155" name="MONTSERRAT BOLD"/>
          <p:cNvSpPr txBox="1">
            <a:spLocks noGrp="1"/>
          </p:cNvSpPr>
          <p:nvPr>
            <p:ph type="body" sz="quarter" idx="1"/>
          </p:nvPr>
        </p:nvSpPr>
        <p:spPr>
          <a:xfrm>
            <a:off x="2719412" y="3471528"/>
            <a:ext cx="19296527" cy="9347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>
                <a:solidFill>
                  <a:srgbClr val="243D6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 dirty="0"/>
              <a:t>The Speed of Trust </a:t>
            </a:r>
          </a:p>
          <a:p>
            <a:endParaRPr dirty="0"/>
          </a:p>
        </p:txBody>
      </p:sp>
      <p:sp>
        <p:nvSpPr>
          <p:cNvPr id="156" name="Monterrat Semibold"/>
          <p:cNvSpPr txBox="1">
            <a:spLocks noGrp="1"/>
          </p:cNvSpPr>
          <p:nvPr>
            <p:ph type="body" idx="21"/>
          </p:nvPr>
        </p:nvSpPr>
        <p:spPr>
          <a:xfrm>
            <a:off x="2719412" y="4740230"/>
            <a:ext cx="12526450" cy="533575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400"/>
              </a:spcBef>
              <a:defRPr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lang="en-US" dirty="0"/>
              <a:t>In-person, collaborative learning activities </a:t>
            </a:r>
          </a:p>
          <a:p>
            <a:r>
              <a:rPr lang="en-US" dirty="0"/>
              <a:t>Online </a:t>
            </a:r>
            <a:r>
              <a:rPr lang="en-US" dirty="0" err="1"/>
              <a:t>Microcourses</a:t>
            </a:r>
            <a:r>
              <a:rPr lang="en-US" dirty="0"/>
              <a:t> on topics: building relationships, leading change, unconscious bias, establishing credibility, and more</a:t>
            </a:r>
          </a:p>
          <a:p>
            <a:r>
              <a:rPr lang="en-US" dirty="0"/>
              <a:t>Improving collaboration between colleagues and students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F28216-0598-4BE4-8BE3-ADECD9075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3510" y="3453943"/>
            <a:ext cx="5557657" cy="7286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742321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/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HLC Assessment Academy</a:t>
            </a:r>
            <a:endParaRPr dirty="0"/>
          </a:p>
        </p:txBody>
      </p:sp>
      <p:sp>
        <p:nvSpPr>
          <p:cNvPr id="155" name="MONTSERRAT BOLD"/>
          <p:cNvSpPr txBox="1">
            <a:spLocks noGrp="1"/>
          </p:cNvSpPr>
          <p:nvPr>
            <p:ph type="body" sz="quarter" idx="1"/>
          </p:nvPr>
        </p:nvSpPr>
        <p:spPr>
          <a:xfrm>
            <a:off x="2719412" y="3471528"/>
            <a:ext cx="9472588" cy="934780"/>
          </a:xfrm>
          <a:prstGeom prst="rect">
            <a:avLst/>
          </a:prstGeom>
        </p:spPr>
        <p:txBody>
          <a:bodyPr>
            <a:normAutofit fontScale="92500"/>
          </a:bodyPr>
          <a:lstStyle>
            <a:lvl1pPr>
              <a:defRPr b="0">
                <a:solidFill>
                  <a:srgbClr val="243D6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 dirty="0"/>
              <a:t>Initial Roundtable-  June 2023		</a:t>
            </a:r>
          </a:p>
          <a:p>
            <a:endParaRPr dirty="0"/>
          </a:p>
        </p:txBody>
      </p:sp>
      <p:sp>
        <p:nvSpPr>
          <p:cNvPr id="156" name="Monterrat Semibold"/>
          <p:cNvSpPr txBox="1">
            <a:spLocks noGrp="1"/>
          </p:cNvSpPr>
          <p:nvPr>
            <p:ph type="body" idx="21"/>
          </p:nvPr>
        </p:nvSpPr>
        <p:spPr>
          <a:xfrm>
            <a:off x="2719412" y="4740230"/>
            <a:ext cx="9472588" cy="533575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lnSpc>
                <a:spcPct val="100000"/>
              </a:lnSpc>
              <a:spcBef>
                <a:spcPts val="2400"/>
              </a:spcBef>
              <a:defRPr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lang="en-US" dirty="0"/>
              <a:t>Student Learning Outcomes</a:t>
            </a:r>
          </a:p>
          <a:p>
            <a:r>
              <a:rPr lang="en-US" dirty="0"/>
              <a:t>Institutional Learning Outcomes</a:t>
            </a:r>
          </a:p>
          <a:p>
            <a:r>
              <a:rPr lang="en-US" dirty="0"/>
              <a:t>Sections of the college have their own processes, resulting in “data silos”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MONTSERRAT BOLD">
            <a:extLst>
              <a:ext uri="{FF2B5EF4-FFF2-40B4-BE49-F238E27FC236}">
                <a16:creationId xmlns:a16="http://schemas.microsoft.com/office/drawing/2014/main" id="{EC162D07-0B74-42AB-9868-26767FE2ED22}"/>
              </a:ext>
            </a:extLst>
          </p:cNvPr>
          <p:cNvSpPr txBox="1">
            <a:spLocks/>
          </p:cNvSpPr>
          <p:nvPr/>
        </p:nvSpPr>
        <p:spPr>
          <a:xfrm>
            <a:off x="13030200" y="3471528"/>
            <a:ext cx="8141383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numCol="1" spcCol="381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243D6B"/>
                </a:solidFill>
                <a:uFillTx/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13081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9177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5273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1369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dirty="0"/>
              <a:t>Academy Timeline</a:t>
            </a:r>
          </a:p>
          <a:p>
            <a:pPr hangingPunct="1"/>
            <a:endParaRPr lang="en-US" dirty="0"/>
          </a:p>
        </p:txBody>
      </p:sp>
      <p:sp>
        <p:nvSpPr>
          <p:cNvPr id="9" name="Monterrat Semibold">
            <a:extLst>
              <a:ext uri="{FF2B5EF4-FFF2-40B4-BE49-F238E27FC236}">
                <a16:creationId xmlns:a16="http://schemas.microsoft.com/office/drawing/2014/main" id="{E5134BE4-3130-4569-A8D9-F4C0CF603065}"/>
              </a:ext>
            </a:extLst>
          </p:cNvPr>
          <p:cNvSpPr txBox="1">
            <a:spLocks/>
          </p:cNvSpPr>
          <p:nvPr/>
        </p:nvSpPr>
        <p:spPr>
          <a:xfrm>
            <a:off x="12642702" y="4673010"/>
            <a:ext cx="9472588" cy="5335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spcCol="38100">
            <a:normAutofit/>
          </a:bodyPr>
          <a:lstStyle>
            <a:lvl1pPr marL="609600" marR="0" indent="-609600" algn="l" defTabSz="2438337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5F9A3F"/>
                </a:solidFill>
                <a:uFillTx/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1219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dirty="0"/>
              <a:t>4 year commitment (2023-2027)</a:t>
            </a:r>
          </a:p>
          <a:p>
            <a:pPr hangingPunct="1"/>
            <a:r>
              <a:rPr lang="en-US" dirty="0"/>
              <a:t>Milestones by year</a:t>
            </a:r>
            <a:br>
              <a:rPr lang="en-US" dirty="0"/>
            </a:br>
            <a:r>
              <a:rPr lang="en-US" dirty="0"/>
              <a:t>- Year 1 – Launch</a:t>
            </a:r>
            <a:br>
              <a:rPr lang="en-US" dirty="0"/>
            </a:br>
            <a:r>
              <a:rPr lang="en-US" dirty="0"/>
              <a:t>- Year 2 – Pilot</a:t>
            </a:r>
            <a:br>
              <a:rPr lang="en-US" dirty="0"/>
            </a:br>
            <a:r>
              <a:rPr lang="en-US" dirty="0"/>
              <a:t>- Year 3 – Refine &amp; Evaluate</a:t>
            </a:r>
            <a:br>
              <a:rPr lang="en-US" dirty="0"/>
            </a:br>
            <a:r>
              <a:rPr lang="en-US" dirty="0"/>
              <a:t>- Year 4 – Sustain &amp; Expand </a:t>
            </a:r>
          </a:p>
          <a:p>
            <a:pPr hangingPunct="1"/>
            <a:endParaRPr lang="en-US" dirty="0"/>
          </a:p>
          <a:p>
            <a:pPr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72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/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HLC Assessment Academy</a:t>
            </a:r>
            <a:endParaRPr dirty="0"/>
          </a:p>
        </p:txBody>
      </p:sp>
      <p:sp>
        <p:nvSpPr>
          <p:cNvPr id="155" name="MONTSERRAT BOLD"/>
          <p:cNvSpPr txBox="1">
            <a:spLocks noGrp="1"/>
          </p:cNvSpPr>
          <p:nvPr>
            <p:ph type="body" sz="quarter" idx="1"/>
          </p:nvPr>
        </p:nvSpPr>
        <p:spPr>
          <a:xfrm>
            <a:off x="3000619" y="3533252"/>
            <a:ext cx="7585173" cy="9347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>
                <a:solidFill>
                  <a:srgbClr val="243D6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 dirty="0"/>
              <a:t>Initial RCC Team	</a:t>
            </a:r>
          </a:p>
          <a:p>
            <a:endParaRPr dirty="0"/>
          </a:p>
        </p:txBody>
      </p:sp>
      <p:sp>
        <p:nvSpPr>
          <p:cNvPr id="156" name="Monterrat Semibold"/>
          <p:cNvSpPr txBox="1">
            <a:spLocks noGrp="1"/>
          </p:cNvSpPr>
          <p:nvPr>
            <p:ph type="body" idx="21"/>
          </p:nvPr>
        </p:nvSpPr>
        <p:spPr>
          <a:xfrm>
            <a:off x="2719412" y="4740230"/>
            <a:ext cx="9472588" cy="533575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fontScale="70000" lnSpcReduction="20000"/>
          </a:bodyPr>
          <a:lstStyle>
            <a:lvl1pPr>
              <a:lnSpc>
                <a:spcPct val="100000"/>
              </a:lnSpc>
              <a:spcBef>
                <a:spcPts val="2400"/>
              </a:spcBef>
              <a:defRPr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lang="en-US" dirty="0"/>
              <a:t>All Deans, Retention Coordinator, Director of Academic Planning, PD of Education   </a:t>
            </a:r>
          </a:p>
          <a:p>
            <a:r>
              <a:rPr lang="en-US" dirty="0"/>
              <a:t>Focus on improving Student Learning Outcomes (SLOs) and Institutional Learning Outcomes (ILOs)</a:t>
            </a:r>
          </a:p>
          <a:p>
            <a:r>
              <a:rPr lang="en-US" dirty="0"/>
              <a:t>Sections of the college have their own processes, resulting in “data silos”</a:t>
            </a:r>
          </a:p>
          <a:p>
            <a:r>
              <a:rPr lang="en-US" dirty="0"/>
              <a:t>By standardizing assessment processes, we will be able to use the data in a more meaningful way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MONTSERRAT BOLD">
            <a:extLst>
              <a:ext uri="{FF2B5EF4-FFF2-40B4-BE49-F238E27FC236}">
                <a16:creationId xmlns:a16="http://schemas.microsoft.com/office/drawing/2014/main" id="{EC162D07-0B74-42AB-9868-26767FE2ED22}"/>
              </a:ext>
            </a:extLst>
          </p:cNvPr>
          <p:cNvSpPr txBox="1">
            <a:spLocks/>
          </p:cNvSpPr>
          <p:nvPr/>
        </p:nvSpPr>
        <p:spPr>
          <a:xfrm>
            <a:off x="13586410" y="3533252"/>
            <a:ext cx="7585173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numCol="1" spcCol="381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243D6B"/>
                </a:solidFill>
                <a:uFillTx/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13081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9177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5273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1369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dirty="0"/>
              <a:t>Academy structure</a:t>
            </a:r>
          </a:p>
          <a:p>
            <a:pPr hangingPunct="1"/>
            <a:endParaRPr lang="en-US" dirty="0"/>
          </a:p>
        </p:txBody>
      </p:sp>
      <p:sp>
        <p:nvSpPr>
          <p:cNvPr id="9" name="Monterrat Semibold">
            <a:extLst>
              <a:ext uri="{FF2B5EF4-FFF2-40B4-BE49-F238E27FC236}">
                <a16:creationId xmlns:a16="http://schemas.microsoft.com/office/drawing/2014/main" id="{E5134BE4-3130-4569-A8D9-F4C0CF603065}"/>
              </a:ext>
            </a:extLst>
          </p:cNvPr>
          <p:cNvSpPr txBox="1">
            <a:spLocks/>
          </p:cNvSpPr>
          <p:nvPr/>
        </p:nvSpPr>
        <p:spPr>
          <a:xfrm>
            <a:off x="12642702" y="4673010"/>
            <a:ext cx="9472588" cy="5335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spcCol="38100">
            <a:normAutofit fontScale="85000" lnSpcReduction="20000"/>
          </a:bodyPr>
          <a:lstStyle>
            <a:lvl1pPr marL="609600" marR="0" indent="-609600" algn="l" defTabSz="2438337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5F9A3F"/>
                </a:solidFill>
                <a:uFillTx/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1219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dirty="0"/>
              <a:t>HLC Mentor - provides feedback, suggestions and advice on the progress of the team’s Academy work</a:t>
            </a:r>
          </a:p>
          <a:p>
            <a:pPr hangingPunct="1"/>
            <a:r>
              <a:rPr lang="en-US" dirty="0"/>
              <a:t>HLC Scholar and Facilitators – more expert feedback</a:t>
            </a:r>
          </a:p>
          <a:p>
            <a:pPr hangingPunct="1"/>
            <a:r>
              <a:rPr lang="en-US" dirty="0" err="1"/>
              <a:t>SparQ</a:t>
            </a:r>
            <a:r>
              <a:rPr lang="en-US" dirty="0"/>
              <a:t> – shared learning community with access to hundreds of past projects (past completers and currently enrolled institutions) </a:t>
            </a:r>
          </a:p>
        </p:txBody>
      </p:sp>
    </p:spTree>
    <p:extLst>
      <p:ext uri="{BB962C8B-B14F-4D97-AF65-F5344CB8AC3E}">
        <p14:creationId xmlns:p14="http://schemas.microsoft.com/office/powerpoint/2010/main" val="49754047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/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Why are we doing all of this? </a:t>
            </a:r>
            <a:endParaRPr dirty="0"/>
          </a:p>
        </p:txBody>
      </p:sp>
      <p:sp>
        <p:nvSpPr>
          <p:cNvPr id="155" name="MONTSERRAT BOLD"/>
          <p:cNvSpPr txBox="1">
            <a:spLocks noGrp="1"/>
          </p:cNvSpPr>
          <p:nvPr>
            <p:ph type="body" sz="quarter" idx="1"/>
          </p:nvPr>
        </p:nvSpPr>
        <p:spPr>
          <a:xfrm>
            <a:off x="2719412" y="3471528"/>
            <a:ext cx="19296527" cy="9347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>
                <a:solidFill>
                  <a:srgbClr val="243D6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 dirty="0"/>
              <a:t>RCC’s Goal statement for HLC Academy: </a:t>
            </a:r>
            <a:endParaRPr lang="en-US" b="1" dirty="0"/>
          </a:p>
          <a:p>
            <a:endParaRPr dirty="0"/>
          </a:p>
        </p:txBody>
      </p:sp>
      <p:sp>
        <p:nvSpPr>
          <p:cNvPr id="156" name="Monterrat Semibold"/>
          <p:cNvSpPr txBox="1">
            <a:spLocks noGrp="1"/>
          </p:cNvSpPr>
          <p:nvPr>
            <p:ph type="body" idx="21"/>
          </p:nvPr>
        </p:nvSpPr>
        <p:spPr>
          <a:xfrm>
            <a:off x="2719413" y="4740230"/>
            <a:ext cx="17837002" cy="227603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fontScale="85000" lnSpcReduction="20000"/>
          </a:bodyPr>
          <a:lstStyle>
            <a:lvl1pPr>
              <a:lnSpc>
                <a:spcPct val="100000"/>
              </a:lnSpc>
              <a:spcBef>
                <a:spcPts val="2400"/>
              </a:spcBef>
              <a:defRPr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indent="0">
              <a:buNone/>
            </a:pPr>
            <a:r>
              <a:rPr lang="en-US" dirty="0"/>
              <a:t>Richland Community College’s goal is to revitalize Assessment and “close the loop” of process and communication. At the end of the four-year commitment, Richland Community College will have a robust, comprehensive Assessment Program that will include the following elements:</a:t>
            </a:r>
          </a:p>
        </p:txBody>
      </p:sp>
      <p:sp>
        <p:nvSpPr>
          <p:cNvPr id="8" name="Monterrat Semibold">
            <a:extLst>
              <a:ext uri="{FF2B5EF4-FFF2-40B4-BE49-F238E27FC236}">
                <a16:creationId xmlns:a16="http://schemas.microsoft.com/office/drawing/2014/main" id="{C8881EDE-DBB6-4238-9C2B-5B40A8583E3C}"/>
              </a:ext>
            </a:extLst>
          </p:cNvPr>
          <p:cNvSpPr txBox="1">
            <a:spLocks/>
          </p:cNvSpPr>
          <p:nvPr/>
        </p:nvSpPr>
        <p:spPr>
          <a:xfrm>
            <a:off x="2719412" y="7016262"/>
            <a:ext cx="7761019" cy="331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spcCol="38100">
            <a:normAutofit/>
          </a:bodyPr>
          <a:lstStyle>
            <a:lvl1pPr marL="609600" marR="0" indent="-609600" algn="l" defTabSz="2438337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5F9A3F"/>
                </a:solidFill>
                <a:uFillTx/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1219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dirty="0"/>
              <a:t>Integrated</a:t>
            </a:r>
          </a:p>
          <a:p>
            <a:pPr hangingPunct="1"/>
            <a:r>
              <a:rPr lang="en-US" dirty="0"/>
              <a:t>Clearly defined</a:t>
            </a:r>
          </a:p>
          <a:p>
            <a:pPr hangingPunct="1"/>
            <a:r>
              <a:rPr lang="en-US" dirty="0"/>
              <a:t>Public</a:t>
            </a:r>
          </a:p>
        </p:txBody>
      </p:sp>
      <p:sp>
        <p:nvSpPr>
          <p:cNvPr id="9" name="Monterrat Semibold">
            <a:extLst>
              <a:ext uri="{FF2B5EF4-FFF2-40B4-BE49-F238E27FC236}">
                <a16:creationId xmlns:a16="http://schemas.microsoft.com/office/drawing/2014/main" id="{78C87202-33E2-409D-B193-482F09F8BE1D}"/>
              </a:ext>
            </a:extLst>
          </p:cNvPr>
          <p:cNvSpPr txBox="1">
            <a:spLocks/>
          </p:cNvSpPr>
          <p:nvPr/>
        </p:nvSpPr>
        <p:spPr>
          <a:xfrm>
            <a:off x="11470689" y="7052607"/>
            <a:ext cx="7761019" cy="331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spcCol="38100">
            <a:normAutofit/>
          </a:bodyPr>
          <a:lstStyle>
            <a:lvl1pPr marL="609600" marR="0" indent="-609600" algn="l" defTabSz="2438337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5F9A3F"/>
                </a:solidFill>
                <a:uFillTx/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1219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dirty="0"/>
              <a:t>Standardized</a:t>
            </a:r>
          </a:p>
          <a:p>
            <a:pPr hangingPunct="1"/>
            <a:r>
              <a:rPr lang="en-US" dirty="0"/>
              <a:t>Relevant to stakeholder groups</a:t>
            </a:r>
          </a:p>
        </p:txBody>
      </p:sp>
    </p:spTree>
    <p:extLst>
      <p:ext uri="{BB962C8B-B14F-4D97-AF65-F5344CB8AC3E}">
        <p14:creationId xmlns:p14="http://schemas.microsoft.com/office/powerpoint/2010/main" val="292073898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/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Why are we doing all of this? </a:t>
            </a:r>
            <a:endParaRPr dirty="0"/>
          </a:p>
        </p:txBody>
      </p:sp>
      <p:sp>
        <p:nvSpPr>
          <p:cNvPr id="155" name="MONTSERRAT BOLD"/>
          <p:cNvSpPr txBox="1">
            <a:spLocks noGrp="1"/>
          </p:cNvSpPr>
          <p:nvPr>
            <p:ph type="body" sz="quarter" idx="1"/>
          </p:nvPr>
        </p:nvSpPr>
        <p:spPr>
          <a:xfrm>
            <a:off x="2719412" y="3471528"/>
            <a:ext cx="19296527" cy="9347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>
                <a:solidFill>
                  <a:srgbClr val="243D6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 b="1" dirty="0"/>
              <a:t>To support our college mission and values</a:t>
            </a:r>
          </a:p>
          <a:p>
            <a:endParaRPr dirty="0"/>
          </a:p>
        </p:txBody>
      </p:sp>
      <p:sp>
        <p:nvSpPr>
          <p:cNvPr id="156" name="Monterrat Semibold"/>
          <p:cNvSpPr txBox="1">
            <a:spLocks noGrp="1"/>
          </p:cNvSpPr>
          <p:nvPr>
            <p:ph type="body" idx="21"/>
          </p:nvPr>
        </p:nvSpPr>
        <p:spPr>
          <a:xfrm>
            <a:off x="2719412" y="4406308"/>
            <a:ext cx="17696325" cy="9347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400"/>
              </a:spcBef>
              <a:defRPr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indent="0">
              <a:buNone/>
            </a:pPr>
            <a:r>
              <a:rPr lang="en-US" sz="3600" dirty="0">
                <a:solidFill>
                  <a:srgbClr val="002060"/>
                </a:solidFill>
              </a:rPr>
              <a:t>To empower individuals through learning and to forge partnerships that grow communities</a:t>
            </a:r>
          </a:p>
        </p:txBody>
      </p:sp>
      <p:sp>
        <p:nvSpPr>
          <p:cNvPr id="8" name="Monterrat Semibold">
            <a:extLst>
              <a:ext uri="{FF2B5EF4-FFF2-40B4-BE49-F238E27FC236}">
                <a16:creationId xmlns:a16="http://schemas.microsoft.com/office/drawing/2014/main" id="{C8881EDE-DBB6-4238-9C2B-5B40A8583E3C}"/>
              </a:ext>
            </a:extLst>
          </p:cNvPr>
          <p:cNvSpPr txBox="1">
            <a:spLocks/>
          </p:cNvSpPr>
          <p:nvPr/>
        </p:nvSpPr>
        <p:spPr>
          <a:xfrm>
            <a:off x="11834446" y="7529011"/>
            <a:ext cx="10867293" cy="3149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spcCol="38100">
            <a:normAutofit/>
          </a:bodyPr>
          <a:lstStyle>
            <a:lvl1pPr marL="609600" marR="0" indent="-609600" algn="l" defTabSz="2438337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5F9A3F"/>
                </a:solidFill>
                <a:uFillTx/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1219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buNone/>
            </a:pPr>
            <a:r>
              <a:rPr lang="en-US" sz="13800" b="1" dirty="0"/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70391660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425</Words>
  <Application>Microsoft Office PowerPoint</Application>
  <PresentationFormat>Custom</PresentationFormat>
  <Paragraphs>58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Helvetica Neue</vt:lpstr>
      <vt:lpstr>Helvetica Neue Medium</vt:lpstr>
      <vt:lpstr>Montserrat Bold</vt:lpstr>
      <vt:lpstr>Montserrat ExtraBold</vt:lpstr>
      <vt:lpstr>Montserrat SemiBold</vt:lpstr>
      <vt:lpstr>21_BasicWhite</vt:lpstr>
      <vt:lpstr>PowerPoint Presentation</vt:lpstr>
      <vt:lpstr>Institutional Effectiveness</vt:lpstr>
      <vt:lpstr>Strategic Planning</vt:lpstr>
      <vt:lpstr>HLC Accreditation</vt:lpstr>
      <vt:lpstr>Franklin Covey</vt:lpstr>
      <vt:lpstr>HLC Assessment Academy</vt:lpstr>
      <vt:lpstr>HLC Assessment Academy</vt:lpstr>
      <vt:lpstr>Why are we doing all of this? </vt:lpstr>
      <vt:lpstr>Why are we doing all of this?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Erin Spanberger</dc:creator>
  <cp:lastModifiedBy>Madonna Brown</cp:lastModifiedBy>
  <cp:revision>22</cp:revision>
  <dcterms:modified xsi:type="dcterms:W3CDTF">2023-07-18T17:47:14Z</dcterms:modified>
</cp:coreProperties>
</file>