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0"/>
  </p:notesMasterIdLst>
  <p:sldIdLst>
    <p:sldId id="256" r:id="rId2"/>
    <p:sldId id="320" r:id="rId3"/>
    <p:sldId id="321" r:id="rId4"/>
    <p:sldId id="345" r:id="rId5"/>
    <p:sldId id="348" r:id="rId6"/>
    <p:sldId id="349" r:id="rId7"/>
    <p:sldId id="331" r:id="rId8"/>
    <p:sldId id="350" r:id="rId9"/>
    <p:sldId id="351" r:id="rId10"/>
    <p:sldId id="352" r:id="rId11"/>
    <p:sldId id="359" r:id="rId12"/>
    <p:sldId id="346" r:id="rId13"/>
    <p:sldId id="340" r:id="rId14"/>
    <p:sldId id="335" r:id="rId15"/>
    <p:sldId id="357" r:id="rId16"/>
    <p:sldId id="338" r:id="rId17"/>
    <p:sldId id="358" r:id="rId18"/>
    <p:sldId id="334" r:id="rId19"/>
    <p:sldId id="325" r:id="rId20"/>
    <p:sldId id="326" r:id="rId21"/>
    <p:sldId id="324" r:id="rId22"/>
    <p:sldId id="330" r:id="rId23"/>
    <p:sldId id="347" r:id="rId24"/>
    <p:sldId id="353" r:id="rId25"/>
    <p:sldId id="354" r:id="rId26"/>
    <p:sldId id="355" r:id="rId27"/>
    <p:sldId id="356" r:id="rId28"/>
    <p:sldId id="29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Getz" initials="JG" lastIdx="3" clrIdx="0">
    <p:extLst>
      <p:ext uri="{19B8F6BF-5375-455C-9EA6-DF929625EA0E}">
        <p15:presenceInfo xmlns:p15="http://schemas.microsoft.com/office/powerpoint/2012/main" userId="S-1-5-21-1385876709-3252024149-2481055391-63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6T13:43:33.488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  <p:cm authorId="1" dt="2023-03-16T14:26:45.747" idx="3">
    <p:pos x="10" y="106"/>
    <p:text>Not Included Support from the Presidents Office, RCC Maintenance, RCC IT, RCC Marketing. Culinary Staff Managed and Budgeted by Chef Tucker</p:text>
    <p:extLst>
      <p:ext uri="{C676402C-5697-4E1C-873F-D02D1690AC5C}">
        <p15:threadingInfo xmlns:p15="http://schemas.microsoft.com/office/powerpoint/2012/main" timeZoneBias="30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BFFF3-1CE0-47F6-A301-DE99342219B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CC5A-F4A1-44F0-A3AE-F84F0AB43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4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3" y="1380072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9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4" y="5883279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5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4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5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7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4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8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4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5867135"/>
            <a:ext cx="551167" cy="365125"/>
          </a:xfrm>
        </p:spPr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5" y="2667003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90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5" y="685803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6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3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6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3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2667003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9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D686E4-1293-49B3-B3DE-EF3A23F9CDA4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2" y="5883279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9" y="5883279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4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4525560" y="1976354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31755-EC26-4EA6-9AC0-815E921AA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335" y="426715"/>
            <a:ext cx="10474143" cy="119634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ACON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OUNTY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NFORCEMENT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53CF-5708-42A6-9DE1-7080838EF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036" y="5876105"/>
            <a:ext cx="10206440" cy="97762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 partnership between the Illinois Law Enforcement Training &amp; Standards Board </a:t>
            </a:r>
          </a:p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and Richland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797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9BCE-E69A-4B25-9EB9-6E2A35BF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2023 Estimated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E4850-E05E-432C-A071-BF53191C5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/>
              <a:t>Salaries and Benefits 					$ 1.3 Million</a:t>
            </a:r>
          </a:p>
          <a:p>
            <a:r>
              <a:rPr lang="en-US" sz="3600" b="1" dirty="0"/>
              <a:t>Operational Costs						$ 1.85 Million</a:t>
            </a:r>
          </a:p>
          <a:p>
            <a:pPr lvl="1"/>
            <a:r>
              <a:rPr lang="en-US" sz="3200" b="1" dirty="0"/>
              <a:t>Meals Accounts for 					$1.1 Million</a:t>
            </a:r>
          </a:p>
          <a:p>
            <a:pPr lvl="1"/>
            <a:r>
              <a:rPr lang="en-US" sz="3200" b="1" dirty="0"/>
              <a:t>Ammo for Training						$100,000</a:t>
            </a:r>
          </a:p>
          <a:p>
            <a:pPr lvl="1"/>
            <a:r>
              <a:rPr lang="en-US" sz="3200" b="1" dirty="0"/>
              <a:t>Uniforms									$100,000</a:t>
            </a:r>
          </a:p>
        </p:txBody>
      </p:sp>
    </p:spTree>
    <p:extLst>
      <p:ext uri="{BB962C8B-B14F-4D97-AF65-F5344CB8AC3E}">
        <p14:creationId xmlns:p14="http://schemas.microsoft.com/office/powerpoint/2010/main" val="17167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B3F-4A16-4314-BD00-7A499FA4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EXPENDITURES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1E1CC-0F79-4FD5-BA4B-BC5AC242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Range Reclamation</a:t>
            </a:r>
          </a:p>
          <a:p>
            <a:r>
              <a:rPr lang="en-US" sz="4000" dirty="0"/>
              <a:t>Range Filters</a:t>
            </a:r>
          </a:p>
          <a:p>
            <a:r>
              <a:rPr lang="en-US" sz="4000" dirty="0"/>
              <a:t>Building Maintenance </a:t>
            </a:r>
          </a:p>
        </p:txBody>
      </p:sp>
    </p:spTree>
    <p:extLst>
      <p:ext uri="{BB962C8B-B14F-4D97-AF65-F5344CB8AC3E}">
        <p14:creationId xmlns:p14="http://schemas.microsoft.com/office/powerpoint/2010/main" val="35163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44BC-84D7-4BC5-9F8E-C8A5BFB0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 Class 22-18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725E3D-BBBA-4941-9A0A-31432B211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2667000"/>
            <a:ext cx="7896224" cy="3124200"/>
          </a:xfrm>
        </p:spPr>
      </p:pic>
    </p:spTree>
    <p:extLst>
      <p:ext uri="{BB962C8B-B14F-4D97-AF65-F5344CB8AC3E}">
        <p14:creationId xmlns:p14="http://schemas.microsoft.com/office/powerpoint/2010/main" val="30714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3" y="1015069"/>
            <a:ext cx="5377342" cy="40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961C-102E-425F-8EF9-E14ECA22C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80999"/>
            <a:ext cx="7937500" cy="59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3" y="1028701"/>
            <a:ext cx="5377342" cy="40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CDC8-EC65-401A-BC44-7836A56A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4" y="1095375"/>
            <a:ext cx="6222998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3" y="1029358"/>
            <a:ext cx="5377342" cy="40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4917-4743-4C6D-BC83-60E7A532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165" y="333379"/>
            <a:ext cx="4611686" cy="942971"/>
          </a:xfrm>
        </p:spPr>
        <p:txBody>
          <a:bodyPr>
            <a:normAutofit/>
          </a:bodyPr>
          <a:lstStyle/>
          <a:p>
            <a:r>
              <a:rPr lang="en-US" sz="3200" dirty="0"/>
              <a:t>Special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82AFC-B9B9-4AA2-AFDA-B421A319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2086" y="1957387"/>
            <a:ext cx="5448300" cy="4086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D2A968-FF12-4D9C-90CC-6E0381417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3005" y="1957387"/>
            <a:ext cx="5448301" cy="40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736" y="162384"/>
            <a:ext cx="4413363" cy="913942"/>
          </a:xfrm>
        </p:spPr>
        <p:txBody>
          <a:bodyPr>
            <a:normAutofit/>
          </a:bodyPr>
          <a:lstStyle/>
          <a:p>
            <a:r>
              <a:rPr lang="en-US" sz="3200" dirty="0"/>
              <a:t>Halloween 2022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83F33-BEEF-42F2-830A-491A3217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076326"/>
            <a:ext cx="4238625" cy="4121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F5CAC-3F8A-44D7-9DFF-DE68E712F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143125"/>
            <a:ext cx="4171949" cy="41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15" y="2696979"/>
            <a:ext cx="1015999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RC23-19	 -Sunday, January 8 – Friday, April 28, 2023</a:t>
            </a:r>
          </a:p>
          <a:p>
            <a:r>
              <a:rPr lang="en-US" sz="2000" b="1" dirty="0"/>
              <a:t>		 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RC23-20	 -Sunday, May 7 – Friday, August 25, 2023</a:t>
            </a:r>
          </a:p>
          <a:p>
            <a:r>
              <a:rPr lang="en-US" sz="2000" b="1" dirty="0"/>
              <a:t>		 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RC23-21	 -Tuesday, September 5 – Friday, December 22, 2023</a:t>
            </a:r>
          </a:p>
          <a:p>
            <a:r>
              <a:rPr lang="en-US" dirty="0"/>
              <a:t>		 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Basic Law Enforcement Academies </a:t>
            </a:r>
          </a:p>
          <a:p>
            <a:pPr algn="ctr"/>
            <a:r>
              <a:rPr lang="en-US" sz="4000" dirty="0"/>
              <a:t>Scheduled in Calendar Year 2023</a:t>
            </a:r>
          </a:p>
        </p:txBody>
      </p:sp>
    </p:spTree>
    <p:extLst>
      <p:ext uri="{BB962C8B-B14F-4D97-AF65-F5344CB8AC3E}">
        <p14:creationId xmlns:p14="http://schemas.microsoft.com/office/powerpoint/2010/main" val="13284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0D908A-F091-4F59-94B1-58F14D70B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0"/>
            <a:ext cx="6934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6807" y="130314"/>
            <a:ext cx="2503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Fire Tower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8298A-1245-4356-AEEA-7E35D0A3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838200"/>
            <a:ext cx="46672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5AC24-8586-4780-B66D-79DFC93E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83" y="1427837"/>
            <a:ext cx="6660492" cy="4995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4D7A8-3B24-42CC-A6F4-1D9F4066FC05}"/>
              </a:ext>
            </a:extLst>
          </p:cNvPr>
          <p:cNvSpPr txBox="1"/>
          <p:nvPr/>
        </p:nvSpPr>
        <p:spPr>
          <a:xfrm>
            <a:off x="4301629" y="52387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Downtown Decatur </a:t>
            </a:r>
          </a:p>
        </p:txBody>
      </p:sp>
    </p:spTree>
    <p:extLst>
      <p:ext uri="{BB962C8B-B14F-4D97-AF65-F5344CB8AC3E}">
        <p14:creationId xmlns:p14="http://schemas.microsoft.com/office/powerpoint/2010/main" val="3351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D99EC3-9934-4956-A6BD-8885A729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 Class 22-18 Graduation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08F7F4-40D6-4001-9474-0C7F29347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038350"/>
            <a:ext cx="7324725" cy="4610100"/>
          </a:xfrm>
        </p:spPr>
      </p:pic>
    </p:spTree>
    <p:extLst>
      <p:ext uri="{BB962C8B-B14F-4D97-AF65-F5344CB8AC3E}">
        <p14:creationId xmlns:p14="http://schemas.microsoft.com/office/powerpoint/2010/main" val="25915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15F4-EB90-43C5-87EB-E7AB8B65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FFCD-8D16-41FE-9C42-A0A0CA165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154" y="3047995"/>
            <a:ext cx="10018713" cy="3124201"/>
          </a:xfrm>
        </p:spPr>
        <p:txBody>
          <a:bodyPr>
            <a:normAutofit fontScale="40000" lnSpcReduction="20000"/>
          </a:bodyPr>
          <a:lstStyle/>
          <a:p>
            <a:r>
              <a:rPr lang="en-US" sz="5500" dirty="0"/>
              <a:t>State of Illinois Comptroller Susana Mendoza</a:t>
            </a:r>
          </a:p>
          <a:p>
            <a:r>
              <a:rPr lang="en-US" sz="5500" dirty="0"/>
              <a:t>State of Illinois Deputy Governor Andy </a:t>
            </a:r>
            <a:r>
              <a:rPr lang="en-US" sz="5500" dirty="0" err="1"/>
              <a:t>Manar</a:t>
            </a:r>
            <a:endParaRPr lang="en-US" sz="5500" dirty="0"/>
          </a:p>
          <a:p>
            <a:r>
              <a:rPr lang="en-US" sz="5500" dirty="0"/>
              <a:t>DPS 61 </a:t>
            </a:r>
          </a:p>
          <a:p>
            <a:r>
              <a:rPr lang="en-US" sz="5500" dirty="0"/>
              <a:t>Mount Zion High School</a:t>
            </a:r>
          </a:p>
          <a:p>
            <a:r>
              <a:rPr lang="en-US" sz="5500" dirty="0"/>
              <a:t>Golden K Kiwanis</a:t>
            </a:r>
          </a:p>
          <a:p>
            <a:r>
              <a:rPr lang="en-US" sz="5500" dirty="0"/>
              <a:t>Capital Area Career Center  </a:t>
            </a:r>
          </a:p>
          <a:p>
            <a:r>
              <a:rPr lang="en-US" sz="5500" dirty="0"/>
              <a:t>Numerous Law Enforcement Agencies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9D4F-1BB7-40C1-8A1D-FC6886D7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K Kiwanis Tour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6C326C-240B-4C52-8C94-4391444FB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88" y="2345167"/>
            <a:ext cx="5744584" cy="3582297"/>
          </a:xfrm>
        </p:spPr>
      </p:pic>
    </p:spTree>
    <p:extLst>
      <p:ext uri="{BB962C8B-B14F-4D97-AF65-F5344CB8AC3E}">
        <p14:creationId xmlns:p14="http://schemas.microsoft.com/office/powerpoint/2010/main" val="17051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341F-92AC-4F91-AF0F-86CBE536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A7617-1EBE-45D7-89DC-A215C59D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Illinois Municipal League Mayor’s Convention  </a:t>
            </a:r>
          </a:p>
          <a:p>
            <a:r>
              <a:rPr lang="en-US" dirty="0"/>
              <a:t>Hosted Macon/Piatt Regional Officer for Cyberbullying Class</a:t>
            </a:r>
          </a:p>
          <a:p>
            <a:r>
              <a:rPr lang="en-US" dirty="0"/>
              <a:t>Hosted State of Illinois Wardens Retreat </a:t>
            </a:r>
          </a:p>
          <a:p>
            <a:r>
              <a:rPr lang="en-US" dirty="0"/>
              <a:t>ROMEO Club</a:t>
            </a:r>
          </a:p>
          <a:p>
            <a:r>
              <a:rPr lang="en-US" dirty="0"/>
              <a:t>United Way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60BD-C4D4-4DA3-B8A7-A90B28F9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C8958-0162-43A2-9F77-443BF5C95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UKRANIAN POLICE ACADEMY ADMINISTRATORS AND INSTRUCTORS</a:t>
            </a:r>
          </a:p>
          <a:p>
            <a:r>
              <a:rPr lang="en-US" dirty="0"/>
              <a:t>HEARTLAND TECHNICAL ACADEMY</a:t>
            </a:r>
          </a:p>
          <a:p>
            <a:r>
              <a:rPr lang="en-US" dirty="0"/>
              <a:t>CENTRAL ILLINOIS FIRST RESONDERS CAR SHOW- May 20,2023</a:t>
            </a:r>
          </a:p>
        </p:txBody>
      </p:sp>
    </p:spTree>
    <p:extLst>
      <p:ext uri="{BB962C8B-B14F-4D97-AF65-F5344CB8AC3E}">
        <p14:creationId xmlns:p14="http://schemas.microsoft.com/office/powerpoint/2010/main" val="21717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B6B62-8066-4942-827B-872511A04FC4}"/>
              </a:ext>
            </a:extLst>
          </p:cNvPr>
          <p:cNvSpPr txBox="1"/>
          <p:nvPr/>
        </p:nvSpPr>
        <p:spPr>
          <a:xfrm>
            <a:off x="4147307" y="920477"/>
            <a:ext cx="79096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Jim Getz </a:t>
            </a:r>
          </a:p>
          <a:p>
            <a:pPr algn="ctr"/>
            <a:r>
              <a:rPr lang="en-US" sz="3600" dirty="0"/>
              <a:t>Commander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Macon County Law Enforcement 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Training Center</a:t>
            </a:r>
          </a:p>
          <a:p>
            <a:pPr algn="ctr"/>
            <a:r>
              <a:rPr lang="en-US" sz="3600" dirty="0"/>
              <a:t>1095 Rotary Way</a:t>
            </a:r>
          </a:p>
          <a:p>
            <a:pPr algn="ctr"/>
            <a:r>
              <a:rPr lang="en-US" sz="3600" dirty="0"/>
              <a:t>Decatur, IL 62521</a:t>
            </a:r>
          </a:p>
          <a:p>
            <a:pPr algn="ctr"/>
            <a:r>
              <a:rPr lang="en-US" sz="3600" dirty="0"/>
              <a:t>217-875-7211, ext. 1603</a:t>
            </a:r>
          </a:p>
          <a:p>
            <a:pPr algn="ctr"/>
            <a:r>
              <a:rPr lang="en-US" sz="3600" dirty="0"/>
              <a:t>217-330-4705 mobile</a:t>
            </a:r>
          </a:p>
          <a:p>
            <a:pPr algn="ctr"/>
            <a:r>
              <a:rPr lang="en-US" sz="3600" dirty="0">
                <a:solidFill>
                  <a:srgbClr val="00B0F0"/>
                </a:solidFill>
              </a:rPr>
              <a:t>jgetz@richland.edu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1712024" y="920477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2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0" y="2696979"/>
            <a:ext cx="10871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CC23-16	Sunday, January 22 – Friday, February 24, 2023</a:t>
            </a:r>
          </a:p>
          <a:p>
            <a:r>
              <a:rPr lang="en-US" sz="2000" b="1" dirty="0"/>
              <a:t> 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CC23-17	Sunday, April 2 – Friday, May 5, 2023</a:t>
            </a:r>
          </a:p>
          <a:p>
            <a:r>
              <a:rPr lang="en-US" sz="2000" b="1" dirty="0"/>
              <a:t> 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CC23-18	Sunday, June 25- Friday, August 18, 2023 </a:t>
            </a:r>
          </a:p>
          <a:p>
            <a:r>
              <a:rPr lang="en-US" sz="2000" b="1" dirty="0"/>
              <a:t> 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CC23-19	Sunday, September 17 – November 10, 2023</a:t>
            </a: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Basic Corrections Academies </a:t>
            </a:r>
          </a:p>
          <a:p>
            <a:pPr algn="ctr"/>
            <a:r>
              <a:rPr lang="en-US" sz="4000" dirty="0"/>
              <a:t>Scheduled in Calendar Year 2023</a:t>
            </a:r>
          </a:p>
        </p:txBody>
      </p:sp>
    </p:spTree>
    <p:extLst>
      <p:ext uri="{BB962C8B-B14F-4D97-AF65-F5344CB8AC3E}">
        <p14:creationId xmlns:p14="http://schemas.microsoft.com/office/powerpoint/2010/main" val="1977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1" y="2751891"/>
            <a:ext cx="10871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7 CLASSES MINIMUM</a:t>
            </a:r>
          </a:p>
          <a:p>
            <a:pPr lvl="0"/>
            <a:endParaRPr lang="en-US" sz="2400" b="1" dirty="0"/>
          </a:p>
          <a:p>
            <a:pPr lvl="0"/>
            <a:r>
              <a:rPr lang="en-US" sz="2400" b="1" dirty="0"/>
              <a:t>100 PER CLASS  </a:t>
            </a:r>
          </a:p>
          <a:p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Illinois Department of Corrections </a:t>
            </a:r>
          </a:p>
          <a:p>
            <a:pPr algn="ctr"/>
            <a:r>
              <a:rPr lang="en-US" sz="4000" dirty="0"/>
              <a:t>Scheduled in Calendar Year 2023</a:t>
            </a:r>
          </a:p>
        </p:txBody>
      </p:sp>
    </p:spTree>
    <p:extLst>
      <p:ext uri="{BB962C8B-B14F-4D97-AF65-F5344CB8AC3E}">
        <p14:creationId xmlns:p14="http://schemas.microsoft.com/office/powerpoint/2010/main" val="254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08F5-A4DF-484D-9683-ADAC26FC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Estimated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6132-BEAD-44D0-A189-74F7A8D4B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Basic Law Enforcement 			210</a:t>
            </a:r>
          </a:p>
          <a:p>
            <a:r>
              <a:rPr lang="en-US" sz="3600" dirty="0"/>
              <a:t>Basic Correctional Cadets		200</a:t>
            </a:r>
          </a:p>
          <a:p>
            <a:r>
              <a:rPr lang="en-US" sz="3600" dirty="0"/>
              <a:t>IDOC Correctional Cadets		700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3D30-5035-4006-9989-9BF8F791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YTD GRADUATES</a:t>
            </a:r>
            <a:br>
              <a:rPr lang="en-US" sz="3600" dirty="0"/>
            </a:br>
            <a:r>
              <a:rPr lang="en-US" sz="3600" dirty="0"/>
              <a:t>(2018- Present) 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6909-F906-4946-96CC-E197E5F8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Basic Corrections				517</a:t>
            </a:r>
          </a:p>
          <a:p>
            <a:r>
              <a:rPr lang="en-US" sz="3200" dirty="0"/>
              <a:t>Basic Law Enforcement	1025</a:t>
            </a:r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B375-C1C6-4B27-BD45-08F53676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715" y="314330"/>
            <a:ext cx="5259386" cy="990596"/>
          </a:xfrm>
        </p:spPr>
        <p:txBody>
          <a:bodyPr/>
          <a:lstStyle/>
          <a:p>
            <a:r>
              <a:rPr lang="en-US" dirty="0"/>
              <a:t>New Projects/Proposals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899AD-D5B9-474F-903C-53CBDAC4769B}"/>
              </a:ext>
            </a:extLst>
          </p:cNvPr>
          <p:cNvSpPr txBox="1"/>
          <p:nvPr/>
        </p:nvSpPr>
        <p:spPr>
          <a:xfrm>
            <a:off x="3632995" y="2657475"/>
            <a:ext cx="5076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IDNR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U.S. Marshall’s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Indiana University Police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Additional Outside Training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Improve Marketing Ourselves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Academy Internships</a:t>
            </a:r>
          </a:p>
        </p:txBody>
      </p:sp>
    </p:spTree>
    <p:extLst>
      <p:ext uri="{BB962C8B-B14F-4D97-AF65-F5344CB8AC3E}">
        <p14:creationId xmlns:p14="http://schemas.microsoft.com/office/powerpoint/2010/main" val="5183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B31A-5025-4340-8110-437A2A3A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	(20)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09492-B192-475C-A0F1-636E48030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 Commander</a:t>
            </a:r>
          </a:p>
          <a:p>
            <a:r>
              <a:rPr lang="en-US" dirty="0"/>
              <a:t>1 Deputy Commander</a:t>
            </a:r>
          </a:p>
          <a:p>
            <a:r>
              <a:rPr lang="en-US" dirty="0"/>
              <a:t>1 Director of Training</a:t>
            </a:r>
          </a:p>
          <a:p>
            <a:r>
              <a:rPr lang="en-US" dirty="0"/>
              <a:t>1 Class Coordinator</a:t>
            </a:r>
          </a:p>
          <a:p>
            <a:r>
              <a:rPr lang="en-US" dirty="0"/>
              <a:t>1 Coordinators of Operations</a:t>
            </a:r>
          </a:p>
          <a:p>
            <a:r>
              <a:rPr lang="en-US" dirty="0"/>
              <a:t>1 Housekeeping Supervisor</a:t>
            </a:r>
          </a:p>
          <a:p>
            <a:r>
              <a:rPr lang="en-US" dirty="0"/>
              <a:t>6 Housekeepers </a:t>
            </a:r>
          </a:p>
          <a:p>
            <a:r>
              <a:rPr lang="en-US" dirty="0"/>
              <a:t>1 Part Time Maintenance</a:t>
            </a:r>
          </a:p>
          <a:p>
            <a:r>
              <a:rPr lang="en-US" dirty="0"/>
              <a:t>1 IT</a:t>
            </a:r>
          </a:p>
          <a:p>
            <a:r>
              <a:rPr lang="en-US" dirty="0"/>
              <a:t>6 Culinary Staff ( RCC Culinary Budget) </a:t>
            </a:r>
          </a:p>
        </p:txBody>
      </p:sp>
    </p:spTree>
    <p:extLst>
      <p:ext uri="{BB962C8B-B14F-4D97-AF65-F5344CB8AC3E}">
        <p14:creationId xmlns:p14="http://schemas.microsoft.com/office/powerpoint/2010/main" val="39348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C743-387C-4E5E-AE5F-462165FA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2023 ESTIMATED REVENUES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CD35-1AB4-4DE4-A605-F9A0602E7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BLE TUITION					$ </a:t>
            </a:r>
            <a:r>
              <a:rPr lang="en-US" sz="4400" b="1" dirty="0"/>
              <a:t>1.25  Million</a:t>
            </a:r>
          </a:p>
          <a:p>
            <a:r>
              <a:rPr lang="en-US" sz="3600" b="1" dirty="0"/>
              <a:t>BCO Tuition						$ $740,000 </a:t>
            </a:r>
          </a:p>
          <a:p>
            <a:r>
              <a:rPr lang="en-US" sz="3600" b="1" dirty="0"/>
              <a:t>IDOC Contractual			$ 1.16 Million</a:t>
            </a:r>
          </a:p>
          <a:p>
            <a:r>
              <a:rPr lang="en-US" sz="3600" b="1" dirty="0"/>
              <a:t>Other Misc. 						$150,000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</TotalTime>
  <Words>246</Words>
  <Application>Microsoft Office PowerPoint</Application>
  <PresentationFormat>Widescreen</PresentationFormat>
  <Paragraphs>103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Corbel</vt:lpstr>
      <vt:lpstr>Courier New</vt:lpstr>
      <vt:lpstr>Times New Roman</vt:lpstr>
      <vt:lpstr>Wingdings</vt:lpstr>
      <vt:lpstr>Parallax</vt:lpstr>
      <vt:lpstr>MACON COUNTY LAW ENFORCEMENT  TRAINING CENTER</vt:lpstr>
      <vt:lpstr>PowerPoint Presentation</vt:lpstr>
      <vt:lpstr>PowerPoint Presentation</vt:lpstr>
      <vt:lpstr>PowerPoint Presentation</vt:lpstr>
      <vt:lpstr>2023 Estimated Enrollment</vt:lpstr>
      <vt:lpstr>YTD GRADUATES (2018- Present)  </vt:lpstr>
      <vt:lpstr>New Projects/Proposals</vt:lpstr>
      <vt:lpstr>STAFFING (20) </vt:lpstr>
      <vt:lpstr>2023 ESTIMATED REVENUES</vt:lpstr>
      <vt:lpstr>2023 Estimated Expenses</vt:lpstr>
      <vt:lpstr>FUTURE EXPENDITURES </vt:lpstr>
      <vt:lpstr>Recruit Class 22-18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Projects</vt:lpstr>
      <vt:lpstr>Halloween 2022 </vt:lpstr>
      <vt:lpstr>PowerPoint Presentation</vt:lpstr>
      <vt:lpstr>PowerPoint Presentation</vt:lpstr>
      <vt:lpstr>PowerPoint Presentation</vt:lpstr>
      <vt:lpstr>Recruit Class 22-18 Graduation </vt:lpstr>
      <vt:lpstr>TOURS  </vt:lpstr>
      <vt:lpstr>Golden K Kiwanis Tour</vt:lpstr>
      <vt:lpstr> Events</vt:lpstr>
      <vt:lpstr>UPCOMING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Macon County law enforcement training center</dc:title>
  <dc:creator>t w</dc:creator>
  <cp:lastModifiedBy>Madonna Brown</cp:lastModifiedBy>
  <cp:revision>118</cp:revision>
  <dcterms:created xsi:type="dcterms:W3CDTF">2017-09-20T15:10:49Z</dcterms:created>
  <dcterms:modified xsi:type="dcterms:W3CDTF">2023-03-22T14:56:26Z</dcterms:modified>
</cp:coreProperties>
</file>