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</p:sldMasterIdLst>
  <p:notesMasterIdLst>
    <p:notesMasterId r:id="rId13"/>
  </p:notesMasterIdLst>
  <p:handoutMasterIdLst>
    <p:handoutMasterId r:id="rId14"/>
  </p:handoutMasterIdLst>
  <p:sldIdLst>
    <p:sldId id="566" r:id="rId2"/>
    <p:sldId id="604" r:id="rId3"/>
    <p:sldId id="572" r:id="rId4"/>
    <p:sldId id="626" r:id="rId5"/>
    <p:sldId id="627" r:id="rId6"/>
    <p:sldId id="625" r:id="rId7"/>
    <p:sldId id="628" r:id="rId8"/>
    <p:sldId id="623" r:id="rId9"/>
    <p:sldId id="595" r:id="rId10"/>
    <p:sldId id="577" r:id="rId11"/>
    <p:sldId id="592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7A211BC2-CA85-8746-BB03-CF028B49E34E}">
          <p14:sldIdLst>
            <p14:sldId id="566"/>
            <p14:sldId id="604"/>
            <p14:sldId id="572"/>
            <p14:sldId id="626"/>
            <p14:sldId id="627"/>
            <p14:sldId id="625"/>
            <p14:sldId id="628"/>
            <p14:sldId id="623"/>
            <p14:sldId id="595"/>
          </p14:sldIdLst>
        </p14:section>
        <p14:section name="SOTC RCC SLIDES" id="{F12F140D-8E1A-D247-9A33-FD270FB65007}">
          <p14:sldIdLst>
            <p14:sldId id="577"/>
            <p14:sldId id="5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240" userDrawn="1">
          <p15:clr>
            <a:srgbClr val="A4A3A4"/>
          </p15:clr>
        </p15:guide>
        <p15:guide id="3" pos="3840">
          <p15:clr>
            <a:srgbClr val="A4A3A4"/>
          </p15:clr>
        </p15:guide>
        <p15:guide id="4" pos="44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A70"/>
    <a:srgbClr val="1D4B71"/>
    <a:srgbClr val="FF7E79"/>
    <a:srgbClr val="C10430"/>
    <a:srgbClr val="E9961F"/>
    <a:srgbClr val="AD3D7F"/>
    <a:srgbClr val="006259"/>
    <a:srgbClr val="A8A9AB"/>
    <a:srgbClr val="FFCC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7"/>
    <p:restoredTop sz="74909" autoAdjust="0"/>
  </p:normalViewPr>
  <p:slideViewPr>
    <p:cSldViewPr snapToGrid="0" snapToObjects="1">
      <p:cViewPr varScale="1">
        <p:scale>
          <a:sx n="86" d="100"/>
          <a:sy n="86" d="100"/>
        </p:scale>
        <p:origin x="1314" y="60"/>
      </p:cViewPr>
      <p:guideLst>
        <p:guide orient="horz" pos="2160"/>
        <p:guide orient="horz" pos="3240"/>
        <p:guide pos="3840"/>
        <p:guide pos="44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18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MIN6\Users$\jhunter\My%20Documents\InProgress\SP23%20Board%20Meeting%20Sta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MIN6\Users$\jhunter\My%20Documents\InProgress\SP23%20Board%20Meeting%20Sta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MIN6\Users$\jhunter\My%20Documents\InProgress\SP23%20Board%20Meeting%20Sta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'Student Breakdown by Type'!$H$3</c:f>
              <c:strCache>
                <c:ptCount val="1"/>
              </c:strCache>
            </c:strRef>
          </c:tx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'Student Breakdown by Type'!$G$4:$G$8</c:f>
              <c:strCache>
                <c:ptCount val="5"/>
                <c:pt idx="0">
                  <c:v>New</c:v>
                </c:pt>
                <c:pt idx="1">
                  <c:v>Continuing</c:v>
                </c:pt>
                <c:pt idx="2">
                  <c:v>Returning</c:v>
                </c:pt>
                <c:pt idx="3">
                  <c:v>High School</c:v>
                </c:pt>
                <c:pt idx="4">
                  <c:v>Other</c:v>
                </c:pt>
              </c:strCache>
            </c:strRef>
          </c:cat>
          <c:val>
            <c:numRef>
              <c:f>'Student Breakdown by Type'!$H$4:$H$8</c:f>
            </c:numRef>
          </c:val>
          <c:extLst>
            <c:ext xmlns:c16="http://schemas.microsoft.com/office/drawing/2014/chart" uri="{C3380CC4-5D6E-409C-BE32-E72D297353CC}">
              <c16:uniqueId val="{00000000-4B07-4281-838B-D1EE2C30E4E5}"/>
            </c:ext>
          </c:extLst>
        </c:ser>
        <c:ser>
          <c:idx val="1"/>
          <c:order val="1"/>
          <c:tx>
            <c:strRef>
              <c:f>'Student Breakdown by Type'!$I$3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B07-4281-838B-D1EE2C30E4E5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4B07-4281-838B-D1EE2C30E4E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4B07-4281-838B-D1EE2C30E4E5}"/>
              </c:ext>
            </c:extLst>
          </c:dPt>
          <c:dPt>
            <c:idx val="3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4B07-4281-838B-D1EE2C30E4E5}"/>
              </c:ext>
            </c:extLst>
          </c:dPt>
          <c:dPt>
            <c:idx val="4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4B07-4281-838B-D1EE2C30E4E5}"/>
              </c:ext>
            </c:extLst>
          </c:dPt>
          <c:dLbls>
            <c:dLbl>
              <c:idx val="0"/>
              <c:layout>
                <c:manualLayout>
                  <c:x val="1.9151356080489939E-3"/>
                  <c:y val="0.190878900554097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07-4281-838B-D1EE2C30E4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66D5CCC-3860-49AE-B37D-2D4A9FDBCF4D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17%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B07-4281-838B-D1EE2C30E4E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10AA903-615E-458C-BDD0-371609C993CD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30%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B07-4281-838B-D1EE2C30E4E5}"/>
                </c:ext>
              </c:extLst>
            </c:dLbl>
            <c:dLbl>
              <c:idx val="4"/>
              <c:layout>
                <c:manualLayout>
                  <c:x val="1.9440692179630208E-3"/>
                  <c:y val="5.7782396099247527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07141225092629"/>
                      <c:h val="0.129603276207542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4B07-4281-838B-D1EE2C30E4E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'Student Breakdown by Type'!$G$4:$G$8</c:f>
              <c:strCache>
                <c:ptCount val="5"/>
                <c:pt idx="0">
                  <c:v>New</c:v>
                </c:pt>
                <c:pt idx="1">
                  <c:v>Continuing</c:v>
                </c:pt>
                <c:pt idx="2">
                  <c:v>Returning</c:v>
                </c:pt>
                <c:pt idx="3">
                  <c:v>High School</c:v>
                </c:pt>
                <c:pt idx="4">
                  <c:v>Other</c:v>
                </c:pt>
              </c:strCache>
            </c:strRef>
          </c:cat>
          <c:val>
            <c:numRef>
              <c:f>'Student Breakdown by Type'!$I$4:$I$8</c:f>
              <c:numCache>
                <c:formatCode>0.0%</c:formatCode>
                <c:ptCount val="5"/>
                <c:pt idx="0">
                  <c:v>4.2658284687920968E-2</c:v>
                </c:pt>
                <c:pt idx="1">
                  <c:v>0.46564885496183206</c:v>
                </c:pt>
                <c:pt idx="2">
                  <c:v>0.10911540188594522</c:v>
                </c:pt>
                <c:pt idx="3">
                  <c:v>0.35877862595419846</c:v>
                </c:pt>
                <c:pt idx="4">
                  <c:v>2.3798832510103278E-2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B07-4281-838B-D1EE2C30E4E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Female/Male</a:t>
            </a:r>
            <a:r>
              <a:rPr lang="en-US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Male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Gender!$B$12:$B$14</c:f>
              <c:strCache>
                <c:ptCount val="3"/>
                <c:pt idx="0">
                  <c:v>SP21</c:v>
                </c:pt>
                <c:pt idx="1">
                  <c:v>SP22</c:v>
                </c:pt>
                <c:pt idx="2">
                  <c:v>SP23</c:v>
                </c:pt>
              </c:strCache>
            </c:strRef>
          </c:cat>
          <c:val>
            <c:numRef>
              <c:f>Gender!$F$12:$F$14</c:f>
              <c:numCache>
                <c:formatCode>0.0%</c:formatCode>
                <c:ptCount val="3"/>
                <c:pt idx="0">
                  <c:v>0.34800179613830268</c:v>
                </c:pt>
                <c:pt idx="1">
                  <c:v>0.37540009144947417</c:v>
                </c:pt>
                <c:pt idx="2">
                  <c:v>0.37000449034575661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82-4FE1-82FF-C4871DFE2D90}"/>
            </c:ext>
          </c:extLst>
        </c:ser>
        <c:ser>
          <c:idx val="1"/>
          <c:order val="1"/>
          <c:tx>
            <c:v>Female</c:v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Gender!$B$12:$B$14</c:f>
              <c:strCache>
                <c:ptCount val="3"/>
                <c:pt idx="0">
                  <c:v>SP21</c:v>
                </c:pt>
                <c:pt idx="1">
                  <c:v>SP22</c:v>
                </c:pt>
                <c:pt idx="2">
                  <c:v>SP23</c:v>
                </c:pt>
              </c:strCache>
            </c:strRef>
          </c:cat>
          <c:val>
            <c:numRef>
              <c:f>Gender!$G$12:$G$14</c:f>
              <c:numCache>
                <c:formatCode>0.0%</c:formatCode>
                <c:ptCount val="3"/>
                <c:pt idx="0">
                  <c:v>0.65199820386169738</c:v>
                </c:pt>
                <c:pt idx="1">
                  <c:v>0.62459990855052583</c:v>
                </c:pt>
                <c:pt idx="2">
                  <c:v>0.62999550965424334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82-4FE1-82FF-C4871DFE2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20702079"/>
        <c:axId val="2111267023"/>
      </c:barChart>
      <c:catAx>
        <c:axId val="21207020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Term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267023"/>
        <c:crosses val="autoZero"/>
        <c:auto val="1"/>
        <c:lblAlgn val="ctr"/>
        <c:lblOffset val="100"/>
        <c:noMultiLvlLbl val="0"/>
      </c:catAx>
      <c:valAx>
        <c:axId val="2111267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702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Sheet1!$A$16</c:f>
              <c:strCache>
                <c:ptCount val="1"/>
                <c:pt idx="0">
                  <c:v>High School Students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Sheet1!$B$15:$G$15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Sheet1!$B$16:$G$16</c:f>
              <c:numCache>
                <c:formatCode>General</c:formatCode>
                <c:ptCount val="6"/>
                <c:pt idx="0">
                  <c:v>530</c:v>
                </c:pt>
                <c:pt idx="1">
                  <c:v>551</c:v>
                </c:pt>
                <c:pt idx="2">
                  <c:v>818</c:v>
                </c:pt>
                <c:pt idx="3">
                  <c:v>578</c:v>
                </c:pt>
                <c:pt idx="4">
                  <c:v>646</c:v>
                </c:pt>
                <c:pt idx="5">
                  <c:v>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D5-40ED-8E19-74AA6C01A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1618115744"/>
        <c:axId val="1809234400"/>
      </c:barChart>
      <c:lineChart>
        <c:grouping val="standard"/>
        <c:varyColors val="0"/>
        <c:ser>
          <c:idx val="1"/>
          <c:order val="1"/>
          <c:tx>
            <c:strRef>
              <c:f>Sheet1!$A$17</c:f>
              <c:strCache>
                <c:ptCount val="1"/>
                <c:pt idx="0">
                  <c:v>Percent of Students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4.9507250180860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D5-40ED-8E19-74AA6C01A88B}"/>
                </c:ext>
              </c:extLst>
            </c:dLbl>
            <c:dLbl>
              <c:idx val="2"/>
              <c:layout>
                <c:manualLayout>
                  <c:x val="8.9535913154393468E-3"/>
                  <c:y val="-4.12560418173840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D5-40ED-8E19-74AA6C01A88B}"/>
                </c:ext>
              </c:extLst>
            </c:dLbl>
            <c:dLbl>
              <c:idx val="4"/>
              <c:layout>
                <c:manualLayout>
                  <c:x val="-2.6860773946318285E-2"/>
                  <c:y val="-2.0628020908691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D5-40ED-8E19-74AA6C01A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Sheet1!$B$17:$G$17</c:f>
              <c:numCache>
                <c:formatCode>0%</c:formatCode>
                <c:ptCount val="6"/>
                <c:pt idx="0">
                  <c:v>0.21081941129673826</c:v>
                </c:pt>
                <c:pt idx="1">
                  <c:v>0.22253634894991922</c:v>
                </c:pt>
                <c:pt idx="2">
                  <c:v>0.2875219683655536</c:v>
                </c:pt>
                <c:pt idx="3">
                  <c:v>0.25861297539149886</c:v>
                </c:pt>
                <c:pt idx="4">
                  <c:v>0.28685612788632325</c:v>
                </c:pt>
                <c:pt idx="5">
                  <c:v>0.28867469879518071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D5-40ED-8E19-74AA6C01A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0570544"/>
        <c:axId val="1685141808"/>
      </c:lineChart>
      <c:catAx>
        <c:axId val="161811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234400"/>
        <c:crosses val="autoZero"/>
        <c:auto val="1"/>
        <c:lblAlgn val="ctr"/>
        <c:lblOffset val="100"/>
        <c:noMultiLvlLbl val="0"/>
      </c:catAx>
      <c:valAx>
        <c:axId val="180923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8115744"/>
        <c:crosses val="autoZero"/>
        <c:crossBetween val="between"/>
      </c:valAx>
      <c:valAx>
        <c:axId val="1685141808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0570544"/>
        <c:crosses val="max"/>
        <c:crossBetween val="between"/>
      </c:valAx>
      <c:catAx>
        <c:axId val="1800570544"/>
        <c:scaling>
          <c:orientation val="minMax"/>
        </c:scaling>
        <c:delete val="1"/>
        <c:axPos val="b"/>
        <c:majorTickMark val="none"/>
        <c:minorTickMark val="none"/>
        <c:tickLblPos val="nextTo"/>
        <c:crossAx val="16851418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2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1"/>
          <c:order val="1"/>
          <c:tx>
            <c:strRef>
              <c:f>'Racial Ethnic Breakdown'!$D$4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BA-4B09-AE2F-3156F72E6A38}"/>
              </c:ext>
            </c:extLst>
          </c:dPt>
          <c:dPt>
            <c:idx val="1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BA-4B09-AE2F-3156F72E6A38}"/>
              </c:ext>
            </c:extLst>
          </c:dPt>
          <c:dPt>
            <c:idx val="2"/>
            <c:bubble3D val="0"/>
            <c:spPr>
              <a:solidFill>
                <a:schemeClr val="accent6">
                  <a:shade val="8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BA-4B09-AE2F-3156F72E6A38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BA-4B09-AE2F-3156F72E6A38}"/>
              </c:ext>
            </c:extLst>
          </c:dPt>
          <c:dPt>
            <c:idx val="4"/>
            <c:bubble3D val="0"/>
            <c:spPr>
              <a:solidFill>
                <a:schemeClr val="accent6">
                  <a:tint val="8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BA-4B09-AE2F-3156F72E6A38}"/>
              </c:ext>
            </c:extLst>
          </c:dPt>
          <c:dPt>
            <c:idx val="5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0BA-4B09-AE2F-3156F72E6A38}"/>
              </c:ext>
            </c:extLst>
          </c:dPt>
          <c:dPt>
            <c:idx val="6"/>
            <c:bubble3D val="0"/>
            <c:spPr>
              <a:solidFill>
                <a:schemeClr val="accent6">
                  <a:tint val="4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BA-4B09-AE2F-3156F72E6A38}"/>
              </c:ext>
            </c:extLst>
          </c:dPt>
          <c:dLbls>
            <c:dLbl>
              <c:idx val="0"/>
              <c:layout>
                <c:manualLayout>
                  <c:x val="6.3888888888888787E-2"/>
                  <c:y val="1.38888888888888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BA-4B09-AE2F-3156F72E6A38}"/>
                </c:ext>
              </c:extLst>
            </c:dLbl>
            <c:dLbl>
              <c:idx val="1"/>
              <c:layout>
                <c:manualLayout>
                  <c:x val="-9.1666666666666688E-2"/>
                  <c:y val="0.1342592592592592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BA-4B09-AE2F-3156F72E6A38}"/>
                </c:ext>
              </c:extLst>
            </c:dLbl>
            <c:dLbl>
              <c:idx val="2"/>
              <c:layout>
                <c:manualLayout>
                  <c:x val="-0.25833333333333336"/>
                  <c:y val="0.11111111111111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BA-4B09-AE2F-3156F72E6A38}"/>
                </c:ext>
              </c:extLst>
            </c:dLbl>
            <c:dLbl>
              <c:idx val="3"/>
              <c:layout>
                <c:manualLayout>
                  <c:x val="4.9999999999999899E-2"/>
                  <c:y val="0.162037037037037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BA-4B09-AE2F-3156F72E6A38}"/>
                </c:ext>
              </c:extLst>
            </c:dLbl>
            <c:dLbl>
              <c:idx val="4"/>
              <c:layout>
                <c:manualLayout>
                  <c:x val="-0.24444444444444444"/>
                  <c:y val="-7.4074074074074084E-2"/>
                </c:manualLayout>
              </c:layout>
              <c:tx>
                <c:rich>
                  <a:bodyPr/>
                  <a:lstStyle/>
                  <a:p>
                    <a:fld id="{01E30CEA-A3E5-4677-88B6-F04101D4A605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 </a:t>
                    </a:r>
                    <a:fld id="{1A7D1BF3-5AE9-4FA6-9E20-1AEBB65E9777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0BA-4B09-AE2F-3156F72E6A38}"/>
                </c:ext>
              </c:extLst>
            </c:dLbl>
            <c:dLbl>
              <c:idx val="5"/>
              <c:layout>
                <c:manualLayout>
                  <c:x val="0.35555555555555546"/>
                  <c:y val="0.277777777777777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0BA-4B09-AE2F-3156F72E6A38}"/>
                </c:ext>
              </c:extLst>
            </c:dLbl>
            <c:dLbl>
              <c:idx val="6"/>
              <c:layout>
                <c:manualLayout>
                  <c:x val="0.26341081943266709"/>
                  <c:y val="-1.60677375328748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Native</a:t>
                    </a:r>
                    <a:r>
                      <a:rPr lang="en-US" baseline="0" dirty="0"/>
                      <a:t> Hawaiian</a:t>
                    </a:r>
                    <a:r>
                      <a:rPr lang="en-US" dirty="0"/>
                      <a:t>/Pacific</a:t>
                    </a:r>
                    <a:r>
                      <a:rPr lang="en-US" baseline="0" dirty="0"/>
                      <a:t> Islander 0.2%</a:t>
                    </a:r>
                    <a:endParaRPr lang="en-US" dirty="0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66645731008542"/>
                      <c:h val="0.196106736588737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20BA-4B09-AE2F-3156F72E6A38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'Racial Ethnic Breakdown'!$B$5:$B$11</c:f>
              <c:strCache>
                <c:ptCount val="7"/>
                <c:pt idx="0">
                  <c:v>White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  <c:pt idx="4">
                  <c:v>Other/Unknown</c:v>
                </c:pt>
                <c:pt idx="5">
                  <c:v>Native Amer/Alaskan Native</c:v>
                </c:pt>
                <c:pt idx="6">
                  <c:v>Native Hawaiian/Pacific Islancer</c:v>
                </c:pt>
              </c:strCache>
            </c:strRef>
          </c:cat>
          <c:val>
            <c:numRef>
              <c:f>'Racial Ethnic Breakdown'!$D$5:$D$11</c:f>
              <c:numCache>
                <c:formatCode>0.0%</c:formatCode>
                <c:ptCount val="7"/>
                <c:pt idx="0">
                  <c:v>0.70094297260889094</c:v>
                </c:pt>
                <c:pt idx="1">
                  <c:v>0.21823080377189044</c:v>
                </c:pt>
                <c:pt idx="2">
                  <c:v>4.3556353839245623E-2</c:v>
                </c:pt>
                <c:pt idx="3">
                  <c:v>1.6165244723843737E-2</c:v>
                </c:pt>
                <c:pt idx="4">
                  <c:v>1.3471037269869779E-2</c:v>
                </c:pt>
                <c:pt idx="5">
                  <c:v>5.3884149079479124E-3</c:v>
                </c:pt>
                <c:pt idx="6">
                  <c:v>2.2451728783116302E-3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0BA-4B09-AE2F-3156F72E6A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'Racial Ethnic Breakdown'!$C$4</c15:sqref>
                        </c15:formulaRef>
                      </c:ext>
                    </c:extLst>
                    <c:strCache>
                      <c:ptCount val="1"/>
                      <c:pt idx="0">
                        <c:v>Count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6">
                        <a:shade val="47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20BA-4B09-AE2F-3156F72E6A3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6">
                        <a:shade val="65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20BA-4B09-AE2F-3156F72E6A3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6">
                        <a:shade val="82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4-20BA-4B09-AE2F-3156F72E6A3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6-20BA-4B09-AE2F-3156F72E6A3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6">
                        <a:tint val="83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8-20BA-4B09-AE2F-3156F72E6A3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>
                        <a:tint val="65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A-20BA-4B09-AE2F-3156F72E6A3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6">
                        <a:tint val="48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20BA-4B09-AE2F-3156F72E6A38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'Racial Ethnic Breakdown'!$B$5:$B$11</c15:sqref>
                        </c15:formulaRef>
                      </c:ext>
                    </c:extLst>
                    <c:strCache>
                      <c:ptCount val="7"/>
                      <c:pt idx="0">
                        <c:v>White</c:v>
                      </c:pt>
                      <c:pt idx="1">
                        <c:v>Black</c:v>
                      </c:pt>
                      <c:pt idx="2">
                        <c:v>Hispanic</c:v>
                      </c:pt>
                      <c:pt idx="3">
                        <c:v>Asian</c:v>
                      </c:pt>
                      <c:pt idx="4">
                        <c:v>Other/Unknown</c:v>
                      </c:pt>
                      <c:pt idx="5">
                        <c:v>Native Amer/Alaskan Native</c:v>
                      </c:pt>
                      <c:pt idx="6">
                        <c:v>Native Hawaiian/Pacific Islancer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'Racial Ethnic Breakdown'!$C$5:$C$11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1561</c:v>
                      </c:pt>
                      <c:pt idx="1">
                        <c:v>486</c:v>
                      </c:pt>
                      <c:pt idx="2">
                        <c:v>97</c:v>
                      </c:pt>
                      <c:pt idx="3">
                        <c:v>36</c:v>
                      </c:pt>
                      <c:pt idx="4">
                        <c:v>30</c:v>
                      </c:pt>
                      <c:pt idx="5">
                        <c:v>12</c:v>
                      </c:pt>
                      <c:pt idx="6">
                        <c:v>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D-20BA-4B09-AE2F-3156F72E6A38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Online!$D$4</c:f>
              <c:strCache>
                <c:ptCount val="1"/>
                <c:pt idx="0">
                  <c:v>Online Students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Online!$C$5:$C$10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Online!$D$5:$D$10</c:f>
              <c:numCache>
                <c:formatCode>General</c:formatCode>
                <c:ptCount val="6"/>
                <c:pt idx="0">
                  <c:v>1161</c:v>
                </c:pt>
                <c:pt idx="1">
                  <c:v>1588</c:v>
                </c:pt>
                <c:pt idx="2">
                  <c:v>1757</c:v>
                </c:pt>
                <c:pt idx="3">
                  <c:v>2083</c:v>
                </c:pt>
                <c:pt idx="4">
                  <c:v>1658</c:v>
                </c:pt>
                <c:pt idx="5">
                  <c:v>1646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BD-4DF9-A3DD-8A64EDAD3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8163599"/>
        <c:axId val="2009330015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Online!$F$4</c15:sqref>
                        </c15:formulaRef>
                      </c:ext>
                    </c:extLst>
                    <c:strCache>
                      <c:ptCount val="1"/>
                      <c:pt idx="0">
                        <c:v>Headcount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Online!$C$5:$C$10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Online!$F$5:$F$10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2514</c:v>
                      </c:pt>
                      <c:pt idx="1">
                        <c:v>2476</c:v>
                      </c:pt>
                      <c:pt idx="2">
                        <c:v>2845</c:v>
                      </c:pt>
                      <c:pt idx="3">
                        <c:v>2235</c:v>
                      </c:pt>
                      <c:pt idx="4">
                        <c:v>2252</c:v>
                      </c:pt>
                      <c:pt idx="5">
                        <c:v>2075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6EBD-4DF9-A3DD-8A64EDAD3285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1"/>
          <c:order val="1"/>
          <c:tx>
            <c:strRef>
              <c:f>Online!$E$4</c:f>
              <c:strCache>
                <c:ptCount val="1"/>
                <c:pt idx="0">
                  <c:v>Pct of Students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Online!$C$5:$C$10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Online!$E$5:$E$10</c:f>
              <c:numCache>
                <c:formatCode>0.00%</c:formatCode>
                <c:ptCount val="6"/>
                <c:pt idx="0">
                  <c:v>0.46181384248210022</c:v>
                </c:pt>
                <c:pt idx="1">
                  <c:v>0.64135702746365109</c:v>
                </c:pt>
                <c:pt idx="2">
                  <c:v>0.61757469244288221</c:v>
                </c:pt>
                <c:pt idx="3">
                  <c:v>0.93199105145413874</c:v>
                </c:pt>
                <c:pt idx="4">
                  <c:v>0.7362344582593251</c:v>
                </c:pt>
                <c:pt idx="5">
                  <c:v>0.79325301204819276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BD-4DF9-A3DD-8A64EDAD3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8266975"/>
        <c:axId val="2124446015"/>
      </c:lineChart>
      <c:catAx>
        <c:axId val="1918163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9330015"/>
        <c:crosses val="autoZero"/>
        <c:auto val="1"/>
        <c:lblAlgn val="ctr"/>
        <c:lblOffset val="100"/>
        <c:noMultiLvlLbl val="0"/>
      </c:catAx>
      <c:valAx>
        <c:axId val="2009330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163599"/>
        <c:crosses val="autoZero"/>
        <c:crossBetween val="between"/>
      </c:valAx>
      <c:valAx>
        <c:axId val="2124446015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8266975"/>
        <c:crosses val="max"/>
        <c:crossBetween val="between"/>
      </c:valAx>
      <c:catAx>
        <c:axId val="200826697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444601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8CF5A6-D97D-BA43-9B3C-262FEE9A10A5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A537C0-D0E7-2E42-BEF0-E1EBAED73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2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34FB49-D68B-9745-A665-0C0D4ED773C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485B20-07D2-7D48-815D-836FADF4D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6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7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9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8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63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9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7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3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1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9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2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2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4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4128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pos="3504" userDrawn="1">
          <p15:clr>
            <a:srgbClr val="FBAE40"/>
          </p15:clr>
        </p15:guide>
        <p15:guide id="7" pos="19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4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4" r:id="rId3"/>
    <p:sldLayoutId id="214748378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272" userDrawn="1">
          <p15:clr>
            <a:srgbClr val="F26B43"/>
          </p15:clr>
        </p15:guide>
        <p15:guide id="4" pos="2544" userDrawn="1">
          <p15:clr>
            <a:srgbClr val="F26B43"/>
          </p15:clr>
        </p15:guide>
        <p15:guide id="5" orient="horz" pos="720" userDrawn="1">
          <p15:clr>
            <a:srgbClr val="F26B43"/>
          </p15:clr>
        </p15:guide>
        <p15:guide id="6" orient="horz" pos="1440" userDrawn="1">
          <p15:clr>
            <a:srgbClr val="F26B43"/>
          </p15:clr>
        </p15:guide>
        <p15:guide id="7" pos="5112" userDrawn="1">
          <p15:clr>
            <a:srgbClr val="F26B43"/>
          </p15:clr>
        </p15:guide>
        <p15:guide id="8" orient="horz" pos="2880" userDrawn="1">
          <p15:clr>
            <a:srgbClr val="F26B43"/>
          </p15:clr>
        </p15:guide>
        <p15:guide id="9" pos="6384" userDrawn="1">
          <p15:clr>
            <a:srgbClr val="F26B43"/>
          </p15:clr>
        </p15:guide>
        <p15:guide id="10" orient="horz" pos="3600" userDrawn="1">
          <p15:clr>
            <a:srgbClr val="F26B43"/>
          </p15:clr>
        </p15:guide>
        <p15:guide id="11" orient="horz" pos="396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  <p15:guide id="13" orient="horz" pos="3792" userDrawn="1">
          <p15:clr>
            <a:srgbClr val="F26B43"/>
          </p15:clr>
        </p15:guide>
        <p15:guide id="14" pos="624" userDrawn="1">
          <p15:clr>
            <a:srgbClr val="F26B43"/>
          </p15:clr>
        </p15:guide>
        <p15:guide id="15" pos="3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5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4C609D-418D-DE43-9B3F-A03DC0C757BB}"/>
              </a:ext>
            </a:extLst>
          </p:cNvPr>
          <p:cNvSpPr txBox="1"/>
          <p:nvPr/>
        </p:nvSpPr>
        <p:spPr>
          <a:xfrm>
            <a:off x="165253" y="6396335"/>
            <a:ext cx="797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20" dirty="0">
                <a:solidFill>
                  <a:schemeClr val="bg1"/>
                </a:solidFill>
                <a:latin typeface="Helvetica Light" panose="020B0403020202020204" pitchFamily="34" charset="0"/>
              </a:rPr>
              <a:t>NAME OF DCLI </a:t>
            </a:r>
            <a:r>
              <a:rPr lang="en-US" sz="2200" b="1" spc="-120" dirty="0">
                <a:solidFill>
                  <a:schemeClr val="bg1"/>
                </a:solidFill>
                <a:latin typeface="Helvetica" pitchFamily="2" charset="0"/>
              </a:rPr>
              <a:t>PRESENTATION HEADER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667C152-05A5-BD7B-DB92-B6F95EA04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20" dirty="0">
                <a:solidFill>
                  <a:schemeClr val="bg1"/>
                </a:solidFill>
                <a:latin typeface="Helvetica" panose="020B0604020202030204" pitchFamily="34" charset="0"/>
              </a:rPr>
              <a:t>Good News!</a:t>
            </a:r>
            <a:endParaRPr lang="en-US" sz="44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1118122" y="1853740"/>
            <a:ext cx="99854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Currently 47 days out for the start of the summer 2023 semester.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Trending up 15 %.  </a:t>
            </a:r>
          </a:p>
          <a:p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Trending up in new and returning students. </a:t>
            </a:r>
          </a:p>
          <a:p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headcount is at 375 vs 323 same time last year.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credit hours is at 1947 vs 1727 same time last year. 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5060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4B9D36-1E2D-47B0-9316-9CA7DB45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4431"/>
            <a:ext cx="12192000" cy="949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7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498233"/>
            <a:ext cx="8207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Student Profile &amp; Enrollment </a:t>
            </a:r>
          </a:p>
          <a:p>
            <a:pPr algn="ctr"/>
            <a:r>
              <a:rPr lang="en-US" sz="3600" b="1" spc="-120" dirty="0">
                <a:solidFill>
                  <a:schemeClr val="bg1"/>
                </a:solidFill>
                <a:latin typeface="Helvetica" panose="020B0604020202030204" pitchFamily="34" charset="0"/>
              </a:rPr>
              <a:t>Impact  Report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1100" y="2358406"/>
            <a:ext cx="982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panose="020B0604020202030204" pitchFamily="34" charset="0"/>
              </a:rPr>
              <a:t>Meredith Johnson-Palmer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Helvetica" panose="020B0604020202030204" pitchFamily="34" charset="0"/>
              </a:rPr>
              <a:t>Executive Dean, Student Success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Helvetica" panose="020B0604020202030204" pitchFamily="34" charset="0"/>
              </a:rPr>
              <a:t>Richland Community College (Dist. #537)  </a:t>
            </a:r>
            <a:endParaRPr lang="en-US" sz="360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BA2339-1816-0545-A82F-08074FEE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2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971258" y="62492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20" dirty="0">
                <a:solidFill>
                  <a:schemeClr val="bg1"/>
                </a:solidFill>
                <a:latin typeface="Helvetica" panose="020B0604020202030204" pitchFamily="34" charset="0"/>
              </a:rPr>
              <a:t>Student Types </a:t>
            </a:r>
            <a:endParaRPr lang="en-US" sz="36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5965572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7C34F-C66E-7F4F-92E4-75BA3BA92647}"/>
              </a:ext>
            </a:extLst>
          </p:cNvPr>
          <p:cNvSpPr/>
          <p:nvPr/>
        </p:nvSpPr>
        <p:spPr>
          <a:xfrm>
            <a:off x="5978769" y="0"/>
            <a:ext cx="6222345" cy="684627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1154" t="-172" r="-34168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1CD092C-DCDD-499C-AE09-03DB0A03C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47633"/>
              </p:ext>
            </p:extLst>
          </p:nvPr>
        </p:nvGraphicFramePr>
        <p:xfrm>
          <a:off x="580293" y="1512276"/>
          <a:ext cx="4923692" cy="4325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8AAFF58-6078-4C50-9E2C-6960CFA90F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820867"/>
              </p:ext>
            </p:extLst>
          </p:nvPr>
        </p:nvGraphicFramePr>
        <p:xfrm>
          <a:off x="571178" y="1667107"/>
          <a:ext cx="4923693" cy="3919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447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,Bold"/>
              </a:rPr>
              <a:t>Student Enrollment by Session </a:t>
            </a:r>
            <a:endParaRPr lang="en-US" sz="36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378D6F-04F6-4AB7-8F29-BE6EE32A1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546" y="1547550"/>
            <a:ext cx="6382641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,Bold"/>
              </a:rPr>
              <a:t>Current Student Demographics  </a:t>
            </a:r>
            <a:endParaRPr lang="en-US" sz="36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AC01431-D4FB-4DFA-921D-81D5809D87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463954"/>
              </p:ext>
            </p:extLst>
          </p:nvPr>
        </p:nvGraphicFramePr>
        <p:xfrm>
          <a:off x="2458842" y="1943100"/>
          <a:ext cx="7304049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19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3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,Bold"/>
              </a:rPr>
              <a:t>Current Student Demographics </a:t>
            </a:r>
            <a:endParaRPr lang="en-US" sz="36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8E82A-044D-4DA7-8D57-0BEB23A72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474" y="1783555"/>
            <a:ext cx="5839051" cy="35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Enrollment Trends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02428-A1C7-4F95-8880-753B33D950E3}"/>
              </a:ext>
            </a:extLst>
          </p:cNvPr>
          <p:cNvSpPr txBox="1"/>
          <p:nvPr/>
        </p:nvSpPr>
        <p:spPr>
          <a:xfrm>
            <a:off x="1289537" y="1913113"/>
            <a:ext cx="9894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sz="2000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066485-1A54-4D52-93E7-2B6485B8F022}"/>
              </a:ext>
            </a:extLst>
          </p:cNvPr>
          <p:cNvSpPr txBox="1"/>
          <p:nvPr/>
        </p:nvSpPr>
        <p:spPr>
          <a:xfrm>
            <a:off x="1017964" y="2045971"/>
            <a:ext cx="3390408" cy="3401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b="1" dirty="0">
                <a:latin typeface="Helvetica" pitchFamily="2" charset="0"/>
              </a:rPr>
              <a:t>High School Students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25% - 30% of our enrollment are high school students.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Even as headcount has varied, HS enrollment has remain steady.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600" dirty="0">
              <a:latin typeface="Helvetica" pitchFamily="2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600" dirty="0">
              <a:latin typeface="Helvetica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4F01C9-22C8-4E4A-AE0A-BB4C18B6D7B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95092" y="1913113"/>
          <a:ext cx="5673701" cy="3078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791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BA2339-1816-0545-A82F-08074FEE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57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971259" y="1618357"/>
            <a:ext cx="405794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br>
              <a:rPr lang="en-US" sz="2200" dirty="0">
                <a:solidFill>
                  <a:schemeClr val="bg1"/>
                </a:solidFill>
                <a:latin typeface="Helvetica" pitchFamily="2" charset="0"/>
              </a:rPr>
            </a:br>
            <a:endParaRPr lang="en-US" sz="22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971258" y="476718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20" dirty="0">
                <a:solidFill>
                  <a:schemeClr val="bg1"/>
                </a:solidFill>
                <a:latin typeface="Helvetica" panose="020B0604020202030204" pitchFamily="34" charset="0"/>
              </a:rPr>
              <a:t>Racial and Ethnic Breakdowns</a:t>
            </a:r>
            <a:endParaRPr lang="en-US" sz="2800" b="1" spc="-12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5965572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74EAD70-B32B-48AB-9615-7DEB968FCD9C}"/>
              </a:ext>
            </a:extLst>
          </p:cNvPr>
          <p:cNvSpPr/>
          <p:nvPr/>
        </p:nvSpPr>
        <p:spPr>
          <a:xfrm>
            <a:off x="5990492" y="0"/>
            <a:ext cx="6178062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4811" t="-342" r="-61697" b="3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628ECCF-68C4-4F25-8A34-82AE6C7C24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595219"/>
              </p:ext>
            </p:extLst>
          </p:nvPr>
        </p:nvGraphicFramePr>
        <p:xfrm>
          <a:off x="587297" y="1907543"/>
          <a:ext cx="4966009" cy="3161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008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BAA4F1-DDE1-40B1-273B-F13D25D9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3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2007219" y="713677"/>
            <a:ext cx="82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Enrollment Trends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02428-A1C7-4F95-8880-753B33D950E3}"/>
              </a:ext>
            </a:extLst>
          </p:cNvPr>
          <p:cNvSpPr txBox="1"/>
          <p:nvPr/>
        </p:nvSpPr>
        <p:spPr>
          <a:xfrm>
            <a:off x="1289537" y="1913113"/>
            <a:ext cx="9894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sz="20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85BA3-DE3D-49FE-A8EB-584D2E401DB0}"/>
              </a:ext>
            </a:extLst>
          </p:cNvPr>
          <p:cNvSpPr txBox="1"/>
          <p:nvPr/>
        </p:nvSpPr>
        <p:spPr>
          <a:xfrm>
            <a:off x="1008184" y="2113167"/>
            <a:ext cx="30269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Course Enrollment</a:t>
            </a:r>
          </a:p>
          <a:p>
            <a:endParaRPr lang="en-US" dirty="0"/>
          </a:p>
          <a:p>
            <a:r>
              <a:rPr lang="en-US" sz="1600" dirty="0"/>
              <a:t>Count of students who registered for a course with an online component (sections starting with V,D,Y)</a:t>
            </a:r>
          </a:p>
          <a:p>
            <a:endParaRPr lang="en-US" sz="16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2079576-2829-42ED-9EAC-E5F08F41B2A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63897" y="1828800"/>
          <a:ext cx="5524500" cy="356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DC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50967</TotalTime>
  <Words>177</Words>
  <Application>Microsoft Office PowerPoint</Application>
  <PresentationFormat>Widescreen</PresentationFormat>
  <Paragraphs>46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Garamond,Bold</vt:lpstr>
      <vt:lpstr>Helvetica</vt:lpstr>
      <vt:lpstr>Helvetica Light</vt:lpstr>
      <vt:lpstr>EDC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Phillips</dc:creator>
  <cp:lastModifiedBy>Madonna Brown</cp:lastModifiedBy>
  <cp:revision>1826</cp:revision>
  <cp:lastPrinted>2022-11-15T22:47:15Z</cp:lastPrinted>
  <dcterms:created xsi:type="dcterms:W3CDTF">2017-05-01T16:52:06Z</dcterms:created>
  <dcterms:modified xsi:type="dcterms:W3CDTF">2023-04-18T20:53:36Z</dcterms:modified>
</cp:coreProperties>
</file>