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6F_C392E121.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8" r:id="rId1"/>
  </p:sldMasterIdLst>
  <p:notesMasterIdLst>
    <p:notesMasterId r:id="rId11"/>
  </p:notesMasterIdLst>
  <p:handoutMasterIdLst>
    <p:handoutMasterId r:id="rId12"/>
  </p:handoutMasterIdLst>
  <p:sldIdLst>
    <p:sldId id="367" r:id="rId2"/>
    <p:sldId id="715" r:id="rId3"/>
    <p:sldId id="627" r:id="rId4"/>
    <p:sldId id="625" r:id="rId5"/>
    <p:sldId id="572" r:id="rId6"/>
    <p:sldId id="623" r:id="rId7"/>
    <p:sldId id="704" r:id="rId8"/>
    <p:sldId id="717" r:id="rId9"/>
    <p:sldId id="718"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7A211BC2-CA85-8746-BB03-CF028B49E34E}">
          <p14:sldIdLst>
            <p14:sldId id="367"/>
            <p14:sldId id="715"/>
            <p14:sldId id="627"/>
            <p14:sldId id="625"/>
            <p14:sldId id="572"/>
            <p14:sldId id="623"/>
            <p14:sldId id="704"/>
            <p14:sldId id="717"/>
            <p14:sldId id="718"/>
          </p14:sldIdLst>
        </p14:section>
        <p14:section name="SOTC RCC SLIDES" id="{F12F140D-8E1A-D247-9A33-FD270FB65007}">
          <p14:sldIdLst/>
        </p14:section>
      </p14:sectionLst>
    </p:ext>
    <p:ext uri="{EFAFB233-063F-42B5-8137-9DF3F51BA10A}">
      <p15:sldGuideLst xmlns:p15="http://schemas.microsoft.com/office/powerpoint/2012/main">
        <p15:guide id="1" orient="horz" pos="2160" userDrawn="1">
          <p15:clr>
            <a:srgbClr val="A4A3A4"/>
          </p15:clr>
        </p15:guide>
        <p15:guide id="2" orient="horz" pos="3240" userDrawn="1">
          <p15:clr>
            <a:srgbClr val="A4A3A4"/>
          </p15:clr>
        </p15:guide>
        <p15:guide id="3" pos="3840">
          <p15:clr>
            <a:srgbClr val="A4A3A4"/>
          </p15:clr>
        </p15:guide>
        <p15:guide id="4" pos="44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A70"/>
    <a:srgbClr val="1D4B71"/>
    <a:srgbClr val="FF7E79"/>
    <a:srgbClr val="C10430"/>
    <a:srgbClr val="E9961F"/>
    <a:srgbClr val="AD3D7F"/>
    <a:srgbClr val="006259"/>
    <a:srgbClr val="A8A9AB"/>
    <a:srgbClr val="FFCC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p:restoredTop sz="74909" autoAdjust="0"/>
  </p:normalViewPr>
  <p:slideViewPr>
    <p:cSldViewPr snapToGrid="0" snapToObjects="1">
      <p:cViewPr varScale="1">
        <p:scale>
          <a:sx n="86" d="100"/>
          <a:sy n="86" d="100"/>
        </p:scale>
        <p:origin x="1314" y="90"/>
      </p:cViewPr>
      <p:guideLst>
        <p:guide orient="horz" pos="2160"/>
        <p:guide orient="horz" pos="3240"/>
        <p:guide pos="3840"/>
        <p:guide pos="4464"/>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218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StudentType!$C$5</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C1-4743-9B76-59F4A98845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C1-4743-9B76-59F4A98845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C1-4743-9B76-59F4A98845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C1-4743-9B76-59F4A98845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FC1-4743-9B76-59F4A98845D1}"/>
              </c:ext>
            </c:extLst>
          </c:dPt>
          <c:dLbls>
            <c:dLbl>
              <c:idx val="0"/>
              <c:layout>
                <c:manualLayout>
                  <c:x val="-5.7033484156461194E-2"/>
                  <c:y val="0.1586309300762659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FC1-4743-9B76-59F4A98845D1}"/>
                </c:ext>
              </c:extLst>
            </c:dLbl>
            <c:dLbl>
              <c:idx val="1"/>
              <c:layout>
                <c:manualLayout>
                  <c:x val="-0.16159487177663981"/>
                  <c:y val="-5.029761197540139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FC1-4743-9B76-59F4A98845D1}"/>
                </c:ext>
              </c:extLst>
            </c:dLbl>
            <c:dLbl>
              <c:idx val="2"/>
              <c:layout>
                <c:manualLayout>
                  <c:x val="5.465708898327519E-2"/>
                  <c:y val="-0.2205356832767601"/>
                </c:manualLayout>
              </c:layout>
              <c:tx>
                <c:rich>
                  <a:bodyPr/>
                  <a:lstStyle/>
                  <a:p>
                    <a:fld id="{A7347792-F4A3-46EB-94C2-08FCAA0C9363}" type="CATEGORYNAME">
                      <a:rPr lang="en-US" u="sng"/>
                      <a:pPr/>
                      <a:t>[CATEGORY NAME]</a:t>
                    </a:fld>
                    <a:r>
                      <a:rPr lang="en-US" baseline="0" dirty="0"/>
                      <a:t>
</a:t>
                    </a:r>
                    <a:fld id="{8C664833-A2D9-44D3-9BAA-4B824E111D86}"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FC1-4743-9B76-59F4A98845D1}"/>
                </c:ext>
              </c:extLst>
            </c:dLbl>
            <c:dLbl>
              <c:idx val="3"/>
              <c:layout>
                <c:manualLayout>
                  <c:x val="0.13856273748748416"/>
                  <c:y val="-0.10486336170837636"/>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9486440420124213"/>
                      <c:h val="0.17410711837638942"/>
                    </c:manualLayout>
                  </c15:layout>
                </c:ext>
                <c:ext xmlns:c16="http://schemas.microsoft.com/office/drawing/2014/chart" uri="{C3380CC4-5D6E-409C-BE32-E72D297353CC}">
                  <c16:uniqueId val="{00000007-0FC1-4743-9B76-59F4A98845D1}"/>
                </c:ext>
              </c:extLst>
            </c:dLbl>
            <c:dLbl>
              <c:idx val="4"/>
              <c:layout>
                <c:manualLayout>
                  <c:x val="0.16159487177663975"/>
                  <c:y val="0.1470237888511732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FC1-4743-9B76-59F4A98845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StudentType!$A$6:$A$10</c:f>
              <c:strCache>
                <c:ptCount val="5"/>
                <c:pt idx="0">
                  <c:v>New</c:v>
                </c:pt>
                <c:pt idx="1">
                  <c:v>Continuing</c:v>
                </c:pt>
                <c:pt idx="2">
                  <c:v>Returning</c:v>
                </c:pt>
                <c:pt idx="3">
                  <c:v>Other</c:v>
                </c:pt>
                <c:pt idx="4">
                  <c:v>High School</c:v>
                </c:pt>
              </c:strCache>
            </c:strRef>
          </c:cat>
          <c:val>
            <c:numRef>
              <c:f>StudentType!$C$6:$C$10</c:f>
              <c:numCache>
                <c:formatCode>0%</c:formatCode>
                <c:ptCount val="5"/>
                <c:pt idx="0">
                  <c:v>9.5754290876242099E-2</c:v>
                </c:pt>
                <c:pt idx="1">
                  <c:v>0.3748870822041554</c:v>
                </c:pt>
                <c:pt idx="2">
                  <c:v>0.17434507678410116</c:v>
                </c:pt>
                <c:pt idx="3">
                  <c:v>2.1228545618789521E-2</c:v>
                </c:pt>
                <c:pt idx="4">
                  <c:v>0.33378500451671184</c:v>
                </c:pt>
              </c:numCache>
            </c:numRef>
          </c:val>
          <c:extLst>
            <c:ext xmlns:c16="http://schemas.microsoft.com/office/drawing/2014/chart" uri="{C3380CC4-5D6E-409C-BE32-E72D297353CC}">
              <c16:uniqueId val="{0000000A-0FC1-4743-9B76-59F4A98845D1}"/>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StudentType!$B$5</c15:sqref>
                        </c15:formulaRef>
                      </c:ext>
                    </c:extLst>
                    <c:strCache>
                      <c:ptCount val="1"/>
                      <c:pt idx="0">
                        <c:v>count of student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0FC1-4743-9B76-59F4A98845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0FC1-4743-9B76-59F4A98845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0FC1-4743-9B76-59F4A98845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0FC1-4743-9B76-59F4A98845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0FC1-4743-9B76-59F4A98845D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StudentType!$A$6:$A$10</c15:sqref>
                        </c15:formulaRef>
                      </c:ext>
                    </c:extLst>
                    <c:strCache>
                      <c:ptCount val="5"/>
                      <c:pt idx="0">
                        <c:v>New</c:v>
                      </c:pt>
                      <c:pt idx="1">
                        <c:v>Continuing</c:v>
                      </c:pt>
                      <c:pt idx="2">
                        <c:v>Returning</c:v>
                      </c:pt>
                      <c:pt idx="3">
                        <c:v>Other</c:v>
                      </c:pt>
                      <c:pt idx="4">
                        <c:v>High School</c:v>
                      </c:pt>
                    </c:strCache>
                  </c:strRef>
                </c:cat>
                <c:val>
                  <c:numRef>
                    <c:extLst>
                      <c:ext uri="{02D57815-91ED-43cb-92C2-25804820EDAC}">
                        <c15:formulaRef>
                          <c15:sqref>StudentType!$B$6:$B$10</c15:sqref>
                        </c15:formulaRef>
                      </c:ext>
                    </c:extLst>
                    <c:numCache>
                      <c:formatCode>General</c:formatCode>
                      <c:ptCount val="5"/>
                      <c:pt idx="0">
                        <c:v>212</c:v>
                      </c:pt>
                      <c:pt idx="1">
                        <c:v>830</c:v>
                      </c:pt>
                      <c:pt idx="2">
                        <c:v>386</c:v>
                      </c:pt>
                      <c:pt idx="3">
                        <c:v>47</c:v>
                      </c:pt>
                      <c:pt idx="4">
                        <c:v>739</c:v>
                      </c:pt>
                    </c:numCache>
                  </c:numRef>
                </c:val>
                <c:extLst>
                  <c:ext xmlns:c16="http://schemas.microsoft.com/office/drawing/2014/chart" uri="{C3380CC4-5D6E-409C-BE32-E72D297353CC}">
                    <c16:uniqueId val="{00000015-0FC1-4743-9B76-59F4A98845D1}"/>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1"/>
          <c:order val="1"/>
          <c:tx>
            <c:strRef>
              <c:f>RaceEthnic!$C$4</c:f>
              <c:strCache>
                <c:ptCount val="1"/>
                <c:pt idx="0">
                  <c:v>Percentage</c:v>
                </c:pt>
              </c:strCache>
            </c:strRef>
          </c:tx>
          <c:dPt>
            <c:idx val="0"/>
            <c:bubble3D val="0"/>
            <c:spPr>
              <a:solidFill>
                <a:schemeClr val="accent6">
                  <a:shade val="47000"/>
                </a:schemeClr>
              </a:solidFill>
              <a:ln w="19050">
                <a:solidFill>
                  <a:schemeClr val="lt1"/>
                </a:solidFill>
              </a:ln>
              <a:effectLst/>
            </c:spPr>
            <c:extLst>
              <c:ext xmlns:c16="http://schemas.microsoft.com/office/drawing/2014/chart" uri="{C3380CC4-5D6E-409C-BE32-E72D297353CC}">
                <c16:uniqueId val="{00000001-21FF-4A22-BBEC-C967BBD1C4F8}"/>
              </c:ext>
            </c:extLst>
          </c:dPt>
          <c:dPt>
            <c:idx val="1"/>
            <c:bubble3D val="0"/>
            <c:spPr>
              <a:solidFill>
                <a:schemeClr val="accent6">
                  <a:shade val="65000"/>
                </a:schemeClr>
              </a:solidFill>
              <a:ln w="19050">
                <a:solidFill>
                  <a:schemeClr val="lt1"/>
                </a:solidFill>
              </a:ln>
              <a:effectLst/>
            </c:spPr>
            <c:extLst>
              <c:ext xmlns:c16="http://schemas.microsoft.com/office/drawing/2014/chart" uri="{C3380CC4-5D6E-409C-BE32-E72D297353CC}">
                <c16:uniqueId val="{00000003-21FF-4A22-BBEC-C967BBD1C4F8}"/>
              </c:ext>
            </c:extLst>
          </c:dPt>
          <c:dPt>
            <c:idx val="2"/>
            <c:bubble3D val="0"/>
            <c:spPr>
              <a:solidFill>
                <a:schemeClr val="accent6">
                  <a:shade val="82000"/>
                </a:schemeClr>
              </a:solidFill>
              <a:ln w="19050">
                <a:solidFill>
                  <a:schemeClr val="lt1"/>
                </a:solidFill>
              </a:ln>
              <a:effectLst/>
            </c:spPr>
            <c:extLst>
              <c:ext xmlns:c16="http://schemas.microsoft.com/office/drawing/2014/chart" uri="{C3380CC4-5D6E-409C-BE32-E72D297353CC}">
                <c16:uniqueId val="{00000005-21FF-4A22-BBEC-C967BBD1C4F8}"/>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21FF-4A22-BBEC-C967BBD1C4F8}"/>
              </c:ext>
            </c:extLst>
          </c:dPt>
          <c:dPt>
            <c:idx val="4"/>
            <c:bubble3D val="0"/>
            <c:spPr>
              <a:solidFill>
                <a:schemeClr val="accent6">
                  <a:tint val="83000"/>
                </a:schemeClr>
              </a:solidFill>
              <a:ln w="19050">
                <a:solidFill>
                  <a:schemeClr val="lt1"/>
                </a:solidFill>
              </a:ln>
              <a:effectLst/>
            </c:spPr>
            <c:extLst>
              <c:ext xmlns:c16="http://schemas.microsoft.com/office/drawing/2014/chart" uri="{C3380CC4-5D6E-409C-BE32-E72D297353CC}">
                <c16:uniqueId val="{00000009-21FF-4A22-BBEC-C967BBD1C4F8}"/>
              </c:ext>
            </c:extLst>
          </c:dPt>
          <c:dPt>
            <c:idx val="5"/>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0B-21FF-4A22-BBEC-C967BBD1C4F8}"/>
              </c:ext>
            </c:extLst>
          </c:dPt>
          <c:dPt>
            <c:idx val="6"/>
            <c:bubble3D val="0"/>
            <c:spPr>
              <a:solidFill>
                <a:schemeClr val="accent6">
                  <a:tint val="48000"/>
                </a:schemeClr>
              </a:solidFill>
              <a:ln w="19050">
                <a:solidFill>
                  <a:schemeClr val="lt1"/>
                </a:solidFill>
              </a:ln>
              <a:effectLst/>
            </c:spPr>
            <c:extLst>
              <c:ext xmlns:c16="http://schemas.microsoft.com/office/drawing/2014/chart" uri="{C3380CC4-5D6E-409C-BE32-E72D297353CC}">
                <c16:uniqueId val="{0000000D-21FF-4A22-BBEC-C967BBD1C4F8}"/>
              </c:ext>
            </c:extLst>
          </c:dPt>
          <c:dLbls>
            <c:dLbl>
              <c:idx val="0"/>
              <c:layout>
                <c:manualLayout>
                  <c:x val="0.30207363195874309"/>
                  <c:y val="3.283173263077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FF-4A22-BBEC-C967BBD1C4F8}"/>
                </c:ext>
              </c:extLst>
            </c:dLbl>
            <c:dLbl>
              <c:idx val="1"/>
              <c:layout>
                <c:manualLayout>
                  <c:x val="0.21541316377385772"/>
                  <c:y val="-0.120383019646187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FF-4A22-BBEC-C967BBD1C4F8}"/>
                </c:ext>
              </c:extLst>
            </c:dLbl>
            <c:dLbl>
              <c:idx val="2"/>
              <c:layout>
                <c:manualLayout>
                  <c:x val="7.180438792461924E-2"/>
                  <c:y val="7.29594058461739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FF-4A22-BBEC-C967BBD1C4F8}"/>
                </c:ext>
              </c:extLst>
            </c:dLbl>
            <c:dLbl>
              <c:idx val="3"/>
              <c:layout>
                <c:manualLayout>
                  <c:x val="0.13122870896568334"/>
                  <c:y val="9.119925730771749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FF-4A22-BBEC-C967BBD1C4F8}"/>
                </c:ext>
              </c:extLst>
            </c:dLbl>
            <c:dLbl>
              <c:idx val="5"/>
              <c:layout>
                <c:manualLayout>
                  <c:x val="-0.2426493109176788"/>
                  <c:y val="-0.1167350493538784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1FF-4A22-BBEC-C967BBD1C4F8}"/>
                </c:ext>
              </c:extLst>
            </c:dLbl>
            <c:dLbl>
              <c:idx val="6"/>
              <c:layout>
                <c:manualLayout>
                  <c:x val="-5.199628091093117E-2"/>
                  <c:y val="-0.145918811692348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1FF-4A22-BBEC-C967BBD1C4F8}"/>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000" b="1" i="0" u="none" strike="noStrike" kern="1200" baseline="0">
                    <a:ln>
                      <a:noFill/>
                    </a:ln>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RaceEthnic!$A$5:$A$11</c:f>
              <c:strCache>
                <c:ptCount val="7"/>
                <c:pt idx="0">
                  <c:v>Asian</c:v>
                </c:pt>
                <c:pt idx="1">
                  <c:v>American Indian/Alaskan Native</c:v>
                </c:pt>
                <c:pt idx="2">
                  <c:v>Black/African American</c:v>
                </c:pt>
                <c:pt idx="3">
                  <c:v>Hispanic/Latino</c:v>
                </c:pt>
                <c:pt idx="4">
                  <c:v>White</c:v>
                </c:pt>
                <c:pt idx="5">
                  <c:v>Native Hawaiian/Pacific Islander</c:v>
                </c:pt>
                <c:pt idx="6">
                  <c:v>Other</c:v>
                </c:pt>
              </c:strCache>
            </c:strRef>
          </c:cat>
          <c:val>
            <c:numRef>
              <c:f>RaceEthnic!$C$5:$C$11</c:f>
              <c:numCache>
                <c:formatCode>0%</c:formatCode>
                <c:ptCount val="7"/>
                <c:pt idx="0">
                  <c:v>1.4453477868112014E-2</c:v>
                </c:pt>
                <c:pt idx="1">
                  <c:v>5.4200542005420054E-3</c:v>
                </c:pt>
                <c:pt idx="2">
                  <c:v>0.27642276422764228</c:v>
                </c:pt>
                <c:pt idx="3">
                  <c:v>5.5555555555555552E-2</c:v>
                </c:pt>
                <c:pt idx="4">
                  <c:v>0.63775971093044259</c:v>
                </c:pt>
                <c:pt idx="5">
                  <c:v>2.7100271002710027E-3</c:v>
                </c:pt>
                <c:pt idx="6">
                  <c:v>7.6784101174345075E-3</c:v>
                </c:pt>
              </c:numCache>
            </c:numRef>
          </c:val>
          <c:extLst>
            <c:ext xmlns:c16="http://schemas.microsoft.com/office/drawing/2014/chart" uri="{C3380CC4-5D6E-409C-BE32-E72D297353CC}">
              <c16:uniqueId val="{0000000E-21FF-4A22-BBEC-C967BBD1C4F8}"/>
            </c:ext>
          </c:extLst>
        </c:ser>
        <c:dLbls>
          <c:showLegendKey val="0"/>
          <c:showVal val="0"/>
          <c:showCatName val="0"/>
          <c:showSerName val="0"/>
          <c:showPercent val="0"/>
          <c:showBubbleSize val="0"/>
          <c:showLeaderLines val="1"/>
        </c:dLbls>
        <c:firstSliceAng val="0"/>
        <c:holeSize val="50"/>
        <c:extLst>
          <c:ext xmlns:c15="http://schemas.microsoft.com/office/drawing/2012/chart" uri="{02D57815-91ED-43cb-92C2-25804820EDAC}">
            <c15:filteredPieSeries>
              <c15:ser>
                <c:idx val="0"/>
                <c:order val="0"/>
                <c:tx>
                  <c:strRef>
                    <c:extLst>
                      <c:ext uri="{02D57815-91ED-43cb-92C2-25804820EDAC}">
                        <c15:formulaRef>
                          <c15:sqref>RaceEthnic!$B$4</c15:sqref>
                        </c15:formulaRef>
                      </c:ext>
                    </c:extLst>
                    <c:strCache>
                      <c:ptCount val="1"/>
                      <c:pt idx="0">
                        <c:v>Student Count</c:v>
                      </c:pt>
                    </c:strCache>
                  </c:strRef>
                </c:tx>
                <c:dPt>
                  <c:idx val="0"/>
                  <c:bubble3D val="0"/>
                  <c:spPr>
                    <a:solidFill>
                      <a:schemeClr val="accent6">
                        <a:shade val="47000"/>
                      </a:schemeClr>
                    </a:solidFill>
                    <a:ln w="19050">
                      <a:solidFill>
                        <a:schemeClr val="lt1"/>
                      </a:solidFill>
                    </a:ln>
                    <a:effectLst/>
                  </c:spPr>
                  <c:extLst>
                    <c:ext xmlns:c16="http://schemas.microsoft.com/office/drawing/2014/chart" uri="{C3380CC4-5D6E-409C-BE32-E72D297353CC}">
                      <c16:uniqueId val="{00000010-21FF-4A22-BBEC-C967BBD1C4F8}"/>
                    </c:ext>
                  </c:extLst>
                </c:dPt>
                <c:dPt>
                  <c:idx val="1"/>
                  <c:bubble3D val="0"/>
                  <c:spPr>
                    <a:solidFill>
                      <a:schemeClr val="accent6">
                        <a:shade val="65000"/>
                      </a:schemeClr>
                    </a:solidFill>
                    <a:ln w="19050">
                      <a:solidFill>
                        <a:schemeClr val="lt1"/>
                      </a:solidFill>
                    </a:ln>
                    <a:effectLst/>
                  </c:spPr>
                  <c:extLst>
                    <c:ext xmlns:c16="http://schemas.microsoft.com/office/drawing/2014/chart" uri="{C3380CC4-5D6E-409C-BE32-E72D297353CC}">
                      <c16:uniqueId val="{00000012-21FF-4A22-BBEC-C967BBD1C4F8}"/>
                    </c:ext>
                  </c:extLst>
                </c:dPt>
                <c:dPt>
                  <c:idx val="2"/>
                  <c:bubble3D val="0"/>
                  <c:spPr>
                    <a:solidFill>
                      <a:schemeClr val="accent6">
                        <a:shade val="82000"/>
                      </a:schemeClr>
                    </a:solidFill>
                    <a:ln w="19050">
                      <a:solidFill>
                        <a:schemeClr val="lt1"/>
                      </a:solidFill>
                    </a:ln>
                    <a:effectLst/>
                  </c:spPr>
                  <c:extLst>
                    <c:ext xmlns:c16="http://schemas.microsoft.com/office/drawing/2014/chart" uri="{C3380CC4-5D6E-409C-BE32-E72D297353CC}">
                      <c16:uniqueId val="{00000014-21FF-4A22-BBEC-C967BBD1C4F8}"/>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16-21FF-4A22-BBEC-C967BBD1C4F8}"/>
                    </c:ext>
                  </c:extLst>
                </c:dPt>
                <c:dPt>
                  <c:idx val="4"/>
                  <c:bubble3D val="0"/>
                  <c:spPr>
                    <a:solidFill>
                      <a:schemeClr val="accent6">
                        <a:tint val="83000"/>
                      </a:schemeClr>
                    </a:solidFill>
                    <a:ln w="19050">
                      <a:solidFill>
                        <a:schemeClr val="lt1"/>
                      </a:solidFill>
                    </a:ln>
                    <a:effectLst/>
                  </c:spPr>
                  <c:extLst>
                    <c:ext xmlns:c16="http://schemas.microsoft.com/office/drawing/2014/chart" uri="{C3380CC4-5D6E-409C-BE32-E72D297353CC}">
                      <c16:uniqueId val="{00000018-21FF-4A22-BBEC-C967BBD1C4F8}"/>
                    </c:ext>
                  </c:extLst>
                </c:dPt>
                <c:dPt>
                  <c:idx val="5"/>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1A-21FF-4A22-BBEC-C967BBD1C4F8}"/>
                    </c:ext>
                  </c:extLst>
                </c:dPt>
                <c:dPt>
                  <c:idx val="6"/>
                  <c:bubble3D val="0"/>
                  <c:spPr>
                    <a:solidFill>
                      <a:schemeClr val="accent6">
                        <a:tint val="48000"/>
                      </a:schemeClr>
                    </a:solidFill>
                    <a:ln w="19050">
                      <a:solidFill>
                        <a:schemeClr val="lt1"/>
                      </a:solidFill>
                    </a:ln>
                    <a:effectLst/>
                  </c:spPr>
                  <c:extLst>
                    <c:ext xmlns:c16="http://schemas.microsoft.com/office/drawing/2014/chart" uri="{C3380CC4-5D6E-409C-BE32-E72D297353CC}">
                      <c16:uniqueId val="{0000001C-21FF-4A22-BBEC-C967BBD1C4F8}"/>
                    </c:ext>
                  </c:extLst>
                </c:dPt>
                <c:cat>
                  <c:strRef>
                    <c:extLst>
                      <c:ext uri="{02D57815-91ED-43cb-92C2-25804820EDAC}">
                        <c15:formulaRef>
                          <c15:sqref>RaceEthnic!$A$5:$A$11</c15:sqref>
                        </c15:formulaRef>
                      </c:ext>
                    </c:extLst>
                    <c:strCache>
                      <c:ptCount val="7"/>
                      <c:pt idx="0">
                        <c:v>Asian</c:v>
                      </c:pt>
                      <c:pt idx="1">
                        <c:v>American Indian/Alaskan Native</c:v>
                      </c:pt>
                      <c:pt idx="2">
                        <c:v>Black/African American</c:v>
                      </c:pt>
                      <c:pt idx="3">
                        <c:v>Hispanic/Latino</c:v>
                      </c:pt>
                      <c:pt idx="4">
                        <c:v>White</c:v>
                      </c:pt>
                      <c:pt idx="5">
                        <c:v>Native Hawaiian/Pacific Islander</c:v>
                      </c:pt>
                      <c:pt idx="6">
                        <c:v>Other</c:v>
                      </c:pt>
                    </c:strCache>
                  </c:strRef>
                </c:cat>
                <c:val>
                  <c:numRef>
                    <c:extLst>
                      <c:ext uri="{02D57815-91ED-43cb-92C2-25804820EDAC}">
                        <c15:formulaRef>
                          <c15:sqref>RaceEthnic!$B$5:$B$11</c15:sqref>
                        </c15:formulaRef>
                      </c:ext>
                    </c:extLst>
                    <c:numCache>
                      <c:formatCode>General</c:formatCode>
                      <c:ptCount val="7"/>
                      <c:pt idx="0">
                        <c:v>32</c:v>
                      </c:pt>
                      <c:pt idx="1">
                        <c:v>12</c:v>
                      </c:pt>
                      <c:pt idx="2">
                        <c:v>612</c:v>
                      </c:pt>
                      <c:pt idx="3">
                        <c:v>123</c:v>
                      </c:pt>
                      <c:pt idx="4">
                        <c:v>1412</c:v>
                      </c:pt>
                      <c:pt idx="5">
                        <c:v>6</c:v>
                      </c:pt>
                      <c:pt idx="6">
                        <c:v>17</c:v>
                      </c:pt>
                    </c:numCache>
                  </c:numRef>
                </c:val>
                <c:extLst>
                  <c:ext xmlns:c16="http://schemas.microsoft.com/office/drawing/2014/chart" uri="{C3380CC4-5D6E-409C-BE32-E72D297353CC}">
                    <c16:uniqueId val="{0000001D-21FF-4A22-BBEC-C967BBD1C4F8}"/>
                  </c:ext>
                </c:extLst>
              </c15:ser>
            </c15:filteredPieSeries>
          </c:ext>
        </c:extLst>
      </c:doughnutChart>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F_C392E121.xml><?xml version="1.0" encoding="utf-8"?>
<p188:cmLst xmlns:a="http://schemas.openxmlformats.org/drawingml/2006/main" xmlns:r="http://schemas.openxmlformats.org/officeDocument/2006/relationships" xmlns:p188="http://schemas.microsoft.com/office/powerpoint/2018/8/main">
  <p188:cm id="{F60CBAA7-CD24-4135-9E12-D09BA17A94A0}" authorId="{F2666D14-00EC-8F00-FFF5-67EED2E1BE90}" created="2023-07-18T21:27:10.659">
    <pc:sldMkLst xmlns:pc="http://schemas.microsoft.com/office/powerpoint/2013/main/command">
      <pc:docMk/>
      <pc:sldMk cId="3281183009" sldId="367"/>
    </pc:sldMkLst>
    <p188:replyLst>
      <p188:reply id="{09AD2D63-8D29-4520-9E5C-3D8CB8341FE3}" authorId="{0B7E82FB-5A94-1B83-033A-AEC40B993CE6}" created="2023-07-18T21:27:45.671">
        <p188:txBody>
          <a:bodyPr/>
          <a:lstStyle/>
          <a:p>
            <a:r>
              <a:rPr lang="en-US"/>
              <a:t>fix it </a:t>
            </a:r>
          </a:p>
        </p188:txBody>
      </p188:reply>
    </p188:replyLst>
    <p188:txBody>
      <a:bodyPr/>
      <a:lstStyle/>
      <a:p>
        <a:r>
          <a:rPr lang="en-US"/>
          <a:t>[@Isaac Zuniga] don't be messing up my font!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8CF5A6-D97D-BA43-9B3C-262FEE9A10A5}" type="datetimeFigureOut">
              <a:rPr lang="en-US" smtClean="0"/>
              <a:t>1/16/2024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5A537C0-D0E7-2E42-BEF0-E1EBAED73823}" type="slidenum">
              <a:rPr lang="en-US" smtClean="0"/>
              <a:t>‹#›</a:t>
            </a:fld>
            <a:endParaRPr lang="en-US"/>
          </a:p>
        </p:txBody>
      </p:sp>
    </p:spTree>
    <p:extLst>
      <p:ext uri="{BB962C8B-B14F-4D97-AF65-F5344CB8AC3E}">
        <p14:creationId xmlns:p14="http://schemas.microsoft.com/office/powerpoint/2010/main" val="502682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34FB49-D68B-9745-A665-0C0D4ED773C3}" type="datetimeFigureOut">
              <a:rPr lang="en-US" smtClean="0"/>
              <a:t>1/16/2024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485B20-07D2-7D48-815D-836FADF4D07D}" type="slidenum">
              <a:rPr lang="en-US" smtClean="0"/>
              <a:t>‹#›</a:t>
            </a:fld>
            <a:endParaRPr lang="en-US"/>
          </a:p>
        </p:txBody>
      </p:sp>
    </p:spTree>
    <p:extLst>
      <p:ext uri="{BB962C8B-B14F-4D97-AF65-F5344CB8AC3E}">
        <p14:creationId xmlns:p14="http://schemas.microsoft.com/office/powerpoint/2010/main" val="162366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p:txBody>
      </p:sp>
      <p:sp>
        <p:nvSpPr>
          <p:cNvPr id="4" name="Slide Number Placeholder 3"/>
          <p:cNvSpPr>
            <a:spLocks noGrp="1"/>
          </p:cNvSpPr>
          <p:nvPr>
            <p:ph type="sldNum" sz="quarter" idx="5"/>
          </p:nvPr>
        </p:nvSpPr>
        <p:spPr/>
        <p:txBody>
          <a:bodyPr/>
          <a:lstStyle/>
          <a:p>
            <a:fld id="{40485B20-07D2-7D48-815D-836FADF4D07D}" type="slidenum">
              <a:rPr lang="en-US" smtClean="0"/>
              <a:t>2</a:t>
            </a:fld>
            <a:endParaRPr lang="en-US"/>
          </a:p>
        </p:txBody>
      </p:sp>
    </p:spTree>
    <p:extLst>
      <p:ext uri="{BB962C8B-B14F-4D97-AF65-F5344CB8AC3E}">
        <p14:creationId xmlns:p14="http://schemas.microsoft.com/office/powerpoint/2010/main" val="9603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Uses E1 headcount data.  Other category added FA22, but didn’t really start collecting until that term.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a:p>
            <a:endParaRPr lang="en-US" dirty="0"/>
          </a:p>
        </p:txBody>
      </p:sp>
      <p:sp>
        <p:nvSpPr>
          <p:cNvPr id="4" name="Slide Number Placeholder 3"/>
          <p:cNvSpPr>
            <a:spLocks noGrp="1"/>
          </p:cNvSpPr>
          <p:nvPr>
            <p:ph type="sldNum" sz="quarter" idx="10"/>
          </p:nvPr>
        </p:nvSpPr>
        <p:spPr/>
        <p:txBody>
          <a:bodyPr/>
          <a:lstStyle/>
          <a:p>
            <a:fld id="{40485B20-07D2-7D48-815D-836FADF4D07D}" type="slidenum">
              <a:rPr lang="en-US" smtClean="0"/>
              <a:t>3</a:t>
            </a:fld>
            <a:endParaRPr lang="en-US"/>
          </a:p>
        </p:txBody>
      </p:sp>
    </p:spTree>
    <p:extLst>
      <p:ext uri="{BB962C8B-B14F-4D97-AF65-F5344CB8AC3E}">
        <p14:creationId xmlns:p14="http://schemas.microsoft.com/office/powerpoint/2010/main" val="344586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a:p>
            <a:endParaRPr lang="en-US" dirty="0"/>
          </a:p>
        </p:txBody>
      </p:sp>
      <p:sp>
        <p:nvSpPr>
          <p:cNvPr id="4" name="Slide Number Placeholder 3"/>
          <p:cNvSpPr>
            <a:spLocks noGrp="1"/>
          </p:cNvSpPr>
          <p:nvPr>
            <p:ph type="sldNum" sz="quarter" idx="10"/>
          </p:nvPr>
        </p:nvSpPr>
        <p:spPr/>
        <p:txBody>
          <a:bodyPr/>
          <a:lstStyle/>
          <a:p>
            <a:fld id="{40485B20-07D2-7D48-815D-836FADF4D07D}" type="slidenum">
              <a:rPr lang="en-US" smtClean="0"/>
              <a:t>4</a:t>
            </a:fld>
            <a:endParaRPr lang="en-US"/>
          </a:p>
        </p:txBody>
      </p:sp>
    </p:spTree>
    <p:extLst>
      <p:ext uri="{BB962C8B-B14F-4D97-AF65-F5344CB8AC3E}">
        <p14:creationId xmlns:p14="http://schemas.microsoft.com/office/powerpoint/2010/main" val="64687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Percentage of faculty and Staff up by 25% as well but still lagging behind the student population at 15%.</a:t>
            </a:r>
          </a:p>
          <a:p>
            <a:endParaRPr lang="en-US" dirty="0"/>
          </a:p>
          <a:p>
            <a:endParaRPr lang="en-US" dirty="0"/>
          </a:p>
          <a:p>
            <a:r>
              <a:rPr lang="en-US" dirty="0"/>
              <a:t>Data comment: I’m sure the data exists in Argos somewhere, but I just created a query on E1 data using </a:t>
            </a:r>
            <a:r>
              <a:rPr lang="en-US" dirty="0" err="1"/>
              <a:t>enr_stat</a:t>
            </a:r>
            <a:r>
              <a:rPr lang="en-US" dirty="0"/>
              <a:t> for student type.</a:t>
            </a:r>
          </a:p>
        </p:txBody>
      </p:sp>
      <p:sp>
        <p:nvSpPr>
          <p:cNvPr id="4" name="Slide Number Placeholder 3"/>
          <p:cNvSpPr>
            <a:spLocks noGrp="1"/>
          </p:cNvSpPr>
          <p:nvPr>
            <p:ph type="sldNum" sz="quarter" idx="10"/>
          </p:nvPr>
        </p:nvSpPr>
        <p:spPr/>
        <p:txBody>
          <a:bodyPr/>
          <a:lstStyle/>
          <a:p>
            <a:fld id="{40485B20-07D2-7D48-815D-836FADF4D07D}" type="slidenum">
              <a:rPr lang="en-US" smtClean="0"/>
              <a:t>5</a:t>
            </a:fld>
            <a:endParaRPr lang="en-US"/>
          </a:p>
        </p:txBody>
      </p:sp>
    </p:spTree>
    <p:extLst>
      <p:ext uri="{BB962C8B-B14F-4D97-AF65-F5344CB8AC3E}">
        <p14:creationId xmlns:p14="http://schemas.microsoft.com/office/powerpoint/2010/main" val="194759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a:p>
            <a:r>
              <a:rPr lang="en-US" dirty="0"/>
              <a:t>Pull into Excel to format chart.</a:t>
            </a:r>
          </a:p>
        </p:txBody>
      </p:sp>
      <p:sp>
        <p:nvSpPr>
          <p:cNvPr id="4" name="Slide Number Placeholder 3"/>
          <p:cNvSpPr>
            <a:spLocks noGrp="1"/>
          </p:cNvSpPr>
          <p:nvPr>
            <p:ph type="sldNum" sz="quarter" idx="10"/>
          </p:nvPr>
        </p:nvSpPr>
        <p:spPr/>
        <p:txBody>
          <a:bodyPr/>
          <a:lstStyle/>
          <a:p>
            <a:fld id="{40485B20-07D2-7D48-815D-836FADF4D07D}" type="slidenum">
              <a:rPr lang="en-US" smtClean="0"/>
              <a:t>6</a:t>
            </a:fld>
            <a:endParaRPr lang="en-US"/>
          </a:p>
        </p:txBody>
      </p:sp>
    </p:spTree>
    <p:extLst>
      <p:ext uri="{BB962C8B-B14F-4D97-AF65-F5344CB8AC3E}">
        <p14:creationId xmlns:p14="http://schemas.microsoft.com/office/powerpoint/2010/main" val="401597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a:p>
            <a:endParaRPr lang="en-US" dirty="0"/>
          </a:p>
        </p:txBody>
      </p:sp>
      <p:sp>
        <p:nvSpPr>
          <p:cNvPr id="4" name="Slide Number Placeholder 3"/>
          <p:cNvSpPr>
            <a:spLocks noGrp="1"/>
          </p:cNvSpPr>
          <p:nvPr>
            <p:ph type="sldNum" sz="quarter" idx="5"/>
          </p:nvPr>
        </p:nvSpPr>
        <p:spPr/>
        <p:txBody>
          <a:bodyPr/>
          <a:lstStyle/>
          <a:p>
            <a:fld id="{40485B20-07D2-7D48-815D-836FADF4D07D}" type="slidenum">
              <a:rPr lang="en-US" smtClean="0"/>
              <a:t>7</a:t>
            </a:fld>
            <a:endParaRPr lang="en-US"/>
          </a:p>
        </p:txBody>
      </p:sp>
    </p:spTree>
    <p:extLst>
      <p:ext uri="{BB962C8B-B14F-4D97-AF65-F5344CB8AC3E}">
        <p14:creationId xmlns:p14="http://schemas.microsoft.com/office/powerpoint/2010/main" val="234874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available on Enrollment-Semester (E1) dashboard, Chart tab in Argos.  Path: </a:t>
            </a:r>
            <a:r>
              <a:rPr lang="en-US" dirty="0" err="1"/>
              <a:t>Student.ICCB</a:t>
            </a:r>
            <a:r>
              <a:rPr lang="en-US" dirty="0"/>
              <a:t> &amp; </a:t>
            </a:r>
            <a:r>
              <a:rPr lang="en-US" dirty="0" err="1"/>
              <a:t>VFA.Illinois</a:t>
            </a:r>
            <a:r>
              <a:rPr lang="en-US" dirty="0"/>
              <a:t> Community College Board (ICCB) </a:t>
            </a:r>
          </a:p>
          <a:p>
            <a:endParaRPr lang="en-US" dirty="0"/>
          </a:p>
        </p:txBody>
      </p:sp>
      <p:sp>
        <p:nvSpPr>
          <p:cNvPr id="4" name="Slide Number Placeholder 3"/>
          <p:cNvSpPr>
            <a:spLocks noGrp="1"/>
          </p:cNvSpPr>
          <p:nvPr>
            <p:ph type="sldNum" sz="quarter" idx="5"/>
          </p:nvPr>
        </p:nvSpPr>
        <p:spPr/>
        <p:txBody>
          <a:bodyPr/>
          <a:lstStyle/>
          <a:p>
            <a:fld id="{40485B20-07D2-7D48-815D-836FADF4D07D}" type="slidenum">
              <a:rPr lang="en-US" smtClean="0"/>
              <a:t>8</a:t>
            </a:fld>
            <a:endParaRPr lang="en-US"/>
          </a:p>
        </p:txBody>
      </p:sp>
    </p:spTree>
    <p:extLst>
      <p:ext uri="{BB962C8B-B14F-4D97-AF65-F5344CB8AC3E}">
        <p14:creationId xmlns:p14="http://schemas.microsoft.com/office/powerpoint/2010/main" val="3496302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485B20-07D2-7D48-815D-836FADF4D07D}" type="slidenum">
              <a:rPr lang="en-US" smtClean="0"/>
              <a:t>9</a:t>
            </a:fld>
            <a:endParaRPr lang="en-US"/>
          </a:p>
        </p:txBody>
      </p:sp>
    </p:spTree>
    <p:extLst>
      <p:ext uri="{BB962C8B-B14F-4D97-AF65-F5344CB8AC3E}">
        <p14:creationId xmlns:p14="http://schemas.microsoft.com/office/powerpoint/2010/main" val="115629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59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2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2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043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4128" userDrawn="1">
          <p15:clr>
            <a:srgbClr val="FBAE40"/>
          </p15:clr>
        </p15:guide>
        <p15:guide id="3" pos="3840" userDrawn="1">
          <p15:clr>
            <a:srgbClr val="FBAE40"/>
          </p15:clr>
        </p15:guide>
        <p15:guide id="4" pos="312" userDrawn="1">
          <p15:clr>
            <a:srgbClr val="FBAE40"/>
          </p15:clr>
        </p15:guide>
        <p15:guide id="5" pos="2880" userDrawn="1">
          <p15:clr>
            <a:srgbClr val="FBAE40"/>
          </p15:clr>
        </p15:guide>
        <p15:guide id="6" pos="3504" userDrawn="1">
          <p15:clr>
            <a:srgbClr val="FBAE40"/>
          </p15:clr>
        </p15:guide>
        <p15:guide id="7" pos="19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603250" y="539750"/>
            <a:ext cx="10985500" cy="716582"/>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603250" y="2124252"/>
            <a:ext cx="10985500" cy="4128007"/>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726191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04494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4" r:id="rId3"/>
    <p:sldLayoutId id="2147483785" r:id="rId4"/>
    <p:sldLayoutId id="21474837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272" userDrawn="1">
          <p15:clr>
            <a:srgbClr val="F26B43"/>
          </p15:clr>
        </p15:guide>
        <p15:guide id="4" pos="2544" userDrawn="1">
          <p15:clr>
            <a:srgbClr val="F26B43"/>
          </p15:clr>
        </p15:guide>
        <p15:guide id="5" orient="horz" pos="720" userDrawn="1">
          <p15:clr>
            <a:srgbClr val="F26B43"/>
          </p15:clr>
        </p15:guide>
        <p15:guide id="6" orient="horz" pos="1440" userDrawn="1">
          <p15:clr>
            <a:srgbClr val="F26B43"/>
          </p15:clr>
        </p15:guide>
        <p15:guide id="7" pos="5112" userDrawn="1">
          <p15:clr>
            <a:srgbClr val="F26B43"/>
          </p15:clr>
        </p15:guide>
        <p15:guide id="8" orient="horz" pos="2880" userDrawn="1">
          <p15:clr>
            <a:srgbClr val="F26B43"/>
          </p15:clr>
        </p15:guide>
        <p15:guide id="9" pos="6384" userDrawn="1">
          <p15:clr>
            <a:srgbClr val="F26B43"/>
          </p15:clr>
        </p15:guide>
        <p15:guide id="10" orient="horz" pos="3600" userDrawn="1">
          <p15:clr>
            <a:srgbClr val="F26B43"/>
          </p15:clr>
        </p15:guide>
        <p15:guide id="11" orient="horz" pos="3960" userDrawn="1">
          <p15:clr>
            <a:srgbClr val="F26B43"/>
          </p15:clr>
        </p15:guide>
        <p15:guide id="12" orient="horz" pos="4128" userDrawn="1">
          <p15:clr>
            <a:srgbClr val="F26B43"/>
          </p15:clr>
        </p15:guide>
        <p15:guide id="13" orient="horz" pos="3792" userDrawn="1">
          <p15:clr>
            <a:srgbClr val="F26B43"/>
          </p15:clr>
        </p15:guide>
        <p15:guide id="14" pos="624" userDrawn="1">
          <p15:clr>
            <a:srgbClr val="F26B43"/>
          </p15:clr>
        </p15:guide>
        <p15:guide id="15" pos="3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 Id="rId4" Type="http://schemas.microsoft.com/office/2018/10/relationships/comments" Target="../comments/modernComment_16F_C392E1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nacada.ksu.edu/Resources/Clearinghouse/View-Articles/Advisor-to-Student-Ratio-Caseload-Resources.aspx" TargetMode="External"/><Relationship Id="rId4" Type="http://schemas.openxmlformats.org/officeDocument/2006/relationships/hyperlink" Target="https://www.nacada.ksu.edu/Resources/Clearinghouse/View-Articles/Using-CAS-Standards-for-self-assessment.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microsoft.com/office/2018/10/relationships/comments" Target="../comments/modernComment_16F_C392E12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TextNoHeader.jpg" descr="TextNoHeader.jpg"/>
          <p:cNvPicPr>
            <a:picLocks noChangeAspect="1"/>
          </p:cNvPicPr>
          <p:nvPr/>
        </p:nvPicPr>
        <p:blipFill>
          <a:blip r:embed="rId2"/>
          <a:stretch>
            <a:fillRect/>
          </a:stretch>
        </p:blipFill>
        <p:spPr>
          <a:xfrm>
            <a:off x="0" y="-74711"/>
            <a:ext cx="12192000" cy="6858000"/>
          </a:xfrm>
          <a:prstGeom prst="rect">
            <a:avLst/>
          </a:prstGeom>
          <a:ln w="12700">
            <a:miter lim="400000"/>
          </a:ln>
        </p:spPr>
      </p:pic>
      <p:sp>
        <p:nvSpPr>
          <p:cNvPr id="4" name="Monterrat Semibold">
            <a:extLst>
              <a:ext uri="{FF2B5EF4-FFF2-40B4-BE49-F238E27FC236}">
                <a16:creationId xmlns:a16="http://schemas.microsoft.com/office/drawing/2014/main" id="{6FA8102A-8E7B-47D6-9CE5-0081B8B828B5}"/>
              </a:ext>
            </a:extLst>
          </p:cNvPr>
          <p:cNvSpPr txBox="1">
            <a:spLocks/>
          </p:cNvSpPr>
          <p:nvPr/>
        </p:nvSpPr>
        <p:spPr>
          <a:xfrm>
            <a:off x="5809039" y="2297530"/>
            <a:ext cx="4361747" cy="918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12700" tIns="12700" rIns="12700" bIns="12700" numCol="1" spcCol="38100" rtlCol="0" anchor="t">
            <a:noAutofit/>
          </a:bodyPr>
          <a:lstStyle>
            <a:lvl1pPr marL="609600" marR="0" indent="-609600" algn="l" defTabSz="2438337" rtl="0" latinLnBrk="0">
              <a:lnSpc>
                <a:spcPct val="100000"/>
              </a:lnSpc>
              <a:spcBef>
                <a:spcPts val="2400"/>
              </a:spcBef>
              <a:spcAft>
                <a:spcPts val="0"/>
              </a:spcAft>
              <a:buClrTx/>
              <a:buSzPct val="123000"/>
              <a:buFontTx/>
              <a:buChar char="•"/>
              <a:tabLst/>
              <a:defRPr sz="4800" b="0" i="0" u="none" strike="noStrike" cap="none" spc="0" baseline="0">
                <a:solidFill>
                  <a:srgbClr val="5F9A3F"/>
                </a:solidFill>
                <a:uFillTx/>
                <a:latin typeface="Montserrat SemiBold"/>
                <a:ea typeface="Montserrat SemiBold"/>
                <a:cs typeface="Montserrat SemiBold"/>
                <a:sym typeface="Montserrat SemiBold"/>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endParaRPr lang="en-US" sz="5000" b="1">
              <a:solidFill>
                <a:srgbClr val="243D6B"/>
              </a:solidFill>
              <a:latin typeface="Gill Sans MT" panose="020B0502020104020203" pitchFamily="34" charset="0"/>
            </a:endParaRPr>
          </a:p>
        </p:txBody>
      </p:sp>
      <p:pic>
        <p:nvPicPr>
          <p:cNvPr id="7" name="Picture 6">
            <a:extLst>
              <a:ext uri="{FF2B5EF4-FFF2-40B4-BE49-F238E27FC236}">
                <a16:creationId xmlns:a16="http://schemas.microsoft.com/office/drawing/2014/main" id="{B90F08C6-980F-4339-A7DA-F0C8A56F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215" y="1466528"/>
            <a:ext cx="3665128" cy="3041464"/>
          </a:xfrm>
          <a:prstGeom prst="rect">
            <a:avLst/>
          </a:prstGeom>
        </p:spPr>
      </p:pic>
      <p:sp>
        <p:nvSpPr>
          <p:cNvPr id="2" name="TextBox 1">
            <a:extLst>
              <a:ext uri="{FF2B5EF4-FFF2-40B4-BE49-F238E27FC236}">
                <a16:creationId xmlns:a16="http://schemas.microsoft.com/office/drawing/2014/main" id="{3F57244C-0A83-C3EA-D22F-032BE0C629ED}"/>
              </a:ext>
            </a:extLst>
          </p:cNvPr>
          <p:cNvSpPr txBox="1"/>
          <p:nvPr/>
        </p:nvSpPr>
        <p:spPr>
          <a:xfrm>
            <a:off x="5529208" y="2050422"/>
            <a:ext cx="5150998" cy="2174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l"/>
            <a:r>
              <a:rPr lang="en-US" sz="4500" b="1" dirty="0">
                <a:solidFill>
                  <a:srgbClr val="00517F"/>
                </a:solidFill>
                <a:latin typeface="Gill Sans MT"/>
              </a:rPr>
              <a:t>College Trends, Priorities, &amp; Enrollment</a:t>
            </a:r>
            <a:r>
              <a:rPr lang="en-US" sz="4800" dirty="0">
                <a:solidFill>
                  <a:srgbClr val="5F9A3F"/>
                </a:solidFill>
                <a:latin typeface="Montserrat SemiBold"/>
                <a:ea typeface="Montserrat SemiBold"/>
                <a:cs typeface="Montserrat SemiBold"/>
              </a:rPr>
              <a:t>​</a:t>
            </a:r>
            <a:endParaRPr lang="en-US" sz="1200" dirty="0">
              <a:solidFill>
                <a:srgbClr val="5E5E5E"/>
              </a:solidFill>
              <a:sym typeface="Helvetica Neue"/>
            </a:endParaRPr>
          </a:p>
        </p:txBody>
      </p:sp>
    </p:spTree>
    <p:extLst>
      <p:ext uri="{BB962C8B-B14F-4D97-AF65-F5344CB8AC3E}">
        <p14:creationId xmlns:p14="http://schemas.microsoft.com/office/powerpoint/2010/main" val="3281183009"/>
      </p:ext>
    </p:extLst>
  </p:cSld>
  <p:clrMapOvr>
    <a:masterClrMapping/>
  </p:clrMapOvr>
  <p:transition spd="med"/>
  <p:extLst>
    <p:ext uri="{6950BFC3-D8DA-4A85-94F7-54DA5524770B}">
      <p188:commentRel xmlns=""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display, computer&#10;&#10;Description automatically generated">
            <a:extLst>
              <a:ext uri="{FF2B5EF4-FFF2-40B4-BE49-F238E27FC236}">
                <a16:creationId xmlns:a16="http://schemas.microsoft.com/office/drawing/2014/main" id="{5A99E5DE-EDC1-3D40-87B3-4B7AAFC48D64}"/>
              </a:ext>
            </a:extLst>
          </p:cNvPr>
          <p:cNvPicPr>
            <a:picLocks noChangeAspect="1"/>
          </p:cNvPicPr>
          <p:nvPr/>
        </p:nvPicPr>
        <p:blipFill>
          <a:blip r:embed="rId3"/>
          <a:stretch>
            <a:fillRect/>
          </a:stretch>
        </p:blipFill>
        <p:spPr>
          <a:xfrm>
            <a:off x="14867" y="0"/>
            <a:ext cx="12192000" cy="6858000"/>
          </a:xfrm>
          <a:prstGeom prst="rect">
            <a:avLst/>
          </a:prstGeom>
        </p:spPr>
      </p:pic>
      <p:sp>
        <p:nvSpPr>
          <p:cNvPr id="5" name="TextBox 4">
            <a:extLst>
              <a:ext uri="{FF2B5EF4-FFF2-40B4-BE49-F238E27FC236}">
                <a16:creationId xmlns:a16="http://schemas.microsoft.com/office/drawing/2014/main" id="{61F57DA0-ED9B-C24A-B6FE-344F35CF3675}"/>
              </a:ext>
            </a:extLst>
          </p:cNvPr>
          <p:cNvSpPr txBox="1"/>
          <p:nvPr/>
        </p:nvSpPr>
        <p:spPr>
          <a:xfrm>
            <a:off x="2007219" y="713677"/>
            <a:ext cx="8207297" cy="769441"/>
          </a:xfrm>
          <a:prstGeom prst="rect">
            <a:avLst/>
          </a:prstGeom>
          <a:noFill/>
        </p:spPr>
        <p:txBody>
          <a:bodyPr wrap="square" rtlCol="0">
            <a:spAutoFit/>
          </a:bodyPr>
          <a:lstStyle/>
          <a:p>
            <a:pPr algn="ctr"/>
            <a:r>
              <a:rPr lang="en-US" sz="4400" spc="-120" dirty="0">
                <a:solidFill>
                  <a:schemeClr val="bg1"/>
                </a:solidFill>
                <a:latin typeface="Gill Sans MT" panose="020B0502020104020203" pitchFamily="34" charset="0"/>
              </a:rPr>
              <a:t>Richland Fall Headcount</a:t>
            </a:r>
            <a:endParaRPr lang="en-US" sz="4400" b="1" spc="-120" dirty="0">
              <a:solidFill>
                <a:schemeClr val="bg1"/>
              </a:solidFill>
              <a:latin typeface="Gill Sans MT" panose="020B0502020104020203" pitchFamily="34" charset="0"/>
            </a:endParaRPr>
          </a:p>
        </p:txBody>
      </p:sp>
      <p:sp>
        <p:nvSpPr>
          <p:cNvPr id="6" name="TextBox 5">
            <a:extLst>
              <a:ext uri="{FF2B5EF4-FFF2-40B4-BE49-F238E27FC236}">
                <a16:creationId xmlns:a16="http://schemas.microsoft.com/office/drawing/2014/main" id="{539B0BD1-9395-A848-91DD-3C0BF0DF4235}"/>
              </a:ext>
            </a:extLst>
          </p:cNvPr>
          <p:cNvSpPr txBox="1"/>
          <p:nvPr/>
        </p:nvSpPr>
        <p:spPr>
          <a:xfrm>
            <a:off x="1080094" y="2642314"/>
            <a:ext cx="10031811" cy="3170099"/>
          </a:xfrm>
          <a:prstGeom prst="rect">
            <a:avLst/>
          </a:prstGeom>
          <a:noFill/>
        </p:spPr>
        <p:txBody>
          <a:bodyPr wrap="square" rtlCol="0">
            <a:spAutoFit/>
          </a:bodyPr>
          <a:lstStyle/>
          <a:p>
            <a:pPr algn="ctr">
              <a:spcBef>
                <a:spcPts val="600"/>
              </a:spcBef>
            </a:pPr>
            <a:r>
              <a:rPr lang="en-US" sz="4400" dirty="0">
                <a:solidFill>
                  <a:schemeClr val="bg1"/>
                </a:solidFill>
                <a:latin typeface="Helvetica" pitchFamily="2" charset="0"/>
              </a:rPr>
              <a:t>FALL 2021			2252</a:t>
            </a:r>
          </a:p>
          <a:p>
            <a:pPr algn="ctr">
              <a:spcBef>
                <a:spcPts val="600"/>
              </a:spcBef>
            </a:pPr>
            <a:r>
              <a:rPr lang="en-US" sz="4400" dirty="0">
                <a:solidFill>
                  <a:schemeClr val="bg1"/>
                </a:solidFill>
                <a:latin typeface="Helvetica" pitchFamily="2" charset="0"/>
              </a:rPr>
              <a:t>FALL 2022 		2075</a:t>
            </a:r>
          </a:p>
          <a:p>
            <a:pPr algn="ctr">
              <a:spcBef>
                <a:spcPts val="600"/>
              </a:spcBef>
            </a:pPr>
            <a:r>
              <a:rPr lang="en-US" sz="4400" dirty="0">
                <a:solidFill>
                  <a:schemeClr val="bg1"/>
                </a:solidFill>
                <a:latin typeface="Helvetica" pitchFamily="2" charset="0"/>
              </a:rPr>
              <a:t>FALL 2023 		2214  </a:t>
            </a:r>
          </a:p>
          <a:p>
            <a:pPr>
              <a:spcBef>
                <a:spcPts val="600"/>
              </a:spcBef>
            </a:pPr>
            <a:endParaRPr lang="en-US" sz="2800" dirty="0">
              <a:solidFill>
                <a:schemeClr val="bg1"/>
              </a:solidFill>
              <a:latin typeface="Helvetica" pitchFamily="2" charset="0"/>
            </a:endParaRPr>
          </a:p>
          <a:p>
            <a:pPr>
              <a:spcBef>
                <a:spcPts val="600"/>
              </a:spcBef>
            </a:pPr>
            <a:endParaRPr lang="en-US" sz="2000" dirty="0">
              <a:solidFill>
                <a:schemeClr val="bg1"/>
              </a:solidFill>
              <a:latin typeface="Helvetica" pitchFamily="2" charset="0"/>
            </a:endParaRPr>
          </a:p>
        </p:txBody>
      </p:sp>
    </p:spTree>
    <p:extLst>
      <p:ext uri="{BB962C8B-B14F-4D97-AF65-F5344CB8AC3E}">
        <p14:creationId xmlns:p14="http://schemas.microsoft.com/office/powerpoint/2010/main" val="3384455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display, computer&#10;&#10;Description automatically generated">
            <a:extLst>
              <a:ext uri="{FF2B5EF4-FFF2-40B4-BE49-F238E27FC236}">
                <a16:creationId xmlns:a16="http://schemas.microsoft.com/office/drawing/2014/main" id="{5A99E5DE-EDC1-3D40-87B3-4B7AAFC48D6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1F57DA0-ED9B-C24A-B6FE-344F35CF3675}"/>
              </a:ext>
            </a:extLst>
          </p:cNvPr>
          <p:cNvSpPr txBox="1"/>
          <p:nvPr/>
        </p:nvSpPr>
        <p:spPr>
          <a:xfrm>
            <a:off x="2007219" y="713677"/>
            <a:ext cx="8207297" cy="646331"/>
          </a:xfrm>
          <a:prstGeom prst="rect">
            <a:avLst/>
          </a:prstGeom>
          <a:noFill/>
        </p:spPr>
        <p:txBody>
          <a:bodyPr wrap="square" rtlCol="0">
            <a:spAutoFit/>
          </a:bodyPr>
          <a:lstStyle/>
          <a:p>
            <a:pPr algn="ctr"/>
            <a:r>
              <a:rPr lang="en-US" sz="3600" b="1" dirty="0">
                <a:solidFill>
                  <a:schemeClr val="bg1"/>
                </a:solidFill>
                <a:latin typeface="Gill Sans MT" panose="020B0502020104020203" pitchFamily="34" charset="0"/>
              </a:rPr>
              <a:t>Current Student Demographics  </a:t>
            </a:r>
            <a:endParaRPr lang="en-US" sz="3600" b="1" spc="-120" dirty="0">
              <a:solidFill>
                <a:schemeClr val="bg1"/>
              </a:solidFill>
              <a:latin typeface="Gill Sans MT" panose="020B0502020104020203" pitchFamily="34" charset="0"/>
            </a:endParaRPr>
          </a:p>
        </p:txBody>
      </p:sp>
      <p:pic>
        <p:nvPicPr>
          <p:cNvPr id="4" name="Picture 3">
            <a:extLst>
              <a:ext uri="{FF2B5EF4-FFF2-40B4-BE49-F238E27FC236}">
                <a16:creationId xmlns:a16="http://schemas.microsoft.com/office/drawing/2014/main" id="{78499D7A-F348-43A3-A2DF-E193CFCB2C6D}"/>
              </a:ext>
            </a:extLst>
          </p:cNvPr>
          <p:cNvPicPr>
            <a:picLocks noChangeAspect="1"/>
          </p:cNvPicPr>
          <p:nvPr/>
        </p:nvPicPr>
        <p:blipFill>
          <a:blip r:embed="rId4"/>
          <a:stretch>
            <a:fillRect/>
          </a:stretch>
        </p:blipFill>
        <p:spPr>
          <a:xfrm>
            <a:off x="3553522" y="1852937"/>
            <a:ext cx="5084956" cy="3290664"/>
          </a:xfrm>
          <a:prstGeom prst="rect">
            <a:avLst/>
          </a:prstGeom>
        </p:spPr>
      </p:pic>
    </p:spTree>
    <p:extLst>
      <p:ext uri="{BB962C8B-B14F-4D97-AF65-F5344CB8AC3E}">
        <p14:creationId xmlns:p14="http://schemas.microsoft.com/office/powerpoint/2010/main" val="801926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display, computer&#10;&#10;Description automatically generated">
            <a:extLst>
              <a:ext uri="{FF2B5EF4-FFF2-40B4-BE49-F238E27FC236}">
                <a16:creationId xmlns:a16="http://schemas.microsoft.com/office/drawing/2014/main" id="{5A99E5DE-EDC1-3D40-87B3-4B7AAFC48D64}"/>
              </a:ext>
            </a:extLst>
          </p:cNvPr>
          <p:cNvPicPr>
            <a:picLocks noChangeAspect="1"/>
          </p:cNvPicPr>
          <p:nvPr/>
        </p:nvPicPr>
        <p:blipFill>
          <a:blip r:embed="rId3"/>
          <a:stretch>
            <a:fillRect/>
          </a:stretch>
        </p:blipFill>
        <p:spPr>
          <a:xfrm>
            <a:off x="49823" y="0"/>
            <a:ext cx="12192000" cy="6858000"/>
          </a:xfrm>
          <a:prstGeom prst="rect">
            <a:avLst/>
          </a:prstGeom>
        </p:spPr>
      </p:pic>
      <p:sp>
        <p:nvSpPr>
          <p:cNvPr id="5" name="TextBox 4">
            <a:extLst>
              <a:ext uri="{FF2B5EF4-FFF2-40B4-BE49-F238E27FC236}">
                <a16:creationId xmlns:a16="http://schemas.microsoft.com/office/drawing/2014/main" id="{61F57DA0-ED9B-C24A-B6FE-344F35CF3675}"/>
              </a:ext>
            </a:extLst>
          </p:cNvPr>
          <p:cNvSpPr txBox="1"/>
          <p:nvPr/>
        </p:nvSpPr>
        <p:spPr>
          <a:xfrm>
            <a:off x="2007219" y="713677"/>
            <a:ext cx="8207297" cy="646331"/>
          </a:xfrm>
          <a:prstGeom prst="rect">
            <a:avLst/>
          </a:prstGeom>
          <a:noFill/>
        </p:spPr>
        <p:txBody>
          <a:bodyPr wrap="square" rtlCol="0">
            <a:spAutoFit/>
          </a:bodyPr>
          <a:lstStyle/>
          <a:p>
            <a:pPr algn="ctr"/>
            <a:r>
              <a:rPr lang="en-US" sz="3600" b="1" dirty="0">
                <a:solidFill>
                  <a:schemeClr val="bg1"/>
                </a:solidFill>
                <a:latin typeface="Gill Sans MT" panose="020B0502020104020203" pitchFamily="34" charset="0"/>
              </a:rPr>
              <a:t>Current Student Demographics </a:t>
            </a:r>
            <a:endParaRPr lang="en-US" sz="3600" b="1" spc="-120" dirty="0">
              <a:solidFill>
                <a:schemeClr val="bg1"/>
              </a:solidFill>
              <a:latin typeface="Gill Sans MT" panose="020B0502020104020203" pitchFamily="34" charset="0"/>
            </a:endParaRPr>
          </a:p>
        </p:txBody>
      </p:sp>
      <p:pic>
        <p:nvPicPr>
          <p:cNvPr id="2" name="Picture 1">
            <a:extLst>
              <a:ext uri="{FF2B5EF4-FFF2-40B4-BE49-F238E27FC236}">
                <a16:creationId xmlns:a16="http://schemas.microsoft.com/office/drawing/2014/main" id="{29521977-26CA-47C6-905D-61DB481314F9}"/>
              </a:ext>
            </a:extLst>
          </p:cNvPr>
          <p:cNvPicPr>
            <a:picLocks noChangeAspect="1"/>
          </p:cNvPicPr>
          <p:nvPr/>
        </p:nvPicPr>
        <p:blipFill>
          <a:blip r:embed="rId4"/>
          <a:stretch>
            <a:fillRect/>
          </a:stretch>
        </p:blipFill>
        <p:spPr>
          <a:xfrm>
            <a:off x="3559667" y="2073685"/>
            <a:ext cx="5072666" cy="3048996"/>
          </a:xfrm>
          <a:prstGeom prst="rect">
            <a:avLst/>
          </a:prstGeom>
        </p:spPr>
      </p:pic>
    </p:spTree>
    <p:extLst>
      <p:ext uri="{BB962C8B-B14F-4D97-AF65-F5344CB8AC3E}">
        <p14:creationId xmlns:p14="http://schemas.microsoft.com/office/powerpoint/2010/main" val="1086548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1BA2339-1816-0545-A82F-08074FEE67E6}"/>
              </a:ext>
            </a:extLst>
          </p:cNvPr>
          <p:cNvPicPr>
            <a:picLocks noChangeAspect="1"/>
          </p:cNvPicPr>
          <p:nvPr/>
        </p:nvPicPr>
        <p:blipFill>
          <a:blip r:embed="rId3"/>
          <a:stretch>
            <a:fillRect/>
          </a:stretch>
        </p:blipFill>
        <p:spPr>
          <a:xfrm>
            <a:off x="0" y="11723"/>
            <a:ext cx="12192000" cy="6858000"/>
          </a:xfrm>
          <a:prstGeom prst="rect">
            <a:avLst/>
          </a:prstGeom>
        </p:spPr>
      </p:pic>
      <p:sp>
        <p:nvSpPr>
          <p:cNvPr id="10" name="TextBox 9">
            <a:extLst>
              <a:ext uri="{FF2B5EF4-FFF2-40B4-BE49-F238E27FC236}">
                <a16:creationId xmlns:a16="http://schemas.microsoft.com/office/drawing/2014/main" id="{9320887A-46DE-8943-BA26-F17ECEF8F4F3}"/>
              </a:ext>
            </a:extLst>
          </p:cNvPr>
          <p:cNvSpPr txBox="1"/>
          <p:nvPr/>
        </p:nvSpPr>
        <p:spPr>
          <a:xfrm>
            <a:off x="971258" y="624929"/>
            <a:ext cx="3962400" cy="646331"/>
          </a:xfrm>
          <a:prstGeom prst="rect">
            <a:avLst/>
          </a:prstGeom>
          <a:noFill/>
        </p:spPr>
        <p:txBody>
          <a:bodyPr wrap="square" rtlCol="0">
            <a:spAutoFit/>
          </a:bodyPr>
          <a:lstStyle/>
          <a:p>
            <a:pPr algn="ctr"/>
            <a:r>
              <a:rPr lang="en-US" sz="3600" spc="-120" dirty="0">
                <a:solidFill>
                  <a:schemeClr val="bg1"/>
                </a:solidFill>
                <a:latin typeface="Gill Sans MT" panose="020B0502020104020203" pitchFamily="34" charset="0"/>
              </a:rPr>
              <a:t>Student Types </a:t>
            </a:r>
            <a:endParaRPr lang="en-US" sz="3600" b="1" spc="-120" dirty="0">
              <a:solidFill>
                <a:schemeClr val="bg1"/>
              </a:solidFill>
              <a:latin typeface="Gill Sans MT" panose="020B0502020104020203" pitchFamily="34" charset="0"/>
            </a:endParaRPr>
          </a:p>
        </p:txBody>
      </p:sp>
      <p:sp>
        <p:nvSpPr>
          <p:cNvPr id="8" name="Rectangle 4">
            <a:extLst>
              <a:ext uri="{FF2B5EF4-FFF2-40B4-BE49-F238E27FC236}">
                <a16:creationId xmlns:a16="http://schemas.microsoft.com/office/drawing/2014/main" id="{CFE53900-B77F-0048-98A3-73E061EC955D}"/>
              </a:ext>
            </a:extLst>
          </p:cNvPr>
          <p:cNvSpPr/>
          <p:nvPr/>
        </p:nvSpPr>
        <p:spPr>
          <a:xfrm>
            <a:off x="5965572"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00361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00361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1003610" y="0"/>
                </a:moveTo>
                <a:lnTo>
                  <a:pt x="6096000" y="0"/>
                </a:lnTo>
                <a:lnTo>
                  <a:pt x="6096000" y="6858000"/>
                </a:lnTo>
                <a:lnTo>
                  <a:pt x="0" y="6858000"/>
                </a:lnTo>
                <a:lnTo>
                  <a:pt x="100361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7C34F-C66E-7F4F-92E4-75BA3BA92647}"/>
              </a:ext>
            </a:extLst>
          </p:cNvPr>
          <p:cNvSpPr/>
          <p:nvPr/>
        </p:nvSpPr>
        <p:spPr>
          <a:xfrm>
            <a:off x="5978769" y="0"/>
            <a:ext cx="6222345" cy="684627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00361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00361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1003610" y="0"/>
                </a:moveTo>
                <a:lnTo>
                  <a:pt x="6096000" y="0"/>
                </a:lnTo>
                <a:lnTo>
                  <a:pt x="6096000" y="6858000"/>
                </a:lnTo>
                <a:lnTo>
                  <a:pt x="0" y="6858000"/>
                </a:lnTo>
                <a:lnTo>
                  <a:pt x="1003610" y="0"/>
                </a:lnTo>
                <a:close/>
              </a:path>
            </a:pathLst>
          </a:custGeom>
          <a:blipFill dpi="0" rotWithShape="1">
            <a:blip r:embed="rId4">
              <a:extLst>
                <a:ext uri="{28A0092B-C50C-407E-A947-70E740481C1C}">
                  <a14:useLocalDpi xmlns:a14="http://schemas.microsoft.com/office/drawing/2010/main" val="0"/>
                </a:ext>
              </a:extLst>
            </a:blip>
            <a:srcRect/>
            <a:stretch>
              <a:fillRect t="-16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41CD092C-DCDD-499C-AE09-03DB0A03CA88}"/>
              </a:ext>
            </a:extLst>
          </p:cNvPr>
          <p:cNvGraphicFramePr>
            <a:graphicFrameLocks/>
          </p:cNvGraphicFramePr>
          <p:nvPr/>
        </p:nvGraphicFramePr>
        <p:xfrm>
          <a:off x="580293" y="1512276"/>
          <a:ext cx="4923692" cy="43258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01158FE6-DF77-4A2B-A540-3FA4FF3BE525}"/>
              </a:ext>
            </a:extLst>
          </p:cNvPr>
          <p:cNvGraphicFramePr>
            <a:graphicFrameLocks/>
          </p:cNvGraphicFramePr>
          <p:nvPr>
            <p:extLst>
              <p:ext uri="{D42A27DB-BD31-4B8C-83A1-F6EECF244321}">
                <p14:modId xmlns:p14="http://schemas.microsoft.com/office/powerpoint/2010/main" val="3256591209"/>
              </p:ext>
            </p:extLst>
          </p:nvPr>
        </p:nvGraphicFramePr>
        <p:xfrm>
          <a:off x="280343" y="2063262"/>
          <a:ext cx="5344229" cy="32824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4477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1BA2339-1816-0545-A82F-08074FEE67E6}"/>
              </a:ext>
            </a:extLst>
          </p:cNvPr>
          <p:cNvPicPr>
            <a:picLocks noChangeAspect="1"/>
          </p:cNvPicPr>
          <p:nvPr/>
        </p:nvPicPr>
        <p:blipFill>
          <a:blip r:embed="rId3"/>
          <a:stretch>
            <a:fillRect/>
          </a:stretch>
        </p:blipFill>
        <p:spPr>
          <a:xfrm>
            <a:off x="-60657" y="0"/>
            <a:ext cx="12192000" cy="6858000"/>
          </a:xfrm>
          <a:prstGeom prst="rect">
            <a:avLst/>
          </a:prstGeom>
        </p:spPr>
      </p:pic>
      <p:sp>
        <p:nvSpPr>
          <p:cNvPr id="7" name="TextBox 6">
            <a:extLst>
              <a:ext uri="{FF2B5EF4-FFF2-40B4-BE49-F238E27FC236}">
                <a16:creationId xmlns:a16="http://schemas.microsoft.com/office/drawing/2014/main" id="{3EAAC0C5-DE9B-B242-9291-76E8F73E3406}"/>
              </a:ext>
            </a:extLst>
          </p:cNvPr>
          <p:cNvSpPr txBox="1"/>
          <p:nvPr/>
        </p:nvSpPr>
        <p:spPr>
          <a:xfrm>
            <a:off x="971259" y="1618357"/>
            <a:ext cx="4057942" cy="1831271"/>
          </a:xfrm>
          <a:prstGeom prst="rect">
            <a:avLst/>
          </a:prstGeom>
          <a:noFill/>
        </p:spPr>
        <p:txBody>
          <a:bodyPr wrap="square" rtlCol="0">
            <a:spAutoFit/>
          </a:bodyPr>
          <a:lstStyle/>
          <a:p>
            <a:pPr>
              <a:spcBef>
                <a:spcPts val="600"/>
              </a:spcBef>
            </a:pPr>
            <a:br>
              <a:rPr lang="en-US" sz="2200" dirty="0">
                <a:solidFill>
                  <a:schemeClr val="bg1"/>
                </a:solidFill>
                <a:latin typeface="Helvetica" pitchFamily="2" charset="0"/>
              </a:rPr>
            </a:br>
            <a:endParaRPr lang="en-US" sz="2200" dirty="0">
              <a:solidFill>
                <a:schemeClr val="bg1"/>
              </a:solidFill>
              <a:latin typeface="Helvetica" pitchFamily="2" charset="0"/>
            </a:endParaRPr>
          </a:p>
          <a:p>
            <a:pPr>
              <a:spcBef>
                <a:spcPts val="600"/>
              </a:spcBef>
            </a:pPr>
            <a:endParaRPr lang="en-US" dirty="0">
              <a:solidFill>
                <a:schemeClr val="bg1"/>
              </a:solidFill>
              <a:latin typeface="Helvetica" pitchFamily="2" charset="0"/>
            </a:endParaRPr>
          </a:p>
          <a:p>
            <a:pPr>
              <a:spcBef>
                <a:spcPts val="600"/>
              </a:spcBef>
            </a:pPr>
            <a:endParaRPr lang="en-US" dirty="0">
              <a:solidFill>
                <a:schemeClr val="bg1"/>
              </a:solidFill>
              <a:latin typeface="Helvetica" pitchFamily="2" charset="0"/>
            </a:endParaRPr>
          </a:p>
          <a:p>
            <a:pPr>
              <a:spcBef>
                <a:spcPts val="600"/>
              </a:spcBef>
            </a:pPr>
            <a:endParaRPr lang="en-US" dirty="0">
              <a:solidFill>
                <a:schemeClr val="bg1"/>
              </a:solidFill>
              <a:latin typeface="Helvetica" pitchFamily="2" charset="0"/>
            </a:endParaRPr>
          </a:p>
        </p:txBody>
      </p:sp>
      <p:sp>
        <p:nvSpPr>
          <p:cNvPr id="10" name="TextBox 9">
            <a:extLst>
              <a:ext uri="{FF2B5EF4-FFF2-40B4-BE49-F238E27FC236}">
                <a16:creationId xmlns:a16="http://schemas.microsoft.com/office/drawing/2014/main" id="{9320887A-46DE-8943-BA26-F17ECEF8F4F3}"/>
              </a:ext>
            </a:extLst>
          </p:cNvPr>
          <p:cNvSpPr txBox="1"/>
          <p:nvPr/>
        </p:nvSpPr>
        <p:spPr>
          <a:xfrm>
            <a:off x="971258" y="476718"/>
            <a:ext cx="3962400" cy="954107"/>
          </a:xfrm>
          <a:prstGeom prst="rect">
            <a:avLst/>
          </a:prstGeom>
          <a:noFill/>
        </p:spPr>
        <p:txBody>
          <a:bodyPr wrap="square" rtlCol="0">
            <a:spAutoFit/>
          </a:bodyPr>
          <a:lstStyle/>
          <a:p>
            <a:pPr algn="ctr"/>
            <a:r>
              <a:rPr lang="en-US" sz="2800" spc="-120" dirty="0">
                <a:solidFill>
                  <a:schemeClr val="bg1"/>
                </a:solidFill>
                <a:latin typeface="Gill Sans MT" panose="020B0502020104020203" pitchFamily="34" charset="0"/>
              </a:rPr>
              <a:t>Racial and Ethnic Breakdowns</a:t>
            </a:r>
            <a:endParaRPr lang="en-US" sz="2800" b="1" spc="-120" dirty="0">
              <a:solidFill>
                <a:schemeClr val="bg1"/>
              </a:solidFill>
              <a:latin typeface="Gill Sans MT" panose="020B0502020104020203" pitchFamily="34" charset="0"/>
            </a:endParaRPr>
          </a:p>
        </p:txBody>
      </p:sp>
      <p:sp>
        <p:nvSpPr>
          <p:cNvPr id="8" name="Rectangle 4">
            <a:extLst>
              <a:ext uri="{FF2B5EF4-FFF2-40B4-BE49-F238E27FC236}">
                <a16:creationId xmlns:a16="http://schemas.microsoft.com/office/drawing/2014/main" id="{CFE53900-B77F-0048-98A3-73E061EC955D}"/>
              </a:ext>
            </a:extLst>
          </p:cNvPr>
          <p:cNvSpPr/>
          <p:nvPr/>
        </p:nvSpPr>
        <p:spPr>
          <a:xfrm>
            <a:off x="5965572"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00361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00361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1003610" y="0"/>
                </a:moveTo>
                <a:lnTo>
                  <a:pt x="6096000" y="0"/>
                </a:lnTo>
                <a:lnTo>
                  <a:pt x="6096000" y="6858000"/>
                </a:lnTo>
                <a:lnTo>
                  <a:pt x="0" y="6858000"/>
                </a:lnTo>
                <a:lnTo>
                  <a:pt x="100361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074EAD70-B32B-48AB-9615-7DEB968FCD9C}"/>
              </a:ext>
            </a:extLst>
          </p:cNvPr>
          <p:cNvSpPr/>
          <p:nvPr/>
        </p:nvSpPr>
        <p:spPr>
          <a:xfrm>
            <a:off x="5990492" y="0"/>
            <a:ext cx="617806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00361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00361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1003610" y="0"/>
                </a:moveTo>
                <a:lnTo>
                  <a:pt x="6096000" y="0"/>
                </a:lnTo>
                <a:lnTo>
                  <a:pt x="6096000" y="6858000"/>
                </a:lnTo>
                <a:lnTo>
                  <a:pt x="0" y="6858000"/>
                </a:lnTo>
                <a:lnTo>
                  <a:pt x="1003610" y="0"/>
                </a:lnTo>
                <a:close/>
              </a:path>
            </a:pathLst>
          </a:custGeom>
          <a:blipFill dpi="0" rotWithShape="1">
            <a:blip r:embed="rId4">
              <a:extLst>
                <a:ext uri="{28A0092B-C50C-407E-A947-70E740481C1C}">
                  <a14:useLocalDpi xmlns:a14="http://schemas.microsoft.com/office/drawing/2010/main" val="0"/>
                </a:ext>
              </a:extLst>
            </a:blip>
            <a:srcRect/>
            <a:stretch>
              <a:fillRect l="-28000" t="-4000" r="-10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dirty="0"/>
          </a:p>
        </p:txBody>
      </p:sp>
      <p:graphicFrame>
        <p:nvGraphicFramePr>
          <p:cNvPr id="9" name="Chart 8">
            <a:extLst>
              <a:ext uri="{FF2B5EF4-FFF2-40B4-BE49-F238E27FC236}">
                <a16:creationId xmlns:a16="http://schemas.microsoft.com/office/drawing/2014/main" id="{358E53E3-E608-43D0-803A-234E7F818331}"/>
              </a:ext>
            </a:extLst>
          </p:cNvPr>
          <p:cNvGraphicFramePr>
            <a:graphicFrameLocks/>
          </p:cNvGraphicFramePr>
          <p:nvPr>
            <p:extLst>
              <p:ext uri="{D42A27DB-BD31-4B8C-83A1-F6EECF244321}">
                <p14:modId xmlns:p14="http://schemas.microsoft.com/office/powerpoint/2010/main" val="506104574"/>
              </p:ext>
            </p:extLst>
          </p:nvPr>
        </p:nvGraphicFramePr>
        <p:xfrm>
          <a:off x="298641" y="1863684"/>
          <a:ext cx="5129213" cy="34813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00883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54" name="MONTSERRAT EXTRABOLD"/>
          <p:cNvSpPr txBox="1">
            <a:spLocks noGrp="1"/>
          </p:cNvSpPr>
          <p:nvPr>
            <p:ph type="title"/>
          </p:nvPr>
        </p:nvSpPr>
        <p:spPr>
          <a:xfrm>
            <a:off x="1606209" y="762477"/>
            <a:ext cx="8979583" cy="716582"/>
          </a:xfrm>
          <a:prstGeom prst="rect">
            <a:avLst/>
          </a:prstGeom>
        </p:spPr>
        <p:txBody>
          <a:bodyPr>
            <a:normAutofit/>
          </a:bodyPr>
          <a:lstStyle>
            <a:lvl1pPr algn="ctr">
              <a:defRPr spc="-200">
                <a:solidFill>
                  <a:srgbClr val="FFFFFF"/>
                </a:solidFill>
                <a:latin typeface="ACaslonPro-Bold"/>
                <a:ea typeface="ACaslonPro-Bold"/>
                <a:cs typeface="ACaslonPro-Bold"/>
                <a:sym typeface="ACaslonPro-Bold"/>
              </a:defRPr>
            </a:lvl1pPr>
          </a:lstStyle>
          <a:p>
            <a:r>
              <a:rPr lang="en-US" sz="2800" b="1" dirty="0">
                <a:solidFill>
                  <a:schemeClr val="bg2"/>
                </a:solidFill>
                <a:latin typeface="Gill Sans MT" panose="020B0502020104020203" pitchFamily="34" charset="0"/>
              </a:rPr>
              <a:t>College Enrollment Data</a:t>
            </a:r>
            <a:endParaRPr sz="3000" dirty="0">
              <a:latin typeface="Gill Sans MT" panose="020B0502020104020203" pitchFamily="34" charset="0"/>
            </a:endParaRPr>
          </a:p>
        </p:txBody>
      </p:sp>
      <p:pic>
        <p:nvPicPr>
          <p:cNvPr id="2" name="Picture 1">
            <a:extLst>
              <a:ext uri="{FF2B5EF4-FFF2-40B4-BE49-F238E27FC236}">
                <a16:creationId xmlns:a16="http://schemas.microsoft.com/office/drawing/2014/main" id="{DA2D2FAD-7FB6-4B36-BCCA-3A33793D3239}"/>
              </a:ext>
            </a:extLst>
          </p:cNvPr>
          <p:cNvPicPr>
            <a:picLocks noChangeAspect="1"/>
          </p:cNvPicPr>
          <p:nvPr/>
        </p:nvPicPr>
        <p:blipFill>
          <a:blip r:embed="rId4"/>
          <a:stretch>
            <a:fillRect/>
          </a:stretch>
        </p:blipFill>
        <p:spPr>
          <a:xfrm>
            <a:off x="3263202" y="1694984"/>
            <a:ext cx="5976047" cy="3658065"/>
          </a:xfrm>
          <a:prstGeom prst="rect">
            <a:avLst/>
          </a:prstGeom>
        </p:spPr>
      </p:pic>
    </p:spTree>
    <p:extLst>
      <p:ext uri="{BB962C8B-B14F-4D97-AF65-F5344CB8AC3E}">
        <p14:creationId xmlns:p14="http://schemas.microsoft.com/office/powerpoint/2010/main" val="24807135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3"/>
          <a:stretch>
            <a:fillRect/>
          </a:stretch>
        </p:blipFill>
        <p:spPr>
          <a:xfrm>
            <a:off x="0" y="141513"/>
            <a:ext cx="12192000" cy="6858000"/>
          </a:xfrm>
          <a:prstGeom prst="rect">
            <a:avLst/>
          </a:prstGeom>
          <a:ln w="12700">
            <a:miter lim="400000"/>
          </a:ln>
        </p:spPr>
      </p:pic>
      <p:sp>
        <p:nvSpPr>
          <p:cNvPr id="154" name="MONTSERRAT EXTRABOLD"/>
          <p:cNvSpPr txBox="1">
            <a:spLocks noGrp="1"/>
          </p:cNvSpPr>
          <p:nvPr>
            <p:ph type="title"/>
          </p:nvPr>
        </p:nvSpPr>
        <p:spPr>
          <a:xfrm>
            <a:off x="1606209" y="762477"/>
            <a:ext cx="8979583" cy="716582"/>
          </a:xfrm>
          <a:prstGeom prst="rect">
            <a:avLst/>
          </a:prstGeom>
        </p:spPr>
        <p:txBody>
          <a:bodyPr>
            <a:normAutofit/>
          </a:bodyPr>
          <a:lstStyle>
            <a:lvl1pPr algn="ctr">
              <a:defRPr spc="-200">
                <a:solidFill>
                  <a:srgbClr val="FFFFFF"/>
                </a:solidFill>
                <a:latin typeface="ACaslonPro-Bold"/>
                <a:ea typeface="ACaslonPro-Bold"/>
                <a:cs typeface="ACaslonPro-Bold"/>
                <a:sym typeface="ACaslonPro-Bold"/>
              </a:defRPr>
            </a:lvl1pPr>
          </a:lstStyle>
          <a:p>
            <a:r>
              <a:rPr lang="en-US" sz="4000" dirty="0">
                <a:latin typeface="Gill Sans MT" panose="020B0502020104020203" pitchFamily="34" charset="0"/>
              </a:rPr>
              <a:t>Success Coaching</a:t>
            </a:r>
            <a:endParaRPr sz="4000" dirty="0">
              <a:latin typeface="Gill Sans MT" panose="020B0502020104020203" pitchFamily="34" charset="0"/>
            </a:endParaRPr>
          </a:p>
        </p:txBody>
      </p:sp>
      <p:sp>
        <p:nvSpPr>
          <p:cNvPr id="3" name="TextBox 2">
            <a:extLst>
              <a:ext uri="{FF2B5EF4-FFF2-40B4-BE49-F238E27FC236}">
                <a16:creationId xmlns:a16="http://schemas.microsoft.com/office/drawing/2014/main" id="{9EBDF3C2-5208-4CA2-AA73-49BF5EE3D8CB}"/>
              </a:ext>
            </a:extLst>
          </p:cNvPr>
          <p:cNvSpPr txBox="1"/>
          <p:nvPr/>
        </p:nvSpPr>
        <p:spPr>
          <a:xfrm>
            <a:off x="1012371" y="2035629"/>
            <a:ext cx="10210800" cy="3970318"/>
          </a:xfrm>
          <a:prstGeom prst="rect">
            <a:avLst/>
          </a:prstGeom>
          <a:noFill/>
        </p:spPr>
        <p:txBody>
          <a:bodyPr wrap="square" rtlCol="0">
            <a:spAutoFit/>
          </a:bodyPr>
          <a:lstStyle/>
          <a:p>
            <a:r>
              <a:rPr lang="en-US" sz="1200" dirty="0"/>
              <a:t>NACADA does not have a suggested ratio since advising duties vary by institution type and the purpose(s) of the advising office. The CAS Standards of Academic Advising state that "Academic advising caseloads must be consistent with the time required for the effective performance of the activity" </a:t>
            </a:r>
            <a:r>
              <a:rPr lang="en-US" sz="1200" dirty="0">
                <a:hlinkClick r:id="rId4"/>
              </a:rPr>
              <a:t>https://www.nacada.ksu.edu/Resources/Clearinghouse/View-Articles/Using-CAS-Standards-for-self-assessment.aspx</a:t>
            </a:r>
            <a:r>
              <a:rPr lang="en-US" sz="1200" dirty="0"/>
              <a:t>  Eric White, a NACADA past-president and former NACADA representative to CAS, states that in considering caseloads "an institution must take into account</a:t>
            </a:r>
          </a:p>
          <a:p>
            <a:r>
              <a:rPr lang="en-US" sz="1200" dirty="0"/>
              <a:t>(1) what kinds of students are to be advised and consequently what are their advising needs (</a:t>
            </a:r>
            <a:r>
              <a:rPr lang="en-US" sz="1200" dirty="0" err="1"/>
              <a:t>e.g</a:t>
            </a:r>
            <a:r>
              <a:rPr lang="en-US" sz="1200" dirty="0"/>
              <a:t>, athletes, honor students, undecideds, seniors in majors, underprepared students);</a:t>
            </a:r>
          </a:p>
          <a:p>
            <a:r>
              <a:rPr lang="en-US" sz="1200" dirty="0"/>
              <a:t>(2) Who is providing the advising (professional staff with no other responsibilities, faculty with teaching and/or research responsibilities, graduate students); and</a:t>
            </a:r>
          </a:p>
          <a:p>
            <a:r>
              <a:rPr lang="en-US" sz="1200" dirty="0"/>
              <a:t>(3) what other responsibilities would an advisor have that might determine an appropriate 'case load.'"</a:t>
            </a:r>
          </a:p>
          <a:p>
            <a:r>
              <a:rPr lang="en-US" sz="1200" dirty="0"/>
              <a:t>You can find the median number of advisees per advisor for a full-time advisor is 296 students (as listed in the NACADA 2011 Survey). </a:t>
            </a:r>
          </a:p>
          <a:p>
            <a:r>
              <a:rPr lang="en-US" sz="1200" dirty="0">
                <a:hlinkClick r:id="rId5"/>
              </a:rPr>
              <a:t>https://nacada.ksu.edu/Resources/Clearinghouse/View-Articles/Advisor-to-Student-Ratio-Caseload-Resources.aspx</a:t>
            </a:r>
            <a:r>
              <a:rPr lang="en-US" sz="1200" dirty="0"/>
              <a:t> </a:t>
            </a:r>
          </a:p>
          <a:p>
            <a:endParaRPr lang="en-US" sz="1200" dirty="0"/>
          </a:p>
          <a:p>
            <a:r>
              <a:rPr lang="en-US" sz="1200" dirty="0"/>
              <a:t>What we know:</a:t>
            </a:r>
          </a:p>
          <a:p>
            <a:pPr marL="171450" indent="-171450">
              <a:buFont typeface="Arial" panose="020B0604020202020204" pitchFamily="34" charset="0"/>
              <a:buChar char="•"/>
            </a:pPr>
            <a:r>
              <a:rPr lang="en-US" sz="1200" dirty="0"/>
              <a:t>Students at Richland have unique needs and barriers.</a:t>
            </a:r>
          </a:p>
          <a:p>
            <a:pPr marL="171450" indent="-171450">
              <a:buFont typeface="Arial" panose="020B0604020202020204" pitchFamily="34" charset="0"/>
              <a:buChar char="•"/>
            </a:pPr>
            <a:r>
              <a:rPr lang="en-US" sz="1200" dirty="0"/>
              <a:t>Due to relationship building, our students often turn to their Coach with issues, questions, and support.</a:t>
            </a:r>
          </a:p>
          <a:p>
            <a:pPr marL="171450" indent="-171450">
              <a:buFont typeface="Arial" panose="020B0604020202020204" pitchFamily="34" charset="0"/>
              <a:buChar char="•"/>
            </a:pPr>
            <a:r>
              <a:rPr lang="en-US" sz="1200" dirty="0"/>
              <a:t>Our students do not feel comfortable registering themselves and would rather meet with their Coach to ensure they are on the right path.</a:t>
            </a:r>
          </a:p>
          <a:p>
            <a:pPr marL="171450" indent="-171450">
              <a:buFont typeface="Arial" panose="020B0604020202020204" pitchFamily="34" charset="0"/>
              <a:buChar char="•"/>
            </a:pPr>
            <a:r>
              <a:rPr lang="en-US" sz="1200" dirty="0"/>
              <a:t>Richland implements Richland Thrive progress surveys to address academic needs and potential barriers.  These progress surveys occur twice per semester, but an instructor can raise flags at any time.</a:t>
            </a:r>
          </a:p>
          <a:p>
            <a:pPr marL="171450" indent="-171450">
              <a:buFont typeface="Arial" panose="020B0604020202020204" pitchFamily="34" charset="0"/>
              <a:buChar char="•"/>
            </a:pPr>
            <a:r>
              <a:rPr lang="en-US" sz="1200" dirty="0"/>
              <a:t>Richland provides additional outreach beyond flags and kudos to student cohorts. High touch cohort receives monthly additional communication, Moderate receives three per semester, and low receives two per semester.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1881826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TextNoHeader.jpg" descr="TextNoHeader.jpg"/>
          <p:cNvPicPr>
            <a:picLocks noChangeAspect="1"/>
          </p:cNvPicPr>
          <p:nvPr/>
        </p:nvPicPr>
        <p:blipFill>
          <a:blip r:embed="rId3"/>
          <a:stretch>
            <a:fillRect/>
          </a:stretch>
        </p:blipFill>
        <p:spPr>
          <a:xfrm>
            <a:off x="0" y="-74711"/>
            <a:ext cx="12192000" cy="6858000"/>
          </a:xfrm>
          <a:prstGeom prst="rect">
            <a:avLst/>
          </a:prstGeom>
          <a:ln w="12700">
            <a:miter lim="400000"/>
          </a:ln>
        </p:spPr>
      </p:pic>
      <p:sp>
        <p:nvSpPr>
          <p:cNvPr id="4" name="Monterrat Semibold">
            <a:extLst>
              <a:ext uri="{FF2B5EF4-FFF2-40B4-BE49-F238E27FC236}">
                <a16:creationId xmlns:a16="http://schemas.microsoft.com/office/drawing/2014/main" id="{6FA8102A-8E7B-47D6-9CE5-0081B8B828B5}"/>
              </a:ext>
            </a:extLst>
          </p:cNvPr>
          <p:cNvSpPr txBox="1">
            <a:spLocks/>
          </p:cNvSpPr>
          <p:nvPr/>
        </p:nvSpPr>
        <p:spPr>
          <a:xfrm>
            <a:off x="5809039" y="2297530"/>
            <a:ext cx="4361747" cy="918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12700" tIns="12700" rIns="12700" bIns="12700" numCol="1" spcCol="38100" rtlCol="0" anchor="t">
            <a:noAutofit/>
          </a:bodyPr>
          <a:lstStyle>
            <a:lvl1pPr marL="609600" marR="0" indent="-609600" algn="l" defTabSz="2438337" rtl="0" latinLnBrk="0">
              <a:lnSpc>
                <a:spcPct val="100000"/>
              </a:lnSpc>
              <a:spcBef>
                <a:spcPts val="2400"/>
              </a:spcBef>
              <a:spcAft>
                <a:spcPts val="0"/>
              </a:spcAft>
              <a:buClrTx/>
              <a:buSzPct val="123000"/>
              <a:buFontTx/>
              <a:buChar char="•"/>
              <a:tabLst/>
              <a:defRPr sz="4800" b="0" i="0" u="none" strike="noStrike" cap="none" spc="0" baseline="0">
                <a:solidFill>
                  <a:srgbClr val="5F9A3F"/>
                </a:solidFill>
                <a:uFillTx/>
                <a:latin typeface="Montserrat SemiBold"/>
                <a:ea typeface="Montserrat SemiBold"/>
                <a:cs typeface="Montserrat SemiBold"/>
                <a:sym typeface="Montserrat SemiBold"/>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endParaRPr lang="en-US" sz="5000" b="1">
              <a:solidFill>
                <a:srgbClr val="243D6B"/>
              </a:solidFill>
              <a:latin typeface="Gill Sans MT" panose="020B0502020104020203" pitchFamily="34" charset="0"/>
            </a:endParaRPr>
          </a:p>
        </p:txBody>
      </p:sp>
      <p:sp>
        <p:nvSpPr>
          <p:cNvPr id="2" name="TextBox 1">
            <a:extLst>
              <a:ext uri="{FF2B5EF4-FFF2-40B4-BE49-F238E27FC236}">
                <a16:creationId xmlns:a16="http://schemas.microsoft.com/office/drawing/2014/main" id="{3F57244C-0A83-C3EA-D22F-032BE0C629ED}"/>
              </a:ext>
            </a:extLst>
          </p:cNvPr>
          <p:cNvSpPr txBox="1"/>
          <p:nvPr/>
        </p:nvSpPr>
        <p:spPr>
          <a:xfrm>
            <a:off x="4135836" y="2159025"/>
            <a:ext cx="5150998"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l"/>
            <a:r>
              <a:rPr lang="en-US" sz="4800" dirty="0">
                <a:solidFill>
                  <a:srgbClr val="5F9A3F"/>
                </a:solidFill>
                <a:latin typeface="Montserrat SemiBold"/>
                <a:ea typeface="Montserrat SemiBold"/>
                <a:cs typeface="Montserrat SemiBold"/>
              </a:rPr>
              <a:t>​</a:t>
            </a:r>
            <a:endParaRPr lang="en-US" sz="1200" dirty="0">
              <a:solidFill>
                <a:srgbClr val="5E5E5E"/>
              </a:solidFill>
              <a:sym typeface="Helvetica Neue"/>
            </a:endParaRPr>
          </a:p>
        </p:txBody>
      </p:sp>
      <p:pic>
        <p:nvPicPr>
          <p:cNvPr id="3" name="Picture 2">
            <a:extLst>
              <a:ext uri="{FF2B5EF4-FFF2-40B4-BE49-F238E27FC236}">
                <a16:creationId xmlns:a16="http://schemas.microsoft.com/office/drawing/2014/main" id="{4050E519-43BB-47A6-B61F-9727BA5D60FF}"/>
              </a:ext>
            </a:extLst>
          </p:cNvPr>
          <p:cNvPicPr>
            <a:picLocks noChangeAspect="1"/>
          </p:cNvPicPr>
          <p:nvPr/>
        </p:nvPicPr>
        <p:blipFill>
          <a:blip r:embed="rId4"/>
          <a:stretch>
            <a:fillRect/>
          </a:stretch>
        </p:blipFill>
        <p:spPr>
          <a:xfrm>
            <a:off x="1609068" y="960294"/>
            <a:ext cx="8893629" cy="4446814"/>
          </a:xfrm>
          <a:prstGeom prst="rect">
            <a:avLst/>
          </a:prstGeom>
        </p:spPr>
      </p:pic>
      <p:sp>
        <p:nvSpPr>
          <p:cNvPr id="5" name="TextBox 4">
            <a:extLst>
              <a:ext uri="{FF2B5EF4-FFF2-40B4-BE49-F238E27FC236}">
                <a16:creationId xmlns:a16="http://schemas.microsoft.com/office/drawing/2014/main" id="{6C8BB6A8-4B41-4356-85C2-FD5988A5C584}"/>
              </a:ext>
            </a:extLst>
          </p:cNvPr>
          <p:cNvSpPr txBox="1"/>
          <p:nvPr/>
        </p:nvSpPr>
        <p:spPr>
          <a:xfrm>
            <a:off x="3915127" y="740348"/>
            <a:ext cx="4361746" cy="461665"/>
          </a:xfrm>
          <a:prstGeom prst="rect">
            <a:avLst/>
          </a:prstGeom>
          <a:noFill/>
        </p:spPr>
        <p:txBody>
          <a:bodyPr wrap="square" rtlCol="0">
            <a:spAutoFit/>
          </a:bodyPr>
          <a:lstStyle/>
          <a:p>
            <a:pPr algn="ctr"/>
            <a:r>
              <a:rPr lang="en-US" sz="2400" dirty="0">
                <a:solidFill>
                  <a:srgbClr val="083A70"/>
                </a:solidFill>
              </a:rPr>
              <a:t>Coaching Assignments</a:t>
            </a:r>
          </a:p>
        </p:txBody>
      </p:sp>
    </p:spTree>
    <p:extLst>
      <p:ext uri="{BB962C8B-B14F-4D97-AF65-F5344CB8AC3E}">
        <p14:creationId xmlns:p14="http://schemas.microsoft.com/office/powerpoint/2010/main" val="2248506636"/>
      </p:ext>
    </p:extLst>
  </p:cSld>
  <p:clrMapOvr>
    <a:masterClrMapping/>
  </p:clrMapOvr>
  <p:transition spd="med"/>
  <p:extLst mod="1">
    <p:ext uri="{6950BFC3-D8DA-4A85-94F7-54DA5524770B}">
      <p188:commentRel xmlns="" xmlns:p188="http://schemas.microsoft.com/office/powerpoint/2018/8/main" r:id="rId5"/>
    </p:ext>
  </p:extLst>
</p:sld>
</file>

<file path=ppt/theme/theme1.xml><?xml version="1.0" encoding="utf-8"?>
<a:theme xmlns:a="http://schemas.openxmlformats.org/drawingml/2006/main" name="EDC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90770</TotalTime>
  <Words>344</Words>
  <Application>Microsoft Office PowerPoint</Application>
  <PresentationFormat>Widescreen</PresentationFormat>
  <Paragraphs>90</Paragraphs>
  <Slides>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ACaslonPro-Bold</vt:lpstr>
      <vt:lpstr>Arial</vt:lpstr>
      <vt:lpstr>Calibri</vt:lpstr>
      <vt:lpstr>Calibri Light</vt:lpstr>
      <vt:lpstr>Gill Sans MT</vt:lpstr>
      <vt:lpstr>Helvetica</vt:lpstr>
      <vt:lpstr>Helvetica Neue</vt:lpstr>
      <vt:lpstr>Montserrat SemiBold</vt:lpstr>
      <vt:lpstr>EDC SLIDE MASTER</vt:lpstr>
      <vt:lpstr>PowerPoint Presentation</vt:lpstr>
      <vt:lpstr>PowerPoint Presentation</vt:lpstr>
      <vt:lpstr>PowerPoint Presentation</vt:lpstr>
      <vt:lpstr>PowerPoint Presentation</vt:lpstr>
      <vt:lpstr>PowerPoint Presentation</vt:lpstr>
      <vt:lpstr>PowerPoint Presentation</vt:lpstr>
      <vt:lpstr>College Enrollment Data</vt:lpstr>
      <vt:lpstr>Success Coaching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Phillips</dc:creator>
  <cp:lastModifiedBy>Madonna Brown</cp:lastModifiedBy>
  <cp:revision>1920</cp:revision>
  <cp:lastPrinted>2023-07-19T19:57:37Z</cp:lastPrinted>
  <dcterms:created xsi:type="dcterms:W3CDTF">2017-05-01T16:52:06Z</dcterms:created>
  <dcterms:modified xsi:type="dcterms:W3CDTF">2024-01-16T21:53:54Z</dcterms:modified>
</cp:coreProperties>
</file>