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0"/>
  </p:notesMasterIdLst>
  <p:sldIdLst>
    <p:sldId id="256" r:id="rId5"/>
    <p:sldId id="267" r:id="rId6"/>
    <p:sldId id="270" r:id="rId7"/>
    <p:sldId id="272" r:id="rId8"/>
    <p:sldId id="265" r:id="rId9"/>
    <p:sldId id="273" r:id="rId10"/>
    <p:sldId id="274" r:id="rId11"/>
    <p:sldId id="275" r:id="rId12"/>
    <p:sldId id="276" r:id="rId13"/>
    <p:sldId id="278" r:id="rId14"/>
    <p:sldId id="269" r:id="rId15"/>
    <p:sldId id="257" r:id="rId16"/>
    <p:sldId id="277" r:id="rId17"/>
    <p:sldId id="258" r:id="rId18"/>
    <p:sldId id="263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66" autoAdjust="0"/>
  </p:normalViewPr>
  <p:slideViewPr>
    <p:cSldViewPr snapToGrid="0">
      <p:cViewPr varScale="1">
        <p:scale>
          <a:sx n="52" d="100"/>
          <a:sy n="52" d="100"/>
        </p:scale>
        <p:origin x="8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icole5639\AppData\Local\Microsoft\Windows\INetCache\Content.Outlook\AGLMZQ5I\Equity%20Plan%20Graphs%20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icole5639\AppData\Local\Microsoft\Windows\INetCache\Content.Outlook\AGLMZQ5I\Equity%20Plan%20Graphs%20202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icole5639\AppData\Local\Microsoft\Windows\INetCache\Content.Outlook\AGLMZQ5I\Equity%20Plan%20Graphs%20202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icole5639\AppData\Local\Microsoft\Windows\INetCache\Content.Outlook\AGLMZQ5I\Equity%20Plan%20Graphs%202024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First-time and Full-time - </a:t>
            </a:r>
          </a:p>
          <a:p>
            <a:pPr>
              <a:defRPr/>
            </a:pPr>
            <a:r>
              <a:rPr lang="en-US"/>
              <a:t>Sex Ratio</a:t>
            </a:r>
          </a:p>
          <a:p>
            <a:pPr>
              <a:defRPr/>
            </a:pP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12"/>
          <c:order val="12"/>
          <c:tx>
            <c:strRef>
              <c:f>Access!$A$20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Access!$B$7:$F$7</c:f>
              <c:strCache>
                <c:ptCount val="5"/>
                <c:pt idx="0">
                  <c:v>Fall 2018</c:v>
                </c:pt>
                <c:pt idx="1">
                  <c:v>Fall 2019</c:v>
                </c:pt>
                <c:pt idx="2">
                  <c:v>Fall 2020</c:v>
                </c:pt>
                <c:pt idx="3">
                  <c:v>Fall 2021</c:v>
                </c:pt>
                <c:pt idx="4">
                  <c:v>Fall 2022</c:v>
                </c:pt>
              </c:strCache>
            </c:strRef>
          </c:cat>
          <c:val>
            <c:numRef>
              <c:f>Access!$B$20:$F$20</c:f>
              <c:numCache>
                <c:formatCode>General</c:formatCode>
                <c:ptCount val="5"/>
                <c:pt idx="0">
                  <c:v>140</c:v>
                </c:pt>
                <c:pt idx="1">
                  <c:v>121</c:v>
                </c:pt>
                <c:pt idx="2">
                  <c:v>104</c:v>
                </c:pt>
                <c:pt idx="3">
                  <c:v>67</c:v>
                </c:pt>
                <c:pt idx="4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7B-4FAF-9B54-F938A5767BD7}"/>
            </c:ext>
          </c:extLst>
        </c:ser>
        <c:ser>
          <c:idx val="13"/>
          <c:order val="13"/>
          <c:tx>
            <c:strRef>
              <c:f>Access!$A$21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Access!$B$7:$F$7</c:f>
              <c:strCache>
                <c:ptCount val="5"/>
                <c:pt idx="0">
                  <c:v>Fall 2018</c:v>
                </c:pt>
                <c:pt idx="1">
                  <c:v>Fall 2019</c:v>
                </c:pt>
                <c:pt idx="2">
                  <c:v>Fall 2020</c:v>
                </c:pt>
                <c:pt idx="3">
                  <c:v>Fall 2021</c:v>
                </c:pt>
                <c:pt idx="4">
                  <c:v>Fall 2022</c:v>
                </c:pt>
              </c:strCache>
            </c:strRef>
          </c:cat>
          <c:val>
            <c:numRef>
              <c:f>Access!$B$21:$F$21</c:f>
              <c:numCache>
                <c:formatCode>General</c:formatCode>
                <c:ptCount val="5"/>
                <c:pt idx="0">
                  <c:v>111</c:v>
                </c:pt>
                <c:pt idx="1">
                  <c:v>99</c:v>
                </c:pt>
                <c:pt idx="2">
                  <c:v>80</c:v>
                </c:pt>
                <c:pt idx="3">
                  <c:v>54</c:v>
                </c:pt>
                <c:pt idx="4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7B-4FAF-9B54-F938A5767B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89213583"/>
        <c:axId val="615511935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Access!$A$8</c15:sqref>
                        </c15:formulaRef>
                      </c:ext>
                    </c:extLst>
                    <c:strCache>
                      <c:ptCount val="1"/>
                      <c:pt idx="0">
                        <c:v>Total 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Access!$B$7:$F$7</c15:sqref>
                        </c15:formulaRef>
                      </c:ext>
                    </c:extLst>
                    <c:strCache>
                      <c:ptCount val="5"/>
                      <c:pt idx="0">
                        <c:v>Fall 2018</c:v>
                      </c:pt>
                      <c:pt idx="1">
                        <c:v>Fall 2019</c:v>
                      </c:pt>
                      <c:pt idx="2">
                        <c:v>Fall 2020</c:v>
                      </c:pt>
                      <c:pt idx="3">
                        <c:v>Fall 2021</c:v>
                      </c:pt>
                      <c:pt idx="4">
                        <c:v>Fall 2022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Access!$B$8:$F$8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251</c:v>
                      </c:pt>
                      <c:pt idx="1">
                        <c:v>220</c:v>
                      </c:pt>
                      <c:pt idx="2">
                        <c:v>184</c:v>
                      </c:pt>
                      <c:pt idx="3">
                        <c:v>121</c:v>
                      </c:pt>
                      <c:pt idx="4">
                        <c:v>149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877B-4FAF-9B54-F938A5767BD7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Access!$A$9</c15:sqref>
                        </c15:formulaRef>
                      </c:ext>
                    </c:extLst>
                    <c:strCache>
                      <c:ptCount val="1"/>
                      <c:pt idx="0">
                        <c:v>White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Access!$B$7:$F$7</c15:sqref>
                        </c15:formulaRef>
                      </c:ext>
                    </c:extLst>
                    <c:strCache>
                      <c:ptCount val="5"/>
                      <c:pt idx="0">
                        <c:v>Fall 2018</c:v>
                      </c:pt>
                      <c:pt idx="1">
                        <c:v>Fall 2019</c:v>
                      </c:pt>
                      <c:pt idx="2">
                        <c:v>Fall 2020</c:v>
                      </c:pt>
                      <c:pt idx="3">
                        <c:v>Fall 2021</c:v>
                      </c:pt>
                      <c:pt idx="4">
                        <c:v>Fall 2022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Access!$B$9:$F$9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197</c:v>
                      </c:pt>
                      <c:pt idx="1">
                        <c:v>178</c:v>
                      </c:pt>
                      <c:pt idx="2">
                        <c:v>140</c:v>
                      </c:pt>
                      <c:pt idx="3">
                        <c:v>101</c:v>
                      </c:pt>
                      <c:pt idx="4">
                        <c:v>132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877B-4FAF-9B54-F938A5767BD7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Access!$A$10</c15:sqref>
                        </c15:formulaRef>
                      </c:ext>
                    </c:extLst>
                    <c:strCache>
                      <c:ptCount val="1"/>
                      <c:pt idx="0">
                        <c:v>Minoritized Students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Access!$B$7:$F$7</c15:sqref>
                        </c15:formulaRef>
                      </c:ext>
                    </c:extLst>
                    <c:strCache>
                      <c:ptCount val="5"/>
                      <c:pt idx="0">
                        <c:v>Fall 2018</c:v>
                      </c:pt>
                      <c:pt idx="1">
                        <c:v>Fall 2019</c:v>
                      </c:pt>
                      <c:pt idx="2">
                        <c:v>Fall 2020</c:v>
                      </c:pt>
                      <c:pt idx="3">
                        <c:v>Fall 2021</c:v>
                      </c:pt>
                      <c:pt idx="4">
                        <c:v>Fall 2022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Access!$B$10:$F$10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54</c:v>
                      </c:pt>
                      <c:pt idx="1">
                        <c:v>42</c:v>
                      </c:pt>
                      <c:pt idx="2">
                        <c:v>44</c:v>
                      </c:pt>
                      <c:pt idx="3">
                        <c:v>20</c:v>
                      </c:pt>
                      <c:pt idx="4">
                        <c:v>17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877B-4FAF-9B54-F938A5767BD7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Access!$A$11</c15:sqref>
                        </c15:formulaRef>
                      </c:ext>
                    </c:extLst>
                    <c:strCache>
                      <c:ptCount val="1"/>
                      <c:pt idx="0">
                        <c:v>American Indian or Alaska Native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Access!$B$7:$F$7</c15:sqref>
                        </c15:formulaRef>
                      </c:ext>
                    </c:extLst>
                    <c:strCache>
                      <c:ptCount val="5"/>
                      <c:pt idx="0">
                        <c:v>Fall 2018</c:v>
                      </c:pt>
                      <c:pt idx="1">
                        <c:v>Fall 2019</c:v>
                      </c:pt>
                      <c:pt idx="2">
                        <c:v>Fall 2020</c:v>
                      </c:pt>
                      <c:pt idx="3">
                        <c:v>Fall 2021</c:v>
                      </c:pt>
                      <c:pt idx="4">
                        <c:v>Fall 2022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Access!$B$11:$F$11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</c:v>
                      </c:pt>
                      <c:pt idx="1">
                        <c:v>1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877B-4FAF-9B54-F938A5767BD7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Access!$A$12</c15:sqref>
                        </c15:formulaRef>
                      </c:ext>
                    </c:extLst>
                    <c:strCache>
                      <c:ptCount val="1"/>
                      <c:pt idx="0">
                        <c:v>Asian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Access!$B$7:$F$7</c15:sqref>
                        </c15:formulaRef>
                      </c:ext>
                    </c:extLst>
                    <c:strCache>
                      <c:ptCount val="5"/>
                      <c:pt idx="0">
                        <c:v>Fall 2018</c:v>
                      </c:pt>
                      <c:pt idx="1">
                        <c:v>Fall 2019</c:v>
                      </c:pt>
                      <c:pt idx="2">
                        <c:v>Fall 2020</c:v>
                      </c:pt>
                      <c:pt idx="3">
                        <c:v>Fall 2021</c:v>
                      </c:pt>
                      <c:pt idx="4">
                        <c:v>Fall 2022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Access!$B$12:$F$12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</c:v>
                      </c:pt>
                      <c:pt idx="1">
                        <c:v>3</c:v>
                      </c:pt>
                      <c:pt idx="2">
                        <c:v>5</c:v>
                      </c:pt>
                      <c:pt idx="3">
                        <c:v>4</c:v>
                      </c:pt>
                      <c:pt idx="4">
                        <c:v>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877B-4FAF-9B54-F938A5767BD7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Access!$A$13</c15:sqref>
                        </c15:formulaRef>
                      </c:ext>
                    </c:extLst>
                    <c:strCache>
                      <c:ptCount val="1"/>
                      <c:pt idx="0">
                        <c:v>Black or African American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Access!$B$7:$F$7</c15:sqref>
                        </c15:formulaRef>
                      </c:ext>
                    </c:extLst>
                    <c:strCache>
                      <c:ptCount val="5"/>
                      <c:pt idx="0">
                        <c:v>Fall 2018</c:v>
                      </c:pt>
                      <c:pt idx="1">
                        <c:v>Fall 2019</c:v>
                      </c:pt>
                      <c:pt idx="2">
                        <c:v>Fall 2020</c:v>
                      </c:pt>
                      <c:pt idx="3">
                        <c:v>Fall 2021</c:v>
                      </c:pt>
                      <c:pt idx="4">
                        <c:v>Fall 2022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Access!$B$13:$F$13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30</c:v>
                      </c:pt>
                      <c:pt idx="1">
                        <c:v>16</c:v>
                      </c:pt>
                      <c:pt idx="2">
                        <c:v>23</c:v>
                      </c:pt>
                      <c:pt idx="3">
                        <c:v>9</c:v>
                      </c:pt>
                      <c:pt idx="4">
                        <c:v>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877B-4FAF-9B54-F938A5767BD7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Access!$A$14</c15:sqref>
                        </c15:formulaRef>
                      </c:ext>
                    </c:extLst>
                    <c:strCache>
                      <c:ptCount val="1"/>
                      <c:pt idx="0">
                        <c:v>Hispanic/Latino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Access!$B$7:$F$7</c15:sqref>
                        </c15:formulaRef>
                      </c:ext>
                    </c:extLst>
                    <c:strCache>
                      <c:ptCount val="5"/>
                      <c:pt idx="0">
                        <c:v>Fall 2018</c:v>
                      </c:pt>
                      <c:pt idx="1">
                        <c:v>Fall 2019</c:v>
                      </c:pt>
                      <c:pt idx="2">
                        <c:v>Fall 2020</c:v>
                      </c:pt>
                      <c:pt idx="3">
                        <c:v>Fall 2021</c:v>
                      </c:pt>
                      <c:pt idx="4">
                        <c:v>Fall 2022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Access!$B$14:$F$14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5</c:v>
                      </c:pt>
                      <c:pt idx="1">
                        <c:v>12</c:v>
                      </c:pt>
                      <c:pt idx="2">
                        <c:v>10</c:v>
                      </c:pt>
                      <c:pt idx="3">
                        <c:v>4</c:v>
                      </c:pt>
                      <c:pt idx="4">
                        <c:v>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877B-4FAF-9B54-F938A5767BD7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Access!$A$15</c15:sqref>
                        </c15:formulaRef>
                      </c:ext>
                    </c:extLst>
                    <c:strCache>
                      <c:ptCount val="1"/>
                      <c:pt idx="0">
                        <c:v>Native Hawaiian or Other Pacific Islander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Access!$B$7:$F$7</c15:sqref>
                        </c15:formulaRef>
                      </c:ext>
                    </c:extLst>
                    <c:strCache>
                      <c:ptCount val="5"/>
                      <c:pt idx="0">
                        <c:v>Fall 2018</c:v>
                      </c:pt>
                      <c:pt idx="1">
                        <c:v>Fall 2019</c:v>
                      </c:pt>
                      <c:pt idx="2">
                        <c:v>Fall 2020</c:v>
                      </c:pt>
                      <c:pt idx="3">
                        <c:v>Fall 2021</c:v>
                      </c:pt>
                      <c:pt idx="4">
                        <c:v>Fall 2022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Access!$B$15:$F$15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877B-4FAF-9B54-F938A5767BD7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Access!$A$16</c15:sqref>
                        </c15:formulaRef>
                      </c:ext>
                    </c:extLst>
                    <c:strCache>
                      <c:ptCount val="1"/>
                      <c:pt idx="0">
                        <c:v>Nonresident Alien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Access!$B$7:$F$7</c15:sqref>
                        </c15:formulaRef>
                      </c:ext>
                    </c:extLst>
                    <c:strCache>
                      <c:ptCount val="5"/>
                      <c:pt idx="0">
                        <c:v>Fall 2018</c:v>
                      </c:pt>
                      <c:pt idx="1">
                        <c:v>Fall 2019</c:v>
                      </c:pt>
                      <c:pt idx="2">
                        <c:v>Fall 2020</c:v>
                      </c:pt>
                      <c:pt idx="3">
                        <c:v>Fall 2021</c:v>
                      </c:pt>
                      <c:pt idx="4">
                        <c:v>Fall 2022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Access!$B$16:$F$16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877B-4FAF-9B54-F938A5767BD7}"/>
                  </c:ext>
                </c:extLst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Access!$A$17</c15:sqref>
                        </c15:formulaRef>
                      </c:ext>
                    </c:extLst>
                    <c:strCache>
                      <c:ptCount val="1"/>
                      <c:pt idx="0">
                        <c:v>Two or more races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Access!$B$7:$F$7</c15:sqref>
                        </c15:formulaRef>
                      </c:ext>
                    </c:extLst>
                    <c:strCache>
                      <c:ptCount val="5"/>
                      <c:pt idx="0">
                        <c:v>Fall 2018</c:v>
                      </c:pt>
                      <c:pt idx="1">
                        <c:v>Fall 2019</c:v>
                      </c:pt>
                      <c:pt idx="2">
                        <c:v>Fall 2020</c:v>
                      </c:pt>
                      <c:pt idx="3">
                        <c:v>Fall 2021</c:v>
                      </c:pt>
                      <c:pt idx="4">
                        <c:v>Fall 2022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Access!$B$17:$F$17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10</c:v>
                      </c:pt>
                      <c:pt idx="1">
                        <c:v>7</c:v>
                      </c:pt>
                      <c:pt idx="2">
                        <c:v>3</c:v>
                      </c:pt>
                      <c:pt idx="3">
                        <c:v>3</c:v>
                      </c:pt>
                      <c:pt idx="4">
                        <c:v>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877B-4FAF-9B54-F938A5767BD7}"/>
                  </c:ext>
                </c:extLst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Access!$A$18</c15:sqref>
                        </c15:formulaRef>
                      </c:ext>
                    </c:extLst>
                    <c:strCache>
                      <c:ptCount val="1"/>
                      <c:pt idx="0">
                        <c:v>Unknown</c:v>
                      </c:pt>
                    </c:strCache>
                  </c:strRef>
                </c:tx>
                <c:spPr>
                  <a:solidFill>
                    <a:schemeClr val="accent5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Access!$B$7:$F$7</c15:sqref>
                        </c15:formulaRef>
                      </c:ext>
                    </c:extLst>
                    <c:strCache>
                      <c:ptCount val="5"/>
                      <c:pt idx="0">
                        <c:v>Fall 2018</c:v>
                      </c:pt>
                      <c:pt idx="1">
                        <c:v>Fall 2019</c:v>
                      </c:pt>
                      <c:pt idx="2">
                        <c:v>Fall 2020</c:v>
                      </c:pt>
                      <c:pt idx="3">
                        <c:v>Fall 2021</c:v>
                      </c:pt>
                      <c:pt idx="4">
                        <c:v>Fall 2022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Access!$B$18:$F$18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5</c:v>
                      </c:pt>
                      <c:pt idx="1">
                        <c:v>3</c:v>
                      </c:pt>
                      <c:pt idx="2">
                        <c:v>3</c:v>
                      </c:pt>
                      <c:pt idx="3">
                        <c:v>0</c:v>
                      </c:pt>
                      <c:pt idx="4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877B-4FAF-9B54-F938A5767BD7}"/>
                  </c:ext>
                </c:extLst>
              </c15:ser>
            </c15:filteredBarSeries>
            <c15:filteredBa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Access!$A$19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Access!$B$7:$F$7</c15:sqref>
                        </c15:formulaRef>
                      </c:ext>
                    </c:extLst>
                    <c:strCache>
                      <c:ptCount val="5"/>
                      <c:pt idx="0">
                        <c:v>Fall 2018</c:v>
                      </c:pt>
                      <c:pt idx="1">
                        <c:v>Fall 2019</c:v>
                      </c:pt>
                      <c:pt idx="2">
                        <c:v>Fall 2020</c:v>
                      </c:pt>
                      <c:pt idx="3">
                        <c:v>Fall 2021</c:v>
                      </c:pt>
                      <c:pt idx="4">
                        <c:v>Fall 2022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Access!$B$19:$F$19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877B-4FAF-9B54-F938A5767BD7}"/>
                  </c:ext>
                </c:extLst>
              </c15:ser>
            </c15:filteredBarSeries>
          </c:ext>
        </c:extLst>
      </c:barChart>
      <c:catAx>
        <c:axId val="5892135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511935"/>
        <c:crosses val="autoZero"/>
        <c:auto val="1"/>
        <c:lblAlgn val="ctr"/>
        <c:lblOffset val="100"/>
        <c:noMultiLvlLbl val="0"/>
      </c:catAx>
      <c:valAx>
        <c:axId val="615511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92135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First-time, Part-time -</a:t>
            </a:r>
          </a:p>
          <a:p>
            <a:pPr>
              <a:defRPr/>
            </a:pPr>
            <a:r>
              <a:rPr lang="en-US"/>
              <a:t>Sex Ratio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12"/>
          <c:order val="12"/>
          <c:tx>
            <c:strRef>
              <c:f>Access!$A$46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Access!$B$33:$F$33</c:f>
              <c:strCache>
                <c:ptCount val="5"/>
                <c:pt idx="0">
                  <c:v>Fall 2018</c:v>
                </c:pt>
                <c:pt idx="1">
                  <c:v>Fall 2019</c:v>
                </c:pt>
                <c:pt idx="2">
                  <c:v>Fall 2020</c:v>
                </c:pt>
                <c:pt idx="3">
                  <c:v>Fall 2021</c:v>
                </c:pt>
                <c:pt idx="4">
                  <c:v>Fall 2022</c:v>
                </c:pt>
              </c:strCache>
            </c:strRef>
          </c:cat>
          <c:val>
            <c:numRef>
              <c:f>Access!$B$46:$F$46</c:f>
              <c:numCache>
                <c:formatCode>General</c:formatCode>
                <c:ptCount val="5"/>
                <c:pt idx="0">
                  <c:v>188</c:v>
                </c:pt>
                <c:pt idx="1">
                  <c:v>187</c:v>
                </c:pt>
                <c:pt idx="2">
                  <c:v>88</c:v>
                </c:pt>
                <c:pt idx="3">
                  <c:v>99</c:v>
                </c:pt>
                <c:pt idx="4">
                  <c:v>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6E-4B96-BA2D-AAAF9EFDBA45}"/>
            </c:ext>
          </c:extLst>
        </c:ser>
        <c:ser>
          <c:idx val="13"/>
          <c:order val="13"/>
          <c:tx>
            <c:strRef>
              <c:f>Access!$A$47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Access!$B$33:$F$33</c:f>
              <c:strCache>
                <c:ptCount val="5"/>
                <c:pt idx="0">
                  <c:v>Fall 2018</c:v>
                </c:pt>
                <c:pt idx="1">
                  <c:v>Fall 2019</c:v>
                </c:pt>
                <c:pt idx="2">
                  <c:v>Fall 2020</c:v>
                </c:pt>
                <c:pt idx="3">
                  <c:v>Fall 2021</c:v>
                </c:pt>
                <c:pt idx="4">
                  <c:v>Fall 2022</c:v>
                </c:pt>
              </c:strCache>
            </c:strRef>
          </c:cat>
          <c:val>
            <c:numRef>
              <c:f>Access!$B$47:$F$47</c:f>
              <c:numCache>
                <c:formatCode>General</c:formatCode>
                <c:ptCount val="5"/>
                <c:pt idx="0">
                  <c:v>119</c:v>
                </c:pt>
                <c:pt idx="1">
                  <c:v>101</c:v>
                </c:pt>
                <c:pt idx="2">
                  <c:v>70</c:v>
                </c:pt>
                <c:pt idx="3">
                  <c:v>87</c:v>
                </c:pt>
                <c:pt idx="4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6E-4B96-BA2D-AAAF9EFDBA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11796704"/>
        <c:axId val="128818931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Access!$A$34</c15:sqref>
                        </c15:formulaRef>
                      </c:ext>
                    </c:extLst>
                    <c:strCache>
                      <c:ptCount val="1"/>
                      <c:pt idx="0">
                        <c:v>Total 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Access!$B$33:$F$33</c15:sqref>
                        </c15:formulaRef>
                      </c:ext>
                    </c:extLst>
                    <c:strCache>
                      <c:ptCount val="5"/>
                      <c:pt idx="0">
                        <c:v>Fall 2018</c:v>
                      </c:pt>
                      <c:pt idx="1">
                        <c:v>Fall 2019</c:v>
                      </c:pt>
                      <c:pt idx="2">
                        <c:v>Fall 2020</c:v>
                      </c:pt>
                      <c:pt idx="3">
                        <c:v>Fall 2021</c:v>
                      </c:pt>
                      <c:pt idx="4">
                        <c:v>Fall 2022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Access!$B$34:$F$34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307</c:v>
                      </c:pt>
                      <c:pt idx="1">
                        <c:v>288</c:v>
                      </c:pt>
                      <c:pt idx="2">
                        <c:v>158</c:v>
                      </c:pt>
                      <c:pt idx="3">
                        <c:v>186</c:v>
                      </c:pt>
                      <c:pt idx="4">
                        <c:v>187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AA6E-4B96-BA2D-AAAF9EFDBA45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Access!$A$35</c15:sqref>
                        </c15:formulaRef>
                      </c:ext>
                    </c:extLst>
                    <c:strCache>
                      <c:ptCount val="1"/>
                      <c:pt idx="0">
                        <c:v>White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Access!$B$33:$F$33</c15:sqref>
                        </c15:formulaRef>
                      </c:ext>
                    </c:extLst>
                    <c:strCache>
                      <c:ptCount val="5"/>
                      <c:pt idx="0">
                        <c:v>Fall 2018</c:v>
                      </c:pt>
                      <c:pt idx="1">
                        <c:v>Fall 2019</c:v>
                      </c:pt>
                      <c:pt idx="2">
                        <c:v>Fall 2020</c:v>
                      </c:pt>
                      <c:pt idx="3">
                        <c:v>Fall 2021</c:v>
                      </c:pt>
                      <c:pt idx="4">
                        <c:v>Fall 2022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Access!$B$35:$F$35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215</c:v>
                      </c:pt>
                      <c:pt idx="1">
                        <c:v>197</c:v>
                      </c:pt>
                      <c:pt idx="2">
                        <c:v>99</c:v>
                      </c:pt>
                      <c:pt idx="3">
                        <c:v>135</c:v>
                      </c:pt>
                      <c:pt idx="4">
                        <c:v>133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AA6E-4B96-BA2D-AAAF9EFDBA45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Access!$A$36</c15:sqref>
                        </c15:formulaRef>
                      </c:ext>
                    </c:extLst>
                    <c:strCache>
                      <c:ptCount val="1"/>
                      <c:pt idx="0">
                        <c:v>Minoritized Students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Access!$B$33:$F$33</c15:sqref>
                        </c15:formulaRef>
                      </c:ext>
                    </c:extLst>
                    <c:strCache>
                      <c:ptCount val="5"/>
                      <c:pt idx="0">
                        <c:v>Fall 2018</c:v>
                      </c:pt>
                      <c:pt idx="1">
                        <c:v>Fall 2019</c:v>
                      </c:pt>
                      <c:pt idx="2">
                        <c:v>Fall 2020</c:v>
                      </c:pt>
                      <c:pt idx="3">
                        <c:v>Fall 2021</c:v>
                      </c:pt>
                      <c:pt idx="4">
                        <c:v>Fall 2022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Access!$B$36:$F$36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92</c:v>
                      </c:pt>
                      <c:pt idx="1">
                        <c:v>91</c:v>
                      </c:pt>
                      <c:pt idx="2">
                        <c:v>59</c:v>
                      </c:pt>
                      <c:pt idx="3">
                        <c:v>51</c:v>
                      </c:pt>
                      <c:pt idx="4">
                        <c:v>54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AA6E-4B96-BA2D-AAAF9EFDBA45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Access!$A$37</c15:sqref>
                        </c15:formulaRef>
                      </c:ext>
                    </c:extLst>
                    <c:strCache>
                      <c:ptCount val="1"/>
                      <c:pt idx="0">
                        <c:v>American Indian or Alaska Native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Access!$B$33:$F$33</c15:sqref>
                        </c15:formulaRef>
                      </c:ext>
                    </c:extLst>
                    <c:strCache>
                      <c:ptCount val="5"/>
                      <c:pt idx="0">
                        <c:v>Fall 2018</c:v>
                      </c:pt>
                      <c:pt idx="1">
                        <c:v>Fall 2019</c:v>
                      </c:pt>
                      <c:pt idx="2">
                        <c:v>Fall 2020</c:v>
                      </c:pt>
                      <c:pt idx="3">
                        <c:v>Fall 2021</c:v>
                      </c:pt>
                      <c:pt idx="4">
                        <c:v>Fall 2022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Access!$B$37:$F$37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4</c:v>
                      </c:pt>
                      <c:pt idx="1">
                        <c:v>0</c:v>
                      </c:pt>
                      <c:pt idx="2">
                        <c:v>2</c:v>
                      </c:pt>
                      <c:pt idx="3">
                        <c:v>1</c:v>
                      </c:pt>
                      <c:pt idx="4">
                        <c:v>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AA6E-4B96-BA2D-AAAF9EFDBA45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Access!$A$38</c15:sqref>
                        </c15:formulaRef>
                      </c:ext>
                    </c:extLst>
                    <c:strCache>
                      <c:ptCount val="1"/>
                      <c:pt idx="0">
                        <c:v>Asian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Access!$B$33:$F$33</c15:sqref>
                        </c15:formulaRef>
                      </c:ext>
                    </c:extLst>
                    <c:strCache>
                      <c:ptCount val="5"/>
                      <c:pt idx="0">
                        <c:v>Fall 2018</c:v>
                      </c:pt>
                      <c:pt idx="1">
                        <c:v>Fall 2019</c:v>
                      </c:pt>
                      <c:pt idx="2">
                        <c:v>Fall 2020</c:v>
                      </c:pt>
                      <c:pt idx="3">
                        <c:v>Fall 2021</c:v>
                      </c:pt>
                      <c:pt idx="4">
                        <c:v>Fall 2022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Access!$B$38:$F$38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4</c:v>
                      </c:pt>
                      <c:pt idx="1">
                        <c:v>5</c:v>
                      </c:pt>
                      <c:pt idx="2">
                        <c:v>1</c:v>
                      </c:pt>
                      <c:pt idx="3">
                        <c:v>3</c:v>
                      </c:pt>
                      <c:pt idx="4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AA6E-4B96-BA2D-AAAF9EFDBA45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Access!$A$39</c15:sqref>
                        </c15:formulaRef>
                      </c:ext>
                    </c:extLst>
                    <c:strCache>
                      <c:ptCount val="1"/>
                      <c:pt idx="0">
                        <c:v>Black or African American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Access!$B$33:$F$33</c15:sqref>
                        </c15:formulaRef>
                      </c:ext>
                    </c:extLst>
                    <c:strCache>
                      <c:ptCount val="5"/>
                      <c:pt idx="0">
                        <c:v>Fall 2018</c:v>
                      </c:pt>
                      <c:pt idx="1">
                        <c:v>Fall 2019</c:v>
                      </c:pt>
                      <c:pt idx="2">
                        <c:v>Fall 2020</c:v>
                      </c:pt>
                      <c:pt idx="3">
                        <c:v>Fall 2021</c:v>
                      </c:pt>
                      <c:pt idx="4">
                        <c:v>Fall 2022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Access!$B$39:$F$39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57</c:v>
                      </c:pt>
                      <c:pt idx="1">
                        <c:v>54</c:v>
                      </c:pt>
                      <c:pt idx="2">
                        <c:v>40</c:v>
                      </c:pt>
                      <c:pt idx="3">
                        <c:v>36</c:v>
                      </c:pt>
                      <c:pt idx="4">
                        <c:v>34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AA6E-4B96-BA2D-AAAF9EFDBA45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Access!$A$40</c15:sqref>
                        </c15:formulaRef>
                      </c:ext>
                    </c:extLst>
                    <c:strCache>
                      <c:ptCount val="1"/>
                      <c:pt idx="0">
                        <c:v>Hispanic/Latino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Access!$B$33:$F$33</c15:sqref>
                        </c15:formulaRef>
                      </c:ext>
                    </c:extLst>
                    <c:strCache>
                      <c:ptCount val="5"/>
                      <c:pt idx="0">
                        <c:v>Fall 2018</c:v>
                      </c:pt>
                      <c:pt idx="1">
                        <c:v>Fall 2019</c:v>
                      </c:pt>
                      <c:pt idx="2">
                        <c:v>Fall 2020</c:v>
                      </c:pt>
                      <c:pt idx="3">
                        <c:v>Fall 2021</c:v>
                      </c:pt>
                      <c:pt idx="4">
                        <c:v>Fall 2022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Access!$B$40:$F$40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5</c:v>
                      </c:pt>
                      <c:pt idx="1">
                        <c:v>14</c:v>
                      </c:pt>
                      <c:pt idx="2">
                        <c:v>14</c:v>
                      </c:pt>
                      <c:pt idx="3">
                        <c:v>7</c:v>
                      </c:pt>
                      <c:pt idx="4">
                        <c:v>14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AA6E-4B96-BA2D-AAAF9EFDBA45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Access!$A$41</c15:sqref>
                        </c15:formulaRef>
                      </c:ext>
                    </c:extLst>
                    <c:strCache>
                      <c:ptCount val="1"/>
                      <c:pt idx="0">
                        <c:v>Native Hawaiian or Other Pacific Islander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Access!$B$33:$F$33</c15:sqref>
                        </c15:formulaRef>
                      </c:ext>
                    </c:extLst>
                    <c:strCache>
                      <c:ptCount val="5"/>
                      <c:pt idx="0">
                        <c:v>Fall 2018</c:v>
                      </c:pt>
                      <c:pt idx="1">
                        <c:v>Fall 2019</c:v>
                      </c:pt>
                      <c:pt idx="2">
                        <c:v>Fall 2020</c:v>
                      </c:pt>
                      <c:pt idx="3">
                        <c:v>Fall 2021</c:v>
                      </c:pt>
                      <c:pt idx="4">
                        <c:v>Fall 2022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Access!$B$41:$F$41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</c:v>
                      </c:pt>
                      <c:pt idx="1">
                        <c:v>1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AA6E-4B96-BA2D-AAAF9EFDBA45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Access!$A$42</c15:sqref>
                        </c15:formulaRef>
                      </c:ext>
                    </c:extLst>
                    <c:strCache>
                      <c:ptCount val="1"/>
                      <c:pt idx="0">
                        <c:v>Nonresident Alien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Access!$B$33:$F$33</c15:sqref>
                        </c15:formulaRef>
                      </c:ext>
                    </c:extLst>
                    <c:strCache>
                      <c:ptCount val="5"/>
                      <c:pt idx="0">
                        <c:v>Fall 2018</c:v>
                      </c:pt>
                      <c:pt idx="1">
                        <c:v>Fall 2019</c:v>
                      </c:pt>
                      <c:pt idx="2">
                        <c:v>Fall 2020</c:v>
                      </c:pt>
                      <c:pt idx="3">
                        <c:v>Fall 2021</c:v>
                      </c:pt>
                      <c:pt idx="4">
                        <c:v>Fall 2022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Access!$B$42:$F$42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3</c:v>
                      </c:pt>
                      <c:pt idx="4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AA6E-4B96-BA2D-AAAF9EFDBA45}"/>
                  </c:ext>
                </c:extLst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Access!$A$43</c15:sqref>
                        </c15:formulaRef>
                      </c:ext>
                    </c:extLst>
                    <c:strCache>
                      <c:ptCount val="1"/>
                      <c:pt idx="0">
                        <c:v>Two or more races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Access!$B$33:$F$33</c15:sqref>
                        </c15:formulaRef>
                      </c:ext>
                    </c:extLst>
                    <c:strCache>
                      <c:ptCount val="5"/>
                      <c:pt idx="0">
                        <c:v>Fall 2018</c:v>
                      </c:pt>
                      <c:pt idx="1">
                        <c:v>Fall 2019</c:v>
                      </c:pt>
                      <c:pt idx="2">
                        <c:v>Fall 2020</c:v>
                      </c:pt>
                      <c:pt idx="3">
                        <c:v>Fall 2021</c:v>
                      </c:pt>
                      <c:pt idx="4">
                        <c:v>Fall 2022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Access!$B$43:$F$43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12</c:v>
                      </c:pt>
                      <c:pt idx="1">
                        <c:v>12</c:v>
                      </c:pt>
                      <c:pt idx="2">
                        <c:v>3</c:v>
                      </c:pt>
                      <c:pt idx="3">
                        <c:v>2</c:v>
                      </c:pt>
                      <c:pt idx="4">
                        <c:v>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AA6E-4B96-BA2D-AAAF9EFDBA45}"/>
                  </c:ext>
                </c:extLst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Access!$A$44</c15:sqref>
                        </c15:formulaRef>
                      </c:ext>
                    </c:extLst>
                    <c:strCache>
                      <c:ptCount val="1"/>
                      <c:pt idx="0">
                        <c:v>Unknown</c:v>
                      </c:pt>
                    </c:strCache>
                  </c:strRef>
                </c:tx>
                <c:spPr>
                  <a:solidFill>
                    <a:schemeClr val="accent5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Access!$B$33:$F$33</c15:sqref>
                        </c15:formulaRef>
                      </c:ext>
                    </c:extLst>
                    <c:strCache>
                      <c:ptCount val="5"/>
                      <c:pt idx="0">
                        <c:v>Fall 2018</c:v>
                      </c:pt>
                      <c:pt idx="1">
                        <c:v>Fall 2019</c:v>
                      </c:pt>
                      <c:pt idx="2">
                        <c:v>Fall 2020</c:v>
                      </c:pt>
                      <c:pt idx="3">
                        <c:v>Fall 2021</c:v>
                      </c:pt>
                      <c:pt idx="4">
                        <c:v>Fall 2022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Access!$B$44:$F$44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13</c:v>
                      </c:pt>
                      <c:pt idx="1">
                        <c:v>5</c:v>
                      </c:pt>
                      <c:pt idx="2">
                        <c:v>1</c:v>
                      </c:pt>
                      <c:pt idx="3">
                        <c:v>0</c:v>
                      </c:pt>
                      <c:pt idx="4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AA6E-4B96-BA2D-AAAF9EFDBA45}"/>
                  </c:ext>
                </c:extLst>
              </c15:ser>
            </c15:filteredBarSeries>
            <c15:filteredBa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Access!$A$45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Access!$B$33:$F$33</c15:sqref>
                        </c15:formulaRef>
                      </c:ext>
                    </c:extLst>
                    <c:strCache>
                      <c:ptCount val="5"/>
                      <c:pt idx="0">
                        <c:v>Fall 2018</c:v>
                      </c:pt>
                      <c:pt idx="1">
                        <c:v>Fall 2019</c:v>
                      </c:pt>
                      <c:pt idx="2">
                        <c:v>Fall 2020</c:v>
                      </c:pt>
                      <c:pt idx="3">
                        <c:v>Fall 2021</c:v>
                      </c:pt>
                      <c:pt idx="4">
                        <c:v>Fall 2022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Access!$B$45:$F$45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AA6E-4B96-BA2D-AAAF9EFDBA45}"/>
                  </c:ext>
                </c:extLst>
              </c15:ser>
            </c15:filteredBarSeries>
            <c15:filteredBa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Access!$A$48</c15:sqref>
                        </c15:formulaRef>
                      </c:ext>
                    </c:extLst>
                    <c:strCache>
                      <c:ptCount val="1"/>
                      <c:pt idx="0">
                        <c:v>Other</c:v>
                      </c:pt>
                    </c:strCache>
                  </c:strRef>
                </c:tx>
                <c:spPr>
                  <a:solidFill>
                    <a:schemeClr val="accent3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Access!$B$33:$F$33</c15:sqref>
                        </c15:formulaRef>
                      </c:ext>
                    </c:extLst>
                    <c:strCache>
                      <c:ptCount val="5"/>
                      <c:pt idx="0">
                        <c:v>Fall 2018</c:v>
                      </c:pt>
                      <c:pt idx="1">
                        <c:v>Fall 2019</c:v>
                      </c:pt>
                      <c:pt idx="2">
                        <c:v>Fall 2020</c:v>
                      </c:pt>
                      <c:pt idx="3">
                        <c:v>Fall 2021</c:v>
                      </c:pt>
                      <c:pt idx="4">
                        <c:v>Fall 2022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Access!$B$48:$F$48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AA6E-4B96-BA2D-AAAF9EFDBA45}"/>
                  </c:ext>
                </c:extLst>
              </c15:ser>
            </c15:filteredBarSeries>
          </c:ext>
        </c:extLst>
      </c:barChart>
      <c:catAx>
        <c:axId val="111179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8189312"/>
        <c:crosses val="autoZero"/>
        <c:auto val="1"/>
        <c:lblAlgn val="ctr"/>
        <c:lblOffset val="100"/>
        <c:noMultiLvlLbl val="0"/>
      </c:catAx>
      <c:valAx>
        <c:axId val="1288189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1796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Completion - Associate's Degree </a:t>
            </a:r>
          </a:p>
          <a:p>
            <a:pPr>
              <a:defRPr/>
            </a:pPr>
            <a:r>
              <a:rPr lang="en-US"/>
              <a:t>White and Minoritized Students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'Completion - AA'!$A$9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chemeClr val="accent1">
                <a:shade val="4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'Completion - AA'!$B$7:$F$7</c:f>
              <c:strCache>
                <c:ptCount val="5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</c:strCache>
            </c:strRef>
          </c:cat>
          <c:val>
            <c:numRef>
              <c:f>'Completion - AA'!$B$9:$F$9</c:f>
              <c:numCache>
                <c:formatCode>General</c:formatCode>
                <c:ptCount val="5"/>
                <c:pt idx="0">
                  <c:v>230</c:v>
                </c:pt>
                <c:pt idx="1">
                  <c:v>272</c:v>
                </c:pt>
                <c:pt idx="2">
                  <c:v>274</c:v>
                </c:pt>
                <c:pt idx="3">
                  <c:v>228</c:v>
                </c:pt>
                <c:pt idx="4">
                  <c:v>211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44-42C9-B048-1AAB75538B64}"/>
            </c:ext>
          </c:extLst>
        </c:ser>
        <c:ser>
          <c:idx val="2"/>
          <c:order val="2"/>
          <c:tx>
            <c:strRef>
              <c:f>'Completion - AA'!$A$10</c:f>
              <c:strCache>
                <c:ptCount val="1"/>
                <c:pt idx="0">
                  <c:v>Minoritized Students</c:v>
                </c:pt>
              </c:strCache>
            </c:strRef>
          </c:tx>
          <c:spPr>
            <a:solidFill>
              <a:schemeClr val="accent1">
                <a:shade val="5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'Completion - AA'!$B$7:$F$7</c:f>
              <c:strCache>
                <c:ptCount val="5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</c:strCache>
            </c:strRef>
          </c:cat>
          <c:val>
            <c:numRef>
              <c:f>'Completion - AA'!$B$10:$F$10</c:f>
              <c:numCache>
                <c:formatCode>General</c:formatCode>
                <c:ptCount val="5"/>
                <c:pt idx="0">
                  <c:v>79</c:v>
                </c:pt>
                <c:pt idx="1">
                  <c:v>66</c:v>
                </c:pt>
                <c:pt idx="2">
                  <c:v>56</c:v>
                </c:pt>
                <c:pt idx="3">
                  <c:v>64</c:v>
                </c:pt>
                <c:pt idx="4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44-42C9-B048-1AAB75538B64}"/>
            </c:ext>
          </c:extLst>
        </c:ser>
        <c:ser>
          <c:idx val="5"/>
          <c:order val="5"/>
          <c:tx>
            <c:strRef>
              <c:f>'Completion - AA'!$A$13</c:f>
              <c:strCache>
                <c:ptCount val="1"/>
                <c:pt idx="0">
                  <c:v>Black or African American</c:v>
                </c:pt>
              </c:strCache>
            </c:strRef>
          </c:tx>
          <c:spPr>
            <a:solidFill>
              <a:schemeClr val="accent1">
                <a:shade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'Completion - AA'!$B$7:$F$7</c:f>
              <c:strCache>
                <c:ptCount val="5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</c:strCache>
            </c:strRef>
          </c:cat>
          <c:val>
            <c:numRef>
              <c:f>'Completion - AA'!$B$13:$F$13</c:f>
              <c:numCache>
                <c:formatCode>General</c:formatCode>
                <c:ptCount val="5"/>
                <c:pt idx="0">
                  <c:v>51</c:v>
                </c:pt>
                <c:pt idx="1">
                  <c:v>32</c:v>
                </c:pt>
                <c:pt idx="2">
                  <c:v>27</c:v>
                </c:pt>
                <c:pt idx="3">
                  <c:v>33</c:v>
                </c:pt>
                <c:pt idx="4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944-42C9-B048-1AAB75538B6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231711088"/>
        <c:axId val="123167649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'Completion - AA'!$A$8</c15:sqref>
                        </c15:formulaRef>
                      </c:ext>
                    </c:extLst>
                    <c:strCache>
                      <c:ptCount val="1"/>
                      <c:pt idx="0">
                        <c:v>Total </c:v>
                      </c:pt>
                    </c:strCache>
                  </c:strRef>
                </c:tx>
                <c:spPr>
                  <a:solidFill>
                    <a:schemeClr val="accent1">
                      <a:shade val="39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'Completion - AA'!$B$7:$F$7</c15:sqref>
                        </c15:formulaRef>
                      </c:ext>
                    </c:extLst>
                    <c:strCache>
                      <c:ptCount val="5"/>
                      <c:pt idx="0">
                        <c:v>FY19</c:v>
                      </c:pt>
                      <c:pt idx="1">
                        <c:v>FY20</c:v>
                      </c:pt>
                      <c:pt idx="2">
                        <c:v>FY21</c:v>
                      </c:pt>
                      <c:pt idx="3">
                        <c:v>FY22</c:v>
                      </c:pt>
                      <c:pt idx="4">
                        <c:v>FY23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'Completion - AA'!$B$8:$F$8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309</c:v>
                      </c:pt>
                      <c:pt idx="1">
                        <c:v>338</c:v>
                      </c:pt>
                      <c:pt idx="2">
                        <c:v>330</c:v>
                      </c:pt>
                      <c:pt idx="3">
                        <c:v>292</c:v>
                      </c:pt>
                      <c:pt idx="4">
                        <c:v>268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A944-42C9-B048-1AAB75538B64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AA'!$A$11</c15:sqref>
                        </c15:formulaRef>
                      </c:ext>
                    </c:extLst>
                    <c:strCache>
                      <c:ptCount val="1"/>
                      <c:pt idx="0">
                        <c:v>American Indian or Alaska Native</c:v>
                      </c:pt>
                    </c:strCache>
                  </c:strRef>
                </c:tx>
                <c:spPr>
                  <a:solidFill>
                    <a:schemeClr val="accent1">
                      <a:shade val="67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AA'!$B$7:$F$7</c15:sqref>
                        </c15:formulaRef>
                      </c:ext>
                    </c:extLst>
                    <c:strCache>
                      <c:ptCount val="5"/>
                      <c:pt idx="0">
                        <c:v>FY19</c:v>
                      </c:pt>
                      <c:pt idx="1">
                        <c:v>FY20</c:v>
                      </c:pt>
                      <c:pt idx="2">
                        <c:v>FY21</c:v>
                      </c:pt>
                      <c:pt idx="3">
                        <c:v>FY22</c:v>
                      </c:pt>
                      <c:pt idx="4">
                        <c:v>FY23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AA'!$B$11:$F$11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</c:v>
                      </c:pt>
                      <c:pt idx="1">
                        <c:v>1</c:v>
                      </c:pt>
                      <c:pt idx="2">
                        <c:v>1</c:v>
                      </c:pt>
                      <c:pt idx="3">
                        <c:v>0</c:v>
                      </c:pt>
                      <c:pt idx="4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A944-42C9-B048-1AAB75538B64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AA'!$A$12</c15:sqref>
                        </c15:formulaRef>
                      </c:ext>
                    </c:extLst>
                    <c:strCache>
                      <c:ptCount val="1"/>
                      <c:pt idx="0">
                        <c:v>Asian</c:v>
                      </c:pt>
                    </c:strCache>
                  </c:strRef>
                </c:tx>
                <c:spPr>
                  <a:solidFill>
                    <a:schemeClr val="accent1">
                      <a:shade val="76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AA'!$B$7:$F$7</c15:sqref>
                        </c15:formulaRef>
                      </c:ext>
                    </c:extLst>
                    <c:strCache>
                      <c:ptCount val="5"/>
                      <c:pt idx="0">
                        <c:v>FY19</c:v>
                      </c:pt>
                      <c:pt idx="1">
                        <c:v>FY20</c:v>
                      </c:pt>
                      <c:pt idx="2">
                        <c:v>FY21</c:v>
                      </c:pt>
                      <c:pt idx="3">
                        <c:v>FY22</c:v>
                      </c:pt>
                      <c:pt idx="4">
                        <c:v>FY23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AA'!$B$12:$F$12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</c:v>
                      </c:pt>
                      <c:pt idx="1">
                        <c:v>6</c:v>
                      </c:pt>
                      <c:pt idx="2">
                        <c:v>6</c:v>
                      </c:pt>
                      <c:pt idx="3">
                        <c:v>4</c:v>
                      </c:pt>
                      <c:pt idx="4">
                        <c:v>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A944-42C9-B048-1AAB75538B64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AA'!$A$14</c15:sqref>
                        </c15:formulaRef>
                      </c:ext>
                    </c:extLst>
                    <c:strCache>
                      <c:ptCount val="1"/>
                      <c:pt idx="0">
                        <c:v>Hispanic/Latino</c:v>
                      </c:pt>
                    </c:strCache>
                  </c:strRef>
                </c:tx>
                <c:spPr>
                  <a:solidFill>
                    <a:schemeClr val="accent1">
                      <a:shade val="95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AA'!$B$7:$F$7</c15:sqref>
                        </c15:formulaRef>
                      </c:ext>
                    </c:extLst>
                    <c:strCache>
                      <c:ptCount val="5"/>
                      <c:pt idx="0">
                        <c:v>FY19</c:v>
                      </c:pt>
                      <c:pt idx="1">
                        <c:v>FY20</c:v>
                      </c:pt>
                      <c:pt idx="2">
                        <c:v>FY21</c:v>
                      </c:pt>
                      <c:pt idx="3">
                        <c:v>FY22</c:v>
                      </c:pt>
                      <c:pt idx="4">
                        <c:v>FY23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AA'!$B$14:$F$14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7</c:v>
                      </c:pt>
                      <c:pt idx="1">
                        <c:v>8</c:v>
                      </c:pt>
                      <c:pt idx="2">
                        <c:v>9</c:v>
                      </c:pt>
                      <c:pt idx="3">
                        <c:v>14</c:v>
                      </c:pt>
                      <c:pt idx="4">
                        <c:v>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A944-42C9-B048-1AAB75538B64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AA'!$A$15</c15:sqref>
                        </c15:formulaRef>
                      </c:ext>
                    </c:extLst>
                    <c:strCache>
                      <c:ptCount val="1"/>
                      <c:pt idx="0">
                        <c:v>Native Hawaiian or Other Pacific Islander</c:v>
                      </c:pt>
                    </c:strCache>
                  </c:strRef>
                </c:tx>
                <c:spPr>
                  <a:solidFill>
                    <a:schemeClr val="accent1">
                      <a:tint val="96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AA'!$B$7:$F$7</c15:sqref>
                        </c15:formulaRef>
                      </c:ext>
                    </c:extLst>
                    <c:strCache>
                      <c:ptCount val="5"/>
                      <c:pt idx="0">
                        <c:v>FY19</c:v>
                      </c:pt>
                      <c:pt idx="1">
                        <c:v>FY20</c:v>
                      </c:pt>
                      <c:pt idx="2">
                        <c:v>FY21</c:v>
                      </c:pt>
                      <c:pt idx="3">
                        <c:v>FY22</c:v>
                      </c:pt>
                      <c:pt idx="4">
                        <c:v>FY23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AA'!$B$15:$F$15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</c:v>
                      </c:pt>
                      <c:pt idx="1">
                        <c:v>1</c:v>
                      </c:pt>
                      <c:pt idx="2">
                        <c:v>0</c:v>
                      </c:pt>
                      <c:pt idx="3">
                        <c:v>1</c:v>
                      </c:pt>
                      <c:pt idx="4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A944-42C9-B048-1AAB75538B64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AA'!$A$16</c15:sqref>
                        </c15:formulaRef>
                      </c:ext>
                    </c:extLst>
                    <c:strCache>
                      <c:ptCount val="1"/>
                      <c:pt idx="0">
                        <c:v>Nonresident Alien</c:v>
                      </c:pt>
                    </c:strCache>
                  </c:strRef>
                </c:tx>
                <c:spPr>
                  <a:solidFill>
                    <a:schemeClr val="accent1">
                      <a:tint val="86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AA'!$B$7:$F$7</c15:sqref>
                        </c15:formulaRef>
                      </c:ext>
                    </c:extLst>
                    <c:strCache>
                      <c:ptCount val="5"/>
                      <c:pt idx="0">
                        <c:v>FY19</c:v>
                      </c:pt>
                      <c:pt idx="1">
                        <c:v>FY20</c:v>
                      </c:pt>
                      <c:pt idx="2">
                        <c:v>FY21</c:v>
                      </c:pt>
                      <c:pt idx="3">
                        <c:v>FY22</c:v>
                      </c:pt>
                      <c:pt idx="4">
                        <c:v>FY23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AA'!$B$16:$F$16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</c:v>
                      </c:pt>
                      <c:pt idx="1">
                        <c:v>1</c:v>
                      </c:pt>
                      <c:pt idx="2">
                        <c:v>1</c:v>
                      </c:pt>
                      <c:pt idx="3">
                        <c:v>0</c:v>
                      </c:pt>
                      <c:pt idx="4">
                        <c:v>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A944-42C9-B048-1AAB75538B64}"/>
                  </c:ext>
                </c:extLst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AA'!$A$17</c15:sqref>
                        </c15:formulaRef>
                      </c:ext>
                    </c:extLst>
                    <c:strCache>
                      <c:ptCount val="1"/>
                      <c:pt idx="0">
                        <c:v>Two or more races</c:v>
                      </c:pt>
                    </c:strCache>
                  </c:strRef>
                </c:tx>
                <c:spPr>
                  <a:solidFill>
                    <a:schemeClr val="accent1">
                      <a:tint val="77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AA'!$B$7:$F$7</c15:sqref>
                        </c15:formulaRef>
                      </c:ext>
                    </c:extLst>
                    <c:strCache>
                      <c:ptCount val="5"/>
                      <c:pt idx="0">
                        <c:v>FY19</c:v>
                      </c:pt>
                      <c:pt idx="1">
                        <c:v>FY20</c:v>
                      </c:pt>
                      <c:pt idx="2">
                        <c:v>FY21</c:v>
                      </c:pt>
                      <c:pt idx="3">
                        <c:v>FY22</c:v>
                      </c:pt>
                      <c:pt idx="4">
                        <c:v>FY23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AA'!$B$17:$F$17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8</c:v>
                      </c:pt>
                      <c:pt idx="1">
                        <c:v>9</c:v>
                      </c:pt>
                      <c:pt idx="2">
                        <c:v>7</c:v>
                      </c:pt>
                      <c:pt idx="3">
                        <c:v>8</c:v>
                      </c:pt>
                      <c:pt idx="4">
                        <c:v>10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A944-42C9-B048-1AAB75538B64}"/>
                  </c:ext>
                </c:extLst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AA'!$A$18</c15:sqref>
                        </c15:formulaRef>
                      </c:ext>
                    </c:extLst>
                    <c:strCache>
                      <c:ptCount val="1"/>
                      <c:pt idx="0">
                        <c:v>Unknown</c:v>
                      </c:pt>
                    </c:strCache>
                  </c:strRef>
                </c:tx>
                <c:spPr>
                  <a:solidFill>
                    <a:schemeClr val="accent1">
                      <a:tint val="68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AA'!$B$7:$F$7</c15:sqref>
                        </c15:formulaRef>
                      </c:ext>
                    </c:extLst>
                    <c:strCache>
                      <c:ptCount val="5"/>
                      <c:pt idx="0">
                        <c:v>FY19</c:v>
                      </c:pt>
                      <c:pt idx="1">
                        <c:v>FY20</c:v>
                      </c:pt>
                      <c:pt idx="2">
                        <c:v>FY21</c:v>
                      </c:pt>
                      <c:pt idx="3">
                        <c:v>FY22</c:v>
                      </c:pt>
                      <c:pt idx="4">
                        <c:v>FY23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AA'!$B$18:$F$18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10</c:v>
                      </c:pt>
                      <c:pt idx="1">
                        <c:v>8</c:v>
                      </c:pt>
                      <c:pt idx="2">
                        <c:v>5</c:v>
                      </c:pt>
                      <c:pt idx="3">
                        <c:v>4</c:v>
                      </c:pt>
                      <c:pt idx="4">
                        <c:v>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A944-42C9-B048-1AAB75538B64}"/>
                  </c:ext>
                </c:extLst>
              </c15:ser>
            </c15:filteredBarSeries>
            <c15:filteredBa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AA'!$A$19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>
                      <a:tint val="58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AA'!$B$7:$F$7</c15:sqref>
                        </c15:formulaRef>
                      </c:ext>
                    </c:extLst>
                    <c:strCache>
                      <c:ptCount val="5"/>
                      <c:pt idx="0">
                        <c:v>FY19</c:v>
                      </c:pt>
                      <c:pt idx="1">
                        <c:v>FY20</c:v>
                      </c:pt>
                      <c:pt idx="2">
                        <c:v>FY21</c:v>
                      </c:pt>
                      <c:pt idx="3">
                        <c:v>FY22</c:v>
                      </c:pt>
                      <c:pt idx="4">
                        <c:v>FY23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AA'!$B$19:$F$19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A944-42C9-B048-1AAB75538B64}"/>
                  </c:ext>
                </c:extLst>
              </c15:ser>
            </c15:filteredBarSeries>
            <c15:filteredBa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AA'!$A$20</c15:sqref>
                        </c15:formulaRef>
                      </c:ext>
                    </c:extLst>
                    <c:strCache>
                      <c:ptCount val="1"/>
                      <c:pt idx="0">
                        <c:v>Female</c:v>
                      </c:pt>
                    </c:strCache>
                  </c:strRef>
                </c:tx>
                <c:spPr>
                  <a:solidFill>
                    <a:schemeClr val="accent1">
                      <a:tint val="49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AA'!$B$7:$F$7</c15:sqref>
                        </c15:formulaRef>
                      </c:ext>
                    </c:extLst>
                    <c:strCache>
                      <c:ptCount val="5"/>
                      <c:pt idx="0">
                        <c:v>FY19</c:v>
                      </c:pt>
                      <c:pt idx="1">
                        <c:v>FY20</c:v>
                      </c:pt>
                      <c:pt idx="2">
                        <c:v>FY21</c:v>
                      </c:pt>
                      <c:pt idx="3">
                        <c:v>FY22</c:v>
                      </c:pt>
                      <c:pt idx="4">
                        <c:v>FY23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AA'!$B$20:$F$20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206</c:v>
                      </c:pt>
                      <c:pt idx="1">
                        <c:v>226</c:v>
                      </c:pt>
                      <c:pt idx="2">
                        <c:v>232</c:v>
                      </c:pt>
                      <c:pt idx="3">
                        <c:v>196</c:v>
                      </c:pt>
                      <c:pt idx="4">
                        <c:v>191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A944-42C9-B048-1AAB75538B64}"/>
                  </c:ext>
                </c:extLst>
              </c15:ser>
            </c15:filteredBarSeries>
            <c15:filteredBa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AA'!$A$21</c15:sqref>
                        </c15:formulaRef>
                      </c:ext>
                    </c:extLst>
                    <c:strCache>
                      <c:ptCount val="1"/>
                      <c:pt idx="0">
                        <c:v>Male</c:v>
                      </c:pt>
                    </c:strCache>
                  </c:strRef>
                </c:tx>
                <c:spPr>
                  <a:solidFill>
                    <a:schemeClr val="accent1">
                      <a:tint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AA'!$B$7:$F$7</c15:sqref>
                        </c15:formulaRef>
                      </c:ext>
                    </c:extLst>
                    <c:strCache>
                      <c:ptCount val="5"/>
                      <c:pt idx="0">
                        <c:v>FY19</c:v>
                      </c:pt>
                      <c:pt idx="1">
                        <c:v>FY20</c:v>
                      </c:pt>
                      <c:pt idx="2">
                        <c:v>FY21</c:v>
                      </c:pt>
                      <c:pt idx="3">
                        <c:v>FY22</c:v>
                      </c:pt>
                      <c:pt idx="4">
                        <c:v>FY23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AA'!$B$21:$F$21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103</c:v>
                      </c:pt>
                      <c:pt idx="1">
                        <c:v>112</c:v>
                      </c:pt>
                      <c:pt idx="2">
                        <c:v>98</c:v>
                      </c:pt>
                      <c:pt idx="3">
                        <c:v>96</c:v>
                      </c:pt>
                      <c:pt idx="4">
                        <c:v>77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A944-42C9-B048-1AAB75538B64}"/>
                  </c:ext>
                </c:extLst>
              </c15:ser>
            </c15:filteredBarSeries>
          </c:ext>
        </c:extLst>
      </c:barChart>
      <c:catAx>
        <c:axId val="12317110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1676496"/>
        <c:crosses val="autoZero"/>
        <c:auto val="1"/>
        <c:lblAlgn val="ctr"/>
        <c:lblOffset val="100"/>
        <c:noMultiLvlLbl val="0"/>
      </c:catAx>
      <c:valAx>
        <c:axId val="12316764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31711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Certificates Only -</a:t>
            </a:r>
          </a:p>
          <a:p>
            <a:pPr>
              <a:defRPr/>
            </a:pPr>
            <a:r>
              <a:rPr lang="en-US"/>
              <a:t>White and Minoritized Students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1574057147439041E-2"/>
          <c:y val="0.16588371943214886"/>
          <c:w val="0.9818121693121693"/>
          <c:h val="0.78206250620158269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'Completion - CertOnly'!$A$9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chemeClr val="accent1">
                <a:shade val="53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'Completion - CertOnly'!$B$7:$F$7</c:f>
              <c:strCache>
                <c:ptCount val="5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</c:strCache>
            </c:strRef>
          </c:cat>
          <c:val>
            <c:numRef>
              <c:f>'Completion - CertOnly'!$B$9:$F$9</c:f>
              <c:numCache>
                <c:formatCode>General</c:formatCode>
                <c:ptCount val="5"/>
                <c:pt idx="0">
                  <c:v>242</c:v>
                </c:pt>
                <c:pt idx="1">
                  <c:v>195</c:v>
                </c:pt>
                <c:pt idx="2">
                  <c:v>231</c:v>
                </c:pt>
                <c:pt idx="3">
                  <c:v>212</c:v>
                </c:pt>
                <c:pt idx="4">
                  <c:v>213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1B-4CD7-B01C-4ACF29A3D24D}"/>
            </c:ext>
          </c:extLst>
        </c:ser>
        <c:ser>
          <c:idx val="2"/>
          <c:order val="2"/>
          <c:tx>
            <c:strRef>
              <c:f>'Completion - CertOnly'!$A$10</c:f>
              <c:strCache>
                <c:ptCount val="1"/>
                <c:pt idx="0">
                  <c:v>Minoritized Students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'Completion - CertOnly'!$B$7:$F$7</c:f>
              <c:strCache>
                <c:ptCount val="5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</c:strCache>
            </c:strRef>
          </c:cat>
          <c:val>
            <c:numRef>
              <c:f>'Completion - CertOnly'!$B$10:$F$10</c:f>
              <c:numCache>
                <c:formatCode>General</c:formatCode>
                <c:ptCount val="5"/>
                <c:pt idx="0">
                  <c:v>120</c:v>
                </c:pt>
                <c:pt idx="1">
                  <c:v>91</c:v>
                </c:pt>
                <c:pt idx="2">
                  <c:v>100</c:v>
                </c:pt>
                <c:pt idx="3">
                  <c:v>106</c:v>
                </c:pt>
                <c:pt idx="4">
                  <c:v>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1B-4CD7-B01C-4ACF29A3D24D}"/>
            </c:ext>
          </c:extLst>
        </c:ser>
        <c:ser>
          <c:idx val="5"/>
          <c:order val="5"/>
          <c:tx>
            <c:strRef>
              <c:f>'Completion - CertOnly'!$A$13</c:f>
              <c:strCache>
                <c:ptCount val="1"/>
                <c:pt idx="0">
                  <c:v>Black or African American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'Completion - CertOnly'!$B$7:$F$7</c:f>
              <c:strCache>
                <c:ptCount val="5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</c:strCache>
            </c:strRef>
          </c:cat>
          <c:val>
            <c:numRef>
              <c:f>'Completion - CertOnly'!$B$13:$F$13</c:f>
              <c:numCache>
                <c:formatCode>General</c:formatCode>
                <c:ptCount val="5"/>
                <c:pt idx="0">
                  <c:v>85</c:v>
                </c:pt>
                <c:pt idx="1">
                  <c:v>66</c:v>
                </c:pt>
                <c:pt idx="2">
                  <c:v>63</c:v>
                </c:pt>
                <c:pt idx="3">
                  <c:v>85</c:v>
                </c:pt>
                <c:pt idx="4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1B-4CD7-B01C-4ACF29A3D24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291239856"/>
        <c:axId val="122856529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'Completion - CertOnly'!$A$8</c15:sqref>
                        </c15:formulaRef>
                      </c:ext>
                    </c:extLst>
                    <c:strCache>
                      <c:ptCount val="1"/>
                      <c:pt idx="0">
                        <c:v>Total </c:v>
                      </c:pt>
                    </c:strCache>
                  </c:strRef>
                </c:tx>
                <c:spPr>
                  <a:solidFill>
                    <a:schemeClr val="accent1">
                      <a:shade val="41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'Completion - CertOnly'!$B$7:$F$7</c15:sqref>
                        </c15:formulaRef>
                      </c:ext>
                    </c:extLst>
                    <c:strCache>
                      <c:ptCount val="5"/>
                      <c:pt idx="0">
                        <c:v>FY19</c:v>
                      </c:pt>
                      <c:pt idx="1">
                        <c:v>FY20</c:v>
                      </c:pt>
                      <c:pt idx="2">
                        <c:v>FY21</c:v>
                      </c:pt>
                      <c:pt idx="3">
                        <c:v>FY22</c:v>
                      </c:pt>
                      <c:pt idx="4">
                        <c:v>FY23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'Completion - CertOnly'!$B$8:$F$8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362</c:v>
                      </c:pt>
                      <c:pt idx="1">
                        <c:v>286</c:v>
                      </c:pt>
                      <c:pt idx="2">
                        <c:v>331</c:v>
                      </c:pt>
                      <c:pt idx="3">
                        <c:v>318</c:v>
                      </c:pt>
                      <c:pt idx="4">
                        <c:v>345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011B-4CD7-B01C-4ACF29A3D24D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CertOnly'!$A$11</c15:sqref>
                        </c15:formulaRef>
                      </c:ext>
                    </c:extLst>
                    <c:strCache>
                      <c:ptCount val="1"/>
                      <c:pt idx="0">
                        <c:v>American Indian or Alaska Native</c:v>
                      </c:pt>
                    </c:strCache>
                  </c:strRef>
                </c:tx>
                <c:spPr>
                  <a:solidFill>
                    <a:schemeClr val="accent1">
                      <a:shade val="76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CertOnly'!$B$7:$F$7</c15:sqref>
                        </c15:formulaRef>
                      </c:ext>
                    </c:extLst>
                    <c:strCache>
                      <c:ptCount val="5"/>
                      <c:pt idx="0">
                        <c:v>FY19</c:v>
                      </c:pt>
                      <c:pt idx="1">
                        <c:v>FY20</c:v>
                      </c:pt>
                      <c:pt idx="2">
                        <c:v>FY21</c:v>
                      </c:pt>
                      <c:pt idx="3">
                        <c:v>FY22</c:v>
                      </c:pt>
                      <c:pt idx="4">
                        <c:v>FY23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CertOnly'!$B$11:$F$11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</c:v>
                      </c:pt>
                      <c:pt idx="1">
                        <c:v>2</c:v>
                      </c:pt>
                      <c:pt idx="2">
                        <c:v>1</c:v>
                      </c:pt>
                      <c:pt idx="3">
                        <c:v>0</c:v>
                      </c:pt>
                      <c:pt idx="4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011B-4CD7-B01C-4ACF29A3D24D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CertOnly'!$A$12</c15:sqref>
                        </c15:formulaRef>
                      </c:ext>
                    </c:extLst>
                    <c:strCache>
                      <c:ptCount val="1"/>
                      <c:pt idx="0">
                        <c:v>Asian</c:v>
                      </c:pt>
                    </c:strCache>
                  </c:strRef>
                </c:tx>
                <c:spPr>
                  <a:solidFill>
                    <a:schemeClr val="accent1">
                      <a:shade val="88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CertOnly'!$B$7:$F$7</c15:sqref>
                        </c15:formulaRef>
                      </c:ext>
                    </c:extLst>
                    <c:strCache>
                      <c:ptCount val="5"/>
                      <c:pt idx="0">
                        <c:v>FY19</c:v>
                      </c:pt>
                      <c:pt idx="1">
                        <c:v>FY20</c:v>
                      </c:pt>
                      <c:pt idx="2">
                        <c:v>FY21</c:v>
                      </c:pt>
                      <c:pt idx="3">
                        <c:v>FY22</c:v>
                      </c:pt>
                      <c:pt idx="4">
                        <c:v>FY23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CertOnly'!$B$12:$F$12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3</c:v>
                      </c:pt>
                      <c:pt idx="1">
                        <c:v>2</c:v>
                      </c:pt>
                      <c:pt idx="2">
                        <c:v>5</c:v>
                      </c:pt>
                      <c:pt idx="3">
                        <c:v>4</c:v>
                      </c:pt>
                      <c:pt idx="4">
                        <c:v>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011B-4CD7-B01C-4ACF29A3D24D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CertOnly'!$A$14</c15:sqref>
                        </c15:formulaRef>
                      </c:ext>
                    </c:extLst>
                    <c:strCache>
                      <c:ptCount val="1"/>
                      <c:pt idx="0">
                        <c:v>Hispanic/Latino</c:v>
                      </c:pt>
                    </c:strCache>
                  </c:strRef>
                </c:tx>
                <c:spPr>
                  <a:solidFill>
                    <a:schemeClr val="accent1">
                      <a:tint val="89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CertOnly'!$B$7:$F$7</c15:sqref>
                        </c15:formulaRef>
                      </c:ext>
                    </c:extLst>
                    <c:strCache>
                      <c:ptCount val="5"/>
                      <c:pt idx="0">
                        <c:v>FY19</c:v>
                      </c:pt>
                      <c:pt idx="1">
                        <c:v>FY20</c:v>
                      </c:pt>
                      <c:pt idx="2">
                        <c:v>FY21</c:v>
                      </c:pt>
                      <c:pt idx="3">
                        <c:v>FY22</c:v>
                      </c:pt>
                      <c:pt idx="4">
                        <c:v>FY23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CertOnly'!$B$14:$F$14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11</c:v>
                      </c:pt>
                      <c:pt idx="1">
                        <c:v>10</c:v>
                      </c:pt>
                      <c:pt idx="2">
                        <c:v>16</c:v>
                      </c:pt>
                      <c:pt idx="3">
                        <c:v>9</c:v>
                      </c:pt>
                      <c:pt idx="4">
                        <c:v>13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011B-4CD7-B01C-4ACF29A3D24D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CertOnly'!$A$15</c15:sqref>
                        </c15:formulaRef>
                      </c:ext>
                    </c:extLst>
                    <c:strCache>
                      <c:ptCount val="1"/>
                      <c:pt idx="0">
                        <c:v>Native Hawaiian or Other Pacific Islander</c:v>
                      </c:pt>
                    </c:strCache>
                  </c:strRef>
                </c:tx>
                <c:spPr>
                  <a:solidFill>
                    <a:schemeClr val="accent1">
                      <a:tint val="77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CertOnly'!$B$7:$F$7</c15:sqref>
                        </c15:formulaRef>
                      </c:ext>
                    </c:extLst>
                    <c:strCache>
                      <c:ptCount val="5"/>
                      <c:pt idx="0">
                        <c:v>FY19</c:v>
                      </c:pt>
                      <c:pt idx="1">
                        <c:v>FY20</c:v>
                      </c:pt>
                      <c:pt idx="2">
                        <c:v>FY21</c:v>
                      </c:pt>
                      <c:pt idx="3">
                        <c:v>FY22</c:v>
                      </c:pt>
                      <c:pt idx="4">
                        <c:v>FY23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CertOnly'!$B$15:$F$15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011B-4CD7-B01C-4ACF29A3D24D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CertOnly'!$A$16</c15:sqref>
                        </c15:formulaRef>
                      </c:ext>
                    </c:extLst>
                    <c:strCache>
                      <c:ptCount val="1"/>
                      <c:pt idx="0">
                        <c:v>Nonresident Alien</c:v>
                      </c:pt>
                    </c:strCache>
                  </c:strRef>
                </c:tx>
                <c:spPr>
                  <a:solidFill>
                    <a:schemeClr val="accent1">
                      <a:tint val="65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CertOnly'!$B$7:$F$7</c15:sqref>
                        </c15:formulaRef>
                      </c:ext>
                    </c:extLst>
                    <c:strCache>
                      <c:ptCount val="5"/>
                      <c:pt idx="0">
                        <c:v>FY19</c:v>
                      </c:pt>
                      <c:pt idx="1">
                        <c:v>FY20</c:v>
                      </c:pt>
                      <c:pt idx="2">
                        <c:v>FY21</c:v>
                      </c:pt>
                      <c:pt idx="3">
                        <c:v>FY22</c:v>
                      </c:pt>
                      <c:pt idx="4">
                        <c:v>FY23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CertOnly'!$B$16:$F$16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</c:v>
                      </c:pt>
                      <c:pt idx="1">
                        <c:v>0</c:v>
                      </c:pt>
                      <c:pt idx="2">
                        <c:v>2</c:v>
                      </c:pt>
                      <c:pt idx="3">
                        <c:v>0</c:v>
                      </c:pt>
                      <c:pt idx="4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011B-4CD7-B01C-4ACF29A3D24D}"/>
                  </c:ext>
                </c:extLst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CertOnly'!$A$17</c15:sqref>
                        </c15:formulaRef>
                      </c:ext>
                    </c:extLst>
                    <c:strCache>
                      <c:ptCount val="1"/>
                      <c:pt idx="0">
                        <c:v>Two or more races</c:v>
                      </c:pt>
                    </c:strCache>
                  </c:strRef>
                </c:tx>
                <c:spPr>
                  <a:solidFill>
                    <a:schemeClr val="accent1">
                      <a:tint val="54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CertOnly'!$B$7:$F$7</c15:sqref>
                        </c15:formulaRef>
                      </c:ext>
                    </c:extLst>
                    <c:strCache>
                      <c:ptCount val="5"/>
                      <c:pt idx="0">
                        <c:v>FY19</c:v>
                      </c:pt>
                      <c:pt idx="1">
                        <c:v>FY20</c:v>
                      </c:pt>
                      <c:pt idx="2">
                        <c:v>FY21</c:v>
                      </c:pt>
                      <c:pt idx="3">
                        <c:v>FY22</c:v>
                      </c:pt>
                      <c:pt idx="4">
                        <c:v>FY23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CertOnly'!$B$17:$F$17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13</c:v>
                      </c:pt>
                      <c:pt idx="1">
                        <c:v>7</c:v>
                      </c:pt>
                      <c:pt idx="2">
                        <c:v>9</c:v>
                      </c:pt>
                      <c:pt idx="3">
                        <c:v>7</c:v>
                      </c:pt>
                      <c:pt idx="4">
                        <c:v>12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011B-4CD7-B01C-4ACF29A3D24D}"/>
                  </c:ext>
                </c:extLst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CertOnly'!$A$18</c15:sqref>
                        </c15:formulaRef>
                      </c:ext>
                    </c:extLst>
                    <c:strCache>
                      <c:ptCount val="1"/>
                      <c:pt idx="0">
                        <c:v>Unknown</c:v>
                      </c:pt>
                    </c:strCache>
                  </c:strRef>
                </c:tx>
                <c:spPr>
                  <a:solidFill>
                    <a:schemeClr val="accent1">
                      <a:tint val="42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CertOnly'!$B$7:$F$7</c15:sqref>
                        </c15:formulaRef>
                      </c:ext>
                    </c:extLst>
                    <c:strCache>
                      <c:ptCount val="5"/>
                      <c:pt idx="0">
                        <c:v>FY19</c:v>
                      </c:pt>
                      <c:pt idx="1">
                        <c:v>FY20</c:v>
                      </c:pt>
                      <c:pt idx="2">
                        <c:v>FY21</c:v>
                      </c:pt>
                      <c:pt idx="3">
                        <c:v>FY22</c:v>
                      </c:pt>
                      <c:pt idx="4">
                        <c:v>FY23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'Completion - CertOnly'!$B$18:$F$18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7</c:v>
                      </c:pt>
                      <c:pt idx="1">
                        <c:v>4</c:v>
                      </c:pt>
                      <c:pt idx="2">
                        <c:v>4</c:v>
                      </c:pt>
                      <c:pt idx="3">
                        <c:v>1</c:v>
                      </c:pt>
                      <c:pt idx="4">
                        <c:v>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011B-4CD7-B01C-4ACF29A3D24D}"/>
                  </c:ext>
                </c:extLst>
              </c15:ser>
            </c15:filteredBarSeries>
          </c:ext>
        </c:extLst>
      </c:barChart>
      <c:catAx>
        <c:axId val="12912398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8565296"/>
        <c:crosses val="autoZero"/>
        <c:auto val="1"/>
        <c:lblAlgn val="ctr"/>
        <c:lblOffset val="100"/>
        <c:noMultiLvlLbl val="0"/>
      </c:catAx>
      <c:valAx>
        <c:axId val="12285652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91239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845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ACCESS</a:t>
            </a:r>
          </a:p>
          <a:p>
            <a:r>
              <a:rPr lang="en-US" dirty="0"/>
              <a:t>Access 2018-2022</a:t>
            </a:r>
          </a:p>
          <a:p>
            <a:r>
              <a:rPr lang="en-US" dirty="0"/>
              <a:t>FTFT are important measure for national benchmarking provided by IPEDS as relates to retention.  However RCC student population is roughly 20% FT, 80% PT (with 33% of those students being high school dual credit students going part-time). So focusing exclusively on full-time students excludes a large portion of students attending RCC.  </a:t>
            </a:r>
          </a:p>
          <a:p>
            <a:endParaRPr lang="en-US" dirty="0"/>
          </a:p>
          <a:p>
            <a:r>
              <a:rPr lang="en-US" dirty="0"/>
              <a:t>Note that white and minoritized students are the whole, Black students are a subset of minoritized students.  </a:t>
            </a:r>
          </a:p>
          <a:p>
            <a:r>
              <a:rPr lang="en-US" dirty="0"/>
              <a:t>Minoritized students are increasingly enrolling part-time, largely due to a disproportionate decline in full-time, first-time registration.  </a:t>
            </a:r>
          </a:p>
          <a:p>
            <a:endParaRPr lang="en-US" dirty="0"/>
          </a:p>
          <a:p>
            <a:r>
              <a:rPr lang="en-US" dirty="0"/>
              <a:t>Post-2020 recovery in enrollment of White first-time students not seen in minoritized and Black first-time students.</a:t>
            </a:r>
          </a:p>
          <a:p>
            <a:endParaRPr lang="en-US" dirty="0"/>
          </a:p>
          <a:p>
            <a:r>
              <a:rPr lang="en-US" dirty="0"/>
              <a:t>Fall 2022 first semester of </a:t>
            </a:r>
            <a:r>
              <a:rPr lang="en-US" dirty="0" err="1"/>
              <a:t>EnRich</a:t>
            </a:r>
            <a:r>
              <a:rPr lang="en-US" dirty="0"/>
              <a:t> enrollment – but </a:t>
            </a:r>
            <a:r>
              <a:rPr lang="en-US" dirty="0" err="1"/>
              <a:t>EnRich</a:t>
            </a:r>
            <a:r>
              <a:rPr lang="en-US" dirty="0"/>
              <a:t> students are not necessarily first-time students and didn’t necessarily start taking credit courses that semester.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84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Overall student population tends to be 60 Female : 40 Male .  Male students are closer to 50% of the first-time, full-time population – roughly equal numbers enroll as full-time and part-time students.  Female students disproportionately enroll as part-time students.  Age factor? Outside commitments? </a:t>
            </a:r>
          </a:p>
          <a:p>
            <a:endParaRPr lang="en-US" dirty="0"/>
          </a:p>
          <a:p>
            <a:r>
              <a:rPr lang="en-US" dirty="0"/>
              <a:t>Possible survey question to follow-up with students enrolled part-time. </a:t>
            </a:r>
          </a:p>
        </p:txBody>
      </p:sp>
    </p:spTree>
    <p:extLst>
      <p:ext uri="{BB962C8B-B14F-4D97-AF65-F5344CB8AC3E}">
        <p14:creationId xmlns:p14="http://schemas.microsoft.com/office/powerpoint/2010/main" val="1331298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Completion</a:t>
            </a:r>
          </a:p>
          <a:p>
            <a:r>
              <a:rPr lang="en-US" dirty="0"/>
              <a:t>Associates Degree</a:t>
            </a:r>
          </a:p>
          <a:p>
            <a:r>
              <a:rPr lang="en-US" dirty="0"/>
              <a:t>Pretty static in minoritized student population.  Decrease in the associate’ degrees awarded to white students in last three years, mirrors decreasing enrollment.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029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Cert completion</a:t>
            </a:r>
          </a:p>
          <a:p>
            <a:r>
              <a:rPr lang="en-US" dirty="0"/>
              <a:t>Increasing certificate completion among </a:t>
            </a:r>
            <a:r>
              <a:rPr lang="en-US" dirty="0" err="1"/>
              <a:t>Minortized</a:t>
            </a:r>
            <a:r>
              <a:rPr lang="en-US" dirty="0"/>
              <a:t>, especially pronounced in Black student certificate completions</a:t>
            </a:r>
          </a:p>
          <a:p>
            <a:endParaRPr lang="en-US" dirty="0"/>
          </a:p>
          <a:p>
            <a:r>
              <a:rPr lang="en-US" dirty="0" err="1"/>
              <a:t>EnRich</a:t>
            </a:r>
            <a:r>
              <a:rPr lang="en-US" dirty="0"/>
              <a:t> may be pushing some of these increases in certificate completions.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495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Presentation Subtitle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30024" y="10675453"/>
            <a:ext cx="2020005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Attribution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numCol="1" spcCol="38100"/>
          <a:lstStyle>
            <a:lvl1pPr marL="469900" indent="-300876">
              <a:spcBef>
                <a:spcPts val="0"/>
              </a:spcBef>
              <a:buSzTx/>
              <a:buNone/>
              <a:defRPr sz="8500" spc="-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“Notable Quote”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Presentation Subtitle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numCol="1" spcCol="38100"/>
          <a:lstStyle/>
          <a:p>
            <a:r>
              <a:t>Slide bullet text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r>
              <a:t>Slide bullet text</a:t>
            </a:r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Agenda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99"/>
            </a:lvl1pPr>
          </a:lstStyle>
          <a:p>
            <a:r>
              <a:t>Agenda Topics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Cover.jpg" descr="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3212417" y="1283739"/>
            <a:ext cx="17959166" cy="143316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Status by Gender</a:t>
            </a:r>
            <a:endParaRPr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9ED4A6E-8D79-43BB-986B-70D8EC73A1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462685"/>
              </p:ext>
            </p:extLst>
          </p:nvPr>
        </p:nvGraphicFramePr>
        <p:xfrm>
          <a:off x="2749988" y="3309815"/>
          <a:ext cx="8058219" cy="7565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9078D36-07F0-45A1-9417-B5684596EF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4064943"/>
              </p:ext>
            </p:extLst>
          </p:nvPr>
        </p:nvGraphicFramePr>
        <p:xfrm>
          <a:off x="12490704" y="3301447"/>
          <a:ext cx="9143308" cy="742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9271284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3212417" y="1283739"/>
            <a:ext cx="17959166" cy="143316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Associates by Race</a:t>
            </a:r>
            <a:endParaRPr dirty="0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3DD9BA68-7DAD-7798-7D68-075ACB44AF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0757657"/>
              </p:ext>
            </p:extLst>
          </p:nvPr>
        </p:nvGraphicFramePr>
        <p:xfrm>
          <a:off x="4578826" y="3334365"/>
          <a:ext cx="15226347" cy="737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1157581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3212417" y="1283739"/>
            <a:ext cx="17959166" cy="143316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Certificates by Race </a:t>
            </a:r>
            <a:endParaRPr dirty="0"/>
          </a:p>
        </p:txBody>
      </p:sp>
      <p:graphicFrame>
        <p:nvGraphicFramePr>
          <p:cNvPr id="2" name="Content Placeholder 4">
            <a:extLst>
              <a:ext uri="{FF2B5EF4-FFF2-40B4-BE49-F238E27FC236}">
                <a16:creationId xmlns:a16="http://schemas.microsoft.com/office/drawing/2014/main" id="{E0BE929D-E37D-C519-834E-495842EB9B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9893460"/>
              </p:ext>
            </p:extLst>
          </p:nvPr>
        </p:nvGraphicFramePr>
        <p:xfrm>
          <a:off x="4511040" y="3381064"/>
          <a:ext cx="15863668" cy="7497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3212417" y="1283739"/>
            <a:ext cx="17959166" cy="143316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 </a:t>
            </a:r>
            <a:endParaRPr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D057E41E-6E43-4C72-B598-E736772D1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388" y="3218568"/>
            <a:ext cx="11811811" cy="8711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7" name="MONTSERRAT EXTRABOLD">
            <a:extLst>
              <a:ext uri="{FF2B5EF4-FFF2-40B4-BE49-F238E27FC236}">
                <a16:creationId xmlns:a16="http://schemas.microsoft.com/office/drawing/2014/main" id="{49557BE1-E1C1-407C-8A1B-6F9672C66852}"/>
              </a:ext>
            </a:extLst>
          </p:cNvPr>
          <p:cNvSpPr txBox="1">
            <a:spLocks/>
          </p:cNvSpPr>
          <p:nvPr/>
        </p:nvSpPr>
        <p:spPr>
          <a:xfrm>
            <a:off x="3364817" y="1436139"/>
            <a:ext cx="17959166" cy="1433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ctr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200" baseline="0">
                <a:solidFill>
                  <a:srgbClr val="FFFFFF"/>
                </a:solidFill>
                <a:uFillTx/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dirty="0"/>
              <a:t>Centralized Data Management </a:t>
            </a:r>
          </a:p>
        </p:txBody>
      </p:sp>
    </p:spTree>
    <p:extLst>
      <p:ext uri="{BB962C8B-B14F-4D97-AF65-F5344CB8AC3E}">
        <p14:creationId xmlns:p14="http://schemas.microsoft.com/office/powerpoint/2010/main" val="40629670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TextNoHeader.jpg" descr="TextNo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Monterrat Semibold"/>
          <p:cNvSpPr txBox="1">
            <a:spLocks noGrp="1"/>
          </p:cNvSpPr>
          <p:nvPr>
            <p:ph type="body" idx="1"/>
          </p:nvPr>
        </p:nvSpPr>
        <p:spPr>
          <a:xfrm>
            <a:off x="2209458" y="2217339"/>
            <a:ext cx="19965084" cy="8119851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marL="609600" indent="-609600" defTabSz="2438337">
              <a:spcBef>
                <a:spcPts val="2400"/>
              </a:spcBef>
              <a:buSzPct val="123000"/>
              <a:buChar char="•"/>
              <a:defRPr sz="4800" b="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indent="0" algn="ctr">
              <a:buNone/>
            </a:pPr>
            <a:endParaRPr lang="en-US" sz="9600" dirty="0"/>
          </a:p>
          <a:p>
            <a:pPr marL="0" indent="0" algn="ctr">
              <a:buNone/>
            </a:pPr>
            <a:endParaRPr lang="en-US" sz="9600" dirty="0"/>
          </a:p>
          <a:p>
            <a:pPr marL="0" indent="0" algn="ctr">
              <a:buNone/>
            </a:pPr>
            <a:r>
              <a:rPr lang="en-US" sz="9600" b="1" dirty="0"/>
              <a:t>Thank You!</a:t>
            </a:r>
            <a:endParaRPr sz="9600" b="1" dirty="0"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Blank.jpg" descr="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BLANK PHOTO SLIDE…"/>
          <p:cNvSpPr txBox="1">
            <a:spLocks noGrp="1"/>
          </p:cNvSpPr>
          <p:nvPr>
            <p:ph type="title"/>
          </p:nvPr>
        </p:nvSpPr>
        <p:spPr>
          <a:xfrm>
            <a:off x="3212417" y="1283739"/>
            <a:ext cx="17959166" cy="143316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 defTabSz="1365468">
              <a:defRPr sz="4700" b="0" spc="-99">
                <a:solidFill>
                  <a:srgbClr val="193B6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en-US" dirty="0"/>
              <a:t>REFERENCES</a:t>
            </a:r>
            <a:br>
              <a:rPr lang="en-US" dirty="0"/>
            </a:br>
            <a:br>
              <a:rPr lang="en-US" dirty="0"/>
            </a:b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7E2597-96B9-EA3F-51CB-AE2A3E5E2352}"/>
              </a:ext>
            </a:extLst>
          </p:cNvPr>
          <p:cNvSpPr txBox="1"/>
          <p:nvPr/>
        </p:nvSpPr>
        <p:spPr>
          <a:xfrm>
            <a:off x="1627632" y="1916197"/>
            <a:ext cx="22610064" cy="10443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indent="0" algn="l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Council, Y. E. (2018). Council post: 10 proven methods for creating a cohesive company culture. Forbes. https://www.forbes.com/sites/theyec/2018/03/12/10-proven-methods-for-creating-a-cohesive-company-culture/?sh=8beed2169c8a </a:t>
            </a:r>
          </a:p>
          <a:p>
            <a:pPr marL="0" indent="0" algn="l"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Fouts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(2020). Council post: Cohesive Teams Need Diversity. Forbes. https://www.forbes.com/sites/forbescoachescouncil/2020/09/09/cohesive-teams-need-diversity/?sh=7f9ce48f1fde </a:t>
            </a:r>
          </a:p>
          <a:p>
            <a:pPr marL="0" indent="0" algn="l"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Harvard Second Generation Study.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harvardstudy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(2015). https://www.adultdevelopmentstudy.org/ </a:t>
            </a:r>
          </a:p>
          <a:p>
            <a:pPr marL="0" indent="0" algn="l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Krasnoff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Basha. (2016). </a:t>
            </a:r>
          </a:p>
          <a:p>
            <a:pPr marL="0" indent="0" algn="l"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Culturally Responsive Teaching: A Guide to Evidence-Based Practices for Teaching All Students Equitably https://educationnorthwest.org/sites/default/files/resources/culturally-responsive teaching.pdf</a:t>
            </a:r>
          </a:p>
          <a:p>
            <a:pPr marL="0" indent="0" algn="l"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Ladson-Billings, G. (1994). The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dreamkeepers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Successful teachers of African American children. San Francisco, Calif.: Jossey-Bass Publishers. </a:t>
            </a:r>
          </a:p>
          <a:p>
            <a:pPr marL="0" indent="0" algn="l"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Molnau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 (2023). High-performance teams: Understanding Team Cohesiveness. isixsigma.com. https://www.isixsigma.com/teams/high-performance-teams-understanding-team-cohesiveness/ </a:t>
            </a:r>
          </a:p>
          <a:p>
            <a:pPr marL="0" indent="0" algn="l"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Watson, C. E., &amp; Colvard, N. B. (2018). Open educational resources (OERs): Another high impact practice? Paper presented at the annual meeting of the Association of American Colleges and Universities, Washington, DC.</a:t>
            </a:r>
          </a:p>
          <a:p>
            <a:pPr marL="0" marR="0" indent="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TextNoHeader.jpg" descr="TextNo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Monterrat Semibold"/>
          <p:cNvSpPr txBox="1">
            <a:spLocks noGrp="1"/>
          </p:cNvSpPr>
          <p:nvPr>
            <p:ph type="body" idx="1"/>
          </p:nvPr>
        </p:nvSpPr>
        <p:spPr>
          <a:xfrm>
            <a:off x="2209458" y="2217339"/>
            <a:ext cx="19965084" cy="8119851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marL="609600" indent="-609600" defTabSz="2438337">
              <a:spcBef>
                <a:spcPts val="2400"/>
              </a:spcBef>
              <a:buSzPct val="123000"/>
              <a:buChar char="•"/>
              <a:defRPr sz="4800" b="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indent="0" algn="ctr">
              <a:buNone/>
            </a:pPr>
            <a:endParaRPr lang="en-US" sz="9600" dirty="0"/>
          </a:p>
          <a:p>
            <a:pPr marL="0" indent="0" algn="ctr">
              <a:buNone/>
            </a:pPr>
            <a:endParaRPr lang="en-US" sz="9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EB8B2B-990A-4C3B-B524-8ADA99A3C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388" y="2096784"/>
            <a:ext cx="20285223" cy="8360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642115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3212417" y="1283739"/>
            <a:ext cx="17959166" cy="143316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Overview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4A1F2A-B90F-4CF1-8F35-1562876EF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298" y="3336656"/>
            <a:ext cx="19857403" cy="7449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175621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3212417" y="1283739"/>
            <a:ext cx="17959166" cy="143316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Moving to Action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9F27E2-4778-4718-A73C-65A0A1FB7AE5}"/>
              </a:ext>
            </a:extLst>
          </p:cNvPr>
          <p:cNvSpPr txBox="1"/>
          <p:nvPr/>
        </p:nvSpPr>
        <p:spPr>
          <a:xfrm>
            <a:off x="3352800" y="3497052"/>
            <a:ext cx="19256188" cy="63812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endParaRPr lang="en-US" sz="4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has unveiled: </a:t>
            </a:r>
          </a:p>
          <a:p>
            <a:pPr marL="571500" lvl="7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Cohesive teams are able to adjust better to campus changes</a:t>
            </a:r>
          </a:p>
          <a:p>
            <a:pPr marL="571500" lvl="8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Engaging others in relationship building (book club, strolling campus, etc.)</a:t>
            </a:r>
          </a:p>
          <a:p>
            <a:pPr lvl="5" algn="l"/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driven alignment with campus goals (</a:t>
            </a:r>
            <a:r>
              <a:rPr lang="en-US" sz="4000" b="1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strategic plan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</a:p>
          <a:p>
            <a:pPr marL="571500" lvl="2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Highlight areas for celebration </a:t>
            </a:r>
          </a:p>
          <a:p>
            <a:pPr marL="571500" lvl="2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Generate greater buy-in &amp; accountability</a:t>
            </a:r>
          </a:p>
          <a:p>
            <a:pPr marL="571500" lvl="2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Realign resources for areas with the greatest needs</a:t>
            </a:r>
          </a:p>
          <a:p>
            <a:pPr marL="571500" lvl="2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Show areas for improvement (access, retention, completion, starting salary, and stackable credentials) </a:t>
            </a:r>
          </a:p>
          <a:p>
            <a:pPr marL="457200" lvl="2" indent="-457200" algn="l">
              <a:buFont typeface="Wingdings" panose="05000000000000000000" pitchFamily="2" charset="2"/>
              <a:buChar char="à"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social upward mobility </a:t>
            </a:r>
          </a:p>
          <a:p>
            <a:pPr lvl="2" algn="l"/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54222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TextNoHeader.jpg" descr="TextNoHea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Monterrat Semibold"/>
          <p:cNvSpPr txBox="1">
            <a:spLocks noGrp="1"/>
          </p:cNvSpPr>
          <p:nvPr>
            <p:ph type="body" idx="1"/>
          </p:nvPr>
        </p:nvSpPr>
        <p:spPr>
          <a:xfrm>
            <a:off x="2209458" y="2217339"/>
            <a:ext cx="19965084" cy="8119851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marL="609600" indent="-609600" defTabSz="2438337">
              <a:spcBef>
                <a:spcPts val="2400"/>
              </a:spcBef>
              <a:buSzPct val="123000"/>
              <a:buChar char="•"/>
              <a:defRPr sz="4800" b="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indent="0" algn="ctr">
              <a:buNone/>
            </a:pPr>
            <a:endParaRPr lang="en-US" sz="9600" dirty="0"/>
          </a:p>
          <a:p>
            <a:pPr marL="0" indent="0" algn="ctr">
              <a:buNone/>
            </a:pPr>
            <a:endParaRPr lang="en-US" sz="9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63277E-618A-41BD-A9B6-4893E58F3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1795" y="1661447"/>
            <a:ext cx="20556632" cy="9163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429639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TextNoHeader.jpg" descr="TextNo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Monterrat Semibold"/>
          <p:cNvSpPr txBox="1">
            <a:spLocks noGrp="1"/>
          </p:cNvSpPr>
          <p:nvPr>
            <p:ph type="body" idx="1"/>
          </p:nvPr>
        </p:nvSpPr>
        <p:spPr>
          <a:xfrm>
            <a:off x="2209458" y="2217339"/>
            <a:ext cx="19965084" cy="8119851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marL="609600" indent="-609600" defTabSz="2438337">
              <a:spcBef>
                <a:spcPts val="2400"/>
              </a:spcBef>
              <a:buSzPct val="123000"/>
              <a:buChar char="•"/>
              <a:defRPr sz="4800" b="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indent="0" algn="ctr">
              <a:buNone/>
            </a:pPr>
            <a:endParaRPr lang="en-US" sz="9600" dirty="0"/>
          </a:p>
          <a:p>
            <a:pPr marL="0" indent="0" algn="ctr">
              <a:buNone/>
            </a:pPr>
            <a:endParaRPr lang="en-US" sz="9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06A3E-2846-40A4-954B-DE9BAE75C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497" y="3264987"/>
            <a:ext cx="7870373" cy="60245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3FC83F-9C5E-4FC3-9261-47020DD81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1413" y="3298668"/>
            <a:ext cx="3570606" cy="20358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6D30CD-C0DE-47B1-B42E-3755FC00C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3909" y="5414682"/>
            <a:ext cx="8902295" cy="410875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D5CF29C-EA08-49E5-9F25-5822390B5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3658" y="3936112"/>
            <a:ext cx="4317663" cy="1478570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latin typeface="Rockwell" panose="02060603020205020403" pitchFamily="18" charset="0"/>
              </a:rPr>
              <a:t>Equity Plan</a:t>
            </a:r>
          </a:p>
        </p:txBody>
      </p:sp>
    </p:spTree>
    <p:extLst>
      <p:ext uri="{BB962C8B-B14F-4D97-AF65-F5344CB8AC3E}">
        <p14:creationId xmlns:p14="http://schemas.microsoft.com/office/powerpoint/2010/main" val="353138104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TextNoHeader.jpg" descr="TextNo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Monterrat Semibold"/>
          <p:cNvSpPr txBox="1">
            <a:spLocks noGrp="1"/>
          </p:cNvSpPr>
          <p:nvPr>
            <p:ph type="body" idx="1"/>
          </p:nvPr>
        </p:nvSpPr>
        <p:spPr>
          <a:xfrm>
            <a:off x="2209458" y="2217339"/>
            <a:ext cx="19965084" cy="8119851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marL="609600" indent="-609600" defTabSz="2438337">
              <a:spcBef>
                <a:spcPts val="2400"/>
              </a:spcBef>
              <a:buSzPct val="123000"/>
              <a:buChar char="•"/>
              <a:defRPr sz="4800" b="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indent="0" algn="ctr">
              <a:buNone/>
            </a:pPr>
            <a:endParaRPr lang="en-US" sz="9600" dirty="0"/>
          </a:p>
          <a:p>
            <a:pPr marL="0" indent="0" algn="ctr">
              <a:buNone/>
            </a:pPr>
            <a:endParaRPr lang="en-US" sz="9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EE02CB-3F7C-4A3E-8EEB-885E42E2B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497" y="2769210"/>
            <a:ext cx="15479369" cy="6876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391415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TextNoHeader.jpg" descr="TextNo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Monterrat Semibold"/>
          <p:cNvSpPr txBox="1">
            <a:spLocks noGrp="1"/>
          </p:cNvSpPr>
          <p:nvPr>
            <p:ph type="body" idx="1"/>
          </p:nvPr>
        </p:nvSpPr>
        <p:spPr>
          <a:xfrm>
            <a:off x="2209458" y="2217339"/>
            <a:ext cx="19965084" cy="8119851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marL="609600" indent="-609600" defTabSz="2438337">
              <a:spcBef>
                <a:spcPts val="2400"/>
              </a:spcBef>
              <a:buSzPct val="123000"/>
              <a:buChar char="•"/>
              <a:defRPr sz="4800" b="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indent="0" algn="ctr">
              <a:buNone/>
            </a:pPr>
            <a:endParaRPr lang="en-US" sz="9600" dirty="0"/>
          </a:p>
          <a:p>
            <a:pPr marL="0" indent="0" algn="ctr">
              <a:buNone/>
            </a:pPr>
            <a:endParaRPr lang="en-US" sz="9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18EE6A-3F90-4756-A455-56569D8BD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168" y="1485681"/>
            <a:ext cx="17885664" cy="9606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799329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TextNoHeader.jpg" descr="TextNoHea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Monterrat Semibold"/>
          <p:cNvSpPr txBox="1">
            <a:spLocks noGrp="1"/>
          </p:cNvSpPr>
          <p:nvPr>
            <p:ph type="body" idx="1"/>
          </p:nvPr>
        </p:nvSpPr>
        <p:spPr>
          <a:xfrm>
            <a:off x="2209458" y="2217339"/>
            <a:ext cx="19965084" cy="8119851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marL="609600" indent="-609600" defTabSz="2438337">
              <a:spcBef>
                <a:spcPts val="2400"/>
              </a:spcBef>
              <a:buSzPct val="123000"/>
              <a:buChar char="•"/>
              <a:defRPr sz="4800" b="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indent="0" algn="ctr">
              <a:buNone/>
            </a:pPr>
            <a:endParaRPr lang="en-US" sz="9600" dirty="0"/>
          </a:p>
          <a:p>
            <a:pPr marL="0" indent="0" algn="ctr">
              <a:buNone/>
            </a:pPr>
            <a:endParaRPr lang="en-US" sz="9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A57FD6-EDE3-4C9D-87B5-FD026E7CE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506" y="1926985"/>
            <a:ext cx="18162493" cy="8761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620455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8F67269131AA429007FAD26AA7B448" ma:contentTypeVersion="12" ma:contentTypeDescription="Create a new document." ma:contentTypeScope="" ma:versionID="af95195ffdf351ef323d9177b4e09d0e">
  <xsd:schema xmlns:xsd="http://www.w3.org/2001/XMLSchema" xmlns:xs="http://www.w3.org/2001/XMLSchema" xmlns:p="http://schemas.microsoft.com/office/2006/metadata/properties" xmlns:ns2="95b0d093-bb25-4ae8-b785-ba5bf8331d47" xmlns:ns3="0df04988-350f-4c3d-949e-fd604fd48270" targetNamespace="http://schemas.microsoft.com/office/2006/metadata/properties" ma:root="true" ma:fieldsID="f6914bc9c3d77967d504959db5c37c09" ns2:_="" ns3:_="">
    <xsd:import namespace="95b0d093-bb25-4ae8-b785-ba5bf8331d47"/>
    <xsd:import namespace="0df04988-350f-4c3d-949e-fd604fd482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b0d093-bb25-4ae8-b785-ba5bf8331d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5708f0c3-3e4a-4eb1-b588-5ed03a441b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f04988-350f-4c3d-949e-fd604fd48270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29a8b0a5-5f20-488e-93ed-36e83758ba6a}" ma:internalName="TaxCatchAll" ma:showField="CatchAllData" ma:web="0df04988-350f-4c3d-949e-fd604fd482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df04988-350f-4c3d-949e-fd604fd48270" xsi:nil="true"/>
    <lcf76f155ced4ddcb4097134ff3c332f xmlns="95b0d093-bb25-4ae8-b785-ba5bf8331d47">
      <Terms xmlns="http://schemas.microsoft.com/office/infopath/2007/PartnerControls"/>
    </lcf76f155ced4ddcb4097134ff3c332f>
    <SharedWithUsers xmlns="0df04988-350f-4c3d-949e-fd604fd48270">
      <UserInfo>
        <DisplayName>Madonna Brown</DisplayName>
        <AccountId>29</AccountId>
        <AccountType/>
      </UserInfo>
      <UserInfo>
        <DisplayName>Cristobal Valdez</DisplayName>
        <AccountId>12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1C3C08B4-767E-4BA4-8DD5-10CC3688C98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D32894-56B0-4EBA-914D-87614ECC27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b0d093-bb25-4ae8-b785-ba5bf8331d47"/>
    <ds:schemaRef ds:uri="0df04988-350f-4c3d-949e-fd604fd482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3B72098-3500-4EFB-B4AF-C2B23EBF6DF0}">
  <ds:schemaRefs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dcmitype/"/>
    <ds:schemaRef ds:uri="0df04988-350f-4c3d-949e-fd604fd48270"/>
    <ds:schemaRef ds:uri="http://purl.org/dc/elements/1.1/"/>
    <ds:schemaRef ds:uri="http://purl.org/dc/terms/"/>
    <ds:schemaRef ds:uri="95b0d093-bb25-4ae8-b785-ba5bf8331d4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622</Words>
  <Application>Microsoft Office PowerPoint</Application>
  <PresentationFormat>Custom</PresentationFormat>
  <Paragraphs>65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Helvetica Neue</vt:lpstr>
      <vt:lpstr>Helvetica Neue Medium</vt:lpstr>
      <vt:lpstr>Rockwell</vt:lpstr>
      <vt:lpstr>Tahoma</vt:lpstr>
      <vt:lpstr>Times New Roman</vt:lpstr>
      <vt:lpstr>Wingdings</vt:lpstr>
      <vt:lpstr>21_BasicWhite</vt:lpstr>
      <vt:lpstr>PowerPoint Presentation</vt:lpstr>
      <vt:lpstr>PowerPoint Presentation</vt:lpstr>
      <vt:lpstr>Overview</vt:lpstr>
      <vt:lpstr>Moving to Action</vt:lpstr>
      <vt:lpstr>PowerPoint Presentation</vt:lpstr>
      <vt:lpstr>Equity Plan</vt:lpstr>
      <vt:lpstr>PowerPoint Presentation</vt:lpstr>
      <vt:lpstr>PowerPoint Presentation</vt:lpstr>
      <vt:lpstr>PowerPoint Presentation</vt:lpstr>
      <vt:lpstr>Status by Gender</vt:lpstr>
      <vt:lpstr>Associates by Race</vt:lpstr>
      <vt:lpstr>Certificates by Race </vt:lpstr>
      <vt:lpstr> </vt:lpstr>
      <vt:lpstr>PowerPoint Presentation</vt:lpstr>
      <vt:lpstr>REFERENCES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DelMastro-Jeffery</dc:creator>
  <cp:lastModifiedBy>Madonna Brown</cp:lastModifiedBy>
  <cp:revision>19</cp:revision>
  <dcterms:modified xsi:type="dcterms:W3CDTF">2024-04-16T18:10:25Z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0x0101004E8F67269131AA429007FAD26AA7B448</vt:lpwstr>
  </property>
</Properties>
</file>