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Upcoming Initiatives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Upcoming in 2024-2025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Ongoing training for new and returning faculty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DPS #61: First graduating class in May 2025</a:t>
            </a:r>
          </a:p>
          <a:p>
            <a:r>
              <a:rPr lang="en-US" dirty="0"/>
              <a:t>Dual credit scholarships</a:t>
            </a:r>
            <a:endParaRPr lang="en-US" dirty="0">
              <a:solidFill>
                <a:srgbClr val="5F9A3F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882524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082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Dual Credit Monitoring Report – May 2024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dirty="0"/>
              <a:t>Andy Hynds, Executive Dean of Academics</a:t>
            </a:r>
          </a:p>
          <a:p>
            <a:pPr marL="0" indent="0">
              <a:buNone/>
            </a:pPr>
            <a:r>
              <a:rPr lang="en-US" dirty="0"/>
              <a:t>Mackenzie </a:t>
            </a:r>
            <a:r>
              <a:rPr lang="en-US" dirty="0" err="1"/>
              <a:t>Larrick</a:t>
            </a:r>
            <a:r>
              <a:rPr lang="en-US" dirty="0"/>
              <a:t>-Eubanks, Enrollment Success Coach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What is Dual Credit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Dual Credit: Coursework allowing students to receive college credit and high school credit simultaneously</a:t>
            </a:r>
          </a:p>
          <a:p>
            <a:r>
              <a:rPr lang="en-US" dirty="0"/>
              <a:t>Dual Enrollment: College coursework completed by high school students outside of their high school courses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41403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Types of Dual Credit at Richland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Heartland Technical Academy: Career-focused courses offered to 11</a:t>
            </a:r>
            <a:r>
              <a:rPr lang="en-US" baseline="30000" dirty="0"/>
              <a:t>th</a:t>
            </a:r>
            <a:r>
              <a:rPr lang="en-US" dirty="0"/>
              <a:t> and 12</a:t>
            </a:r>
            <a:r>
              <a:rPr lang="en-US" baseline="30000" dirty="0"/>
              <a:t>th</a:t>
            </a:r>
            <a:r>
              <a:rPr lang="en-US" dirty="0"/>
              <a:t> graders in Macon and Piatt Counties, located on Richland’s campus for half-days</a:t>
            </a:r>
          </a:p>
          <a:p>
            <a:r>
              <a:rPr lang="en-US" dirty="0"/>
              <a:t>Dual credit courses taught at high schools by qualified high school faculty</a:t>
            </a:r>
          </a:p>
          <a:p>
            <a:r>
              <a:rPr lang="en-US" dirty="0"/>
              <a:t>Transfer Academy: Transfer courses offered to high school students for half-days on Richland’s campus</a:t>
            </a:r>
          </a:p>
          <a:p>
            <a:r>
              <a:rPr lang="en-US" dirty="0"/>
              <a:t>Prep Academy: A partnership with DPS #61 offering the full Associate of Arts degree within the four years of high school, with 11</a:t>
            </a:r>
            <a:r>
              <a:rPr lang="en-US" baseline="30000" dirty="0"/>
              <a:t>th</a:t>
            </a:r>
            <a:r>
              <a:rPr lang="en-US" dirty="0"/>
              <a:t> and 12</a:t>
            </a:r>
            <a:r>
              <a:rPr lang="en-US" baseline="30000" dirty="0"/>
              <a:t>th</a:t>
            </a:r>
            <a:r>
              <a:rPr lang="en-US" dirty="0"/>
              <a:t> grade on Richland’s campus</a:t>
            </a:r>
          </a:p>
        </p:txBody>
      </p:sp>
    </p:spTree>
    <p:extLst>
      <p:ext uri="{BB962C8B-B14F-4D97-AF65-F5344CB8AC3E}">
        <p14:creationId xmlns:p14="http://schemas.microsoft.com/office/powerpoint/2010/main" val="28906625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Who Are Our Students?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Dual Credit Students in Spring 2024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77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863 dual credit students enrolled, representing all 14 district high schools</a:t>
            </a:r>
          </a:p>
          <a:p>
            <a:r>
              <a:rPr lang="en-US" dirty="0"/>
              <a:t>Dual credit students represented 37% of the total Richland population</a:t>
            </a:r>
          </a:p>
          <a:p>
            <a:r>
              <a:rPr lang="en-US" dirty="0"/>
              <a:t>Largest dual credit populations:</a:t>
            </a:r>
          </a:p>
          <a:p>
            <a:pPr lvl="1"/>
            <a:r>
              <a:rPr lang="en-US" dirty="0">
                <a:solidFill>
                  <a:srgbClr val="5F9A3F"/>
                </a:solidFill>
                <a:latin typeface="Montserrat SemiBold"/>
              </a:rPr>
              <a:t>Mt. Zion: 174</a:t>
            </a:r>
          </a:p>
          <a:p>
            <a:pPr lvl="1"/>
            <a:r>
              <a:rPr lang="en-US" dirty="0">
                <a:solidFill>
                  <a:srgbClr val="5F9A3F"/>
                </a:solidFill>
                <a:latin typeface="Montserrat SemiBold"/>
              </a:rPr>
              <a:t>MacArthur: 142</a:t>
            </a:r>
          </a:p>
          <a:p>
            <a:pPr lvl="1"/>
            <a:r>
              <a:rPr lang="en-US" dirty="0">
                <a:solidFill>
                  <a:srgbClr val="5F9A3F"/>
                </a:solidFill>
                <a:latin typeface="Montserrat SemiBold"/>
              </a:rPr>
              <a:t>Eisenhower: 138</a:t>
            </a:r>
          </a:p>
        </p:txBody>
      </p:sp>
    </p:spTree>
    <p:extLst>
      <p:ext uri="{BB962C8B-B14F-4D97-AF65-F5344CB8AC3E}">
        <p14:creationId xmlns:p14="http://schemas.microsoft.com/office/powerpoint/2010/main" val="31271884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Dual Credit Support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Dual Credit Staff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Mackenzie </a:t>
            </a:r>
            <a:r>
              <a:rPr lang="en-US" dirty="0" err="1">
                <a:solidFill>
                  <a:srgbClr val="5F9A3F"/>
                </a:solidFill>
                <a:latin typeface="Montserrat SemiBold"/>
              </a:rPr>
              <a:t>Larrick</a:t>
            </a:r>
            <a:r>
              <a:rPr lang="en-US" dirty="0">
                <a:solidFill>
                  <a:srgbClr val="5F9A3F"/>
                </a:solidFill>
                <a:latin typeface="Montserrat SemiBold"/>
              </a:rPr>
              <a:t>-Eubanks, </a:t>
            </a:r>
            <a:r>
              <a:rPr lang="en-US" dirty="0"/>
              <a:t>Enrollment Success Coach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Katie Murphy, Dual Credit Coordinator</a:t>
            </a:r>
          </a:p>
          <a:p>
            <a:r>
              <a:rPr lang="en-US" dirty="0"/>
              <a:t>Meredith Johnson-Palmer, Executive Dean of Student Success</a:t>
            </a:r>
          </a:p>
          <a:p>
            <a:r>
              <a:rPr lang="en-US" dirty="0"/>
              <a:t>Five</a:t>
            </a:r>
            <a:r>
              <a:rPr lang="en-US" dirty="0">
                <a:solidFill>
                  <a:srgbClr val="5F9A3F"/>
                </a:solidFill>
                <a:latin typeface="Montserrat SemiBold"/>
              </a:rPr>
              <a:t> Academic Division Deans</a:t>
            </a:r>
          </a:p>
          <a:p>
            <a:r>
              <a:rPr lang="en-US" dirty="0"/>
              <a:t>Faculty</a:t>
            </a:r>
            <a:endParaRPr lang="en-US" dirty="0">
              <a:solidFill>
                <a:srgbClr val="5F9A3F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315311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Dual Credit Support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Student Supports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Success Coaching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Academic Success Center services (Tutoring, Accommodations)</a:t>
            </a:r>
          </a:p>
          <a:p>
            <a:r>
              <a:rPr lang="en-US" dirty="0"/>
              <a:t>Richland Thrive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Counseling</a:t>
            </a:r>
          </a:p>
        </p:txBody>
      </p:sp>
    </p:spTree>
    <p:extLst>
      <p:ext uri="{BB962C8B-B14F-4D97-AF65-F5344CB8AC3E}">
        <p14:creationId xmlns:p14="http://schemas.microsoft.com/office/powerpoint/2010/main" val="32363864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Recent Initiatives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Dual Credit Advisory Committee</a:t>
            </a:r>
          </a:p>
          <a:p>
            <a:r>
              <a:rPr lang="en-US" dirty="0"/>
              <a:t>Education Symposium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HLC Site Visit</a:t>
            </a:r>
          </a:p>
        </p:txBody>
      </p:sp>
    </p:spTree>
    <p:extLst>
      <p:ext uri="{BB962C8B-B14F-4D97-AF65-F5344CB8AC3E}">
        <p14:creationId xmlns:p14="http://schemas.microsoft.com/office/powerpoint/2010/main" val="35460268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Dual Credit Successes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2023-2024 Achievements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Four students receiving a high school diploma and Associate’s Degree</a:t>
            </a:r>
          </a:p>
          <a:p>
            <a:pPr lvl="1"/>
            <a:r>
              <a:rPr lang="en-US" dirty="0">
                <a:solidFill>
                  <a:srgbClr val="5F9A3F"/>
                </a:solidFill>
                <a:latin typeface="Montserrat SemiBold"/>
              </a:rPr>
              <a:t>Mt. Zion: 1 student in May 2024</a:t>
            </a:r>
          </a:p>
          <a:p>
            <a:pPr lvl="1"/>
            <a:r>
              <a:rPr lang="en-US" dirty="0">
                <a:solidFill>
                  <a:srgbClr val="5F9A3F"/>
                </a:solidFill>
                <a:latin typeface="Montserrat SemiBold"/>
              </a:rPr>
              <a:t>Cerro Gordo: 3 students in August 2024</a:t>
            </a:r>
          </a:p>
          <a:p>
            <a:r>
              <a:rPr lang="en-US" dirty="0">
                <a:solidFill>
                  <a:srgbClr val="5F9A3F"/>
                </a:solidFill>
                <a:latin typeface="Montserrat SemiBold"/>
              </a:rPr>
              <a:t>DPS #61: 1</a:t>
            </a:r>
            <a:r>
              <a:rPr lang="en-US" baseline="30000" dirty="0">
                <a:solidFill>
                  <a:srgbClr val="5F9A3F"/>
                </a:solidFill>
                <a:latin typeface="Montserrat SemiBold"/>
              </a:rPr>
              <a:t>st</a:t>
            </a:r>
            <a:r>
              <a:rPr lang="en-US" dirty="0">
                <a:solidFill>
                  <a:srgbClr val="5F9A3F"/>
                </a:solidFill>
                <a:latin typeface="Montserrat SemiBold"/>
              </a:rPr>
              <a:t> cohort completed on-campus courses in 2023-2024</a:t>
            </a:r>
          </a:p>
          <a:p>
            <a:r>
              <a:rPr lang="en-US" dirty="0"/>
              <a:t>Fall 2023 overall course success rate (A/B/C) of 88.67% </a:t>
            </a:r>
            <a:endParaRPr lang="en-US" dirty="0">
              <a:solidFill>
                <a:srgbClr val="5F9A3F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793100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339</Words>
  <Application>Microsoft Office PowerPoint</Application>
  <PresentationFormat>Custom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 Neue</vt:lpstr>
      <vt:lpstr>Helvetica Neue Medium</vt:lpstr>
      <vt:lpstr>Montserrat SemiBold</vt:lpstr>
      <vt:lpstr>21_BasicWhite</vt:lpstr>
      <vt:lpstr>PowerPoint Presentation</vt:lpstr>
      <vt:lpstr>Dual Credit Monitoring Report – May 2024</vt:lpstr>
      <vt:lpstr>What is Dual Credit</vt:lpstr>
      <vt:lpstr>Types of Dual Credit at Richland</vt:lpstr>
      <vt:lpstr>Who Are Our Students?</vt:lpstr>
      <vt:lpstr>Dual Credit Support</vt:lpstr>
      <vt:lpstr>Dual Credit Support</vt:lpstr>
      <vt:lpstr>Recent Initiatives</vt:lpstr>
      <vt:lpstr>Dual Credit Successes</vt:lpstr>
      <vt:lpstr>Upcoming Initiatives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Hynds</dc:creator>
  <cp:lastModifiedBy>Madonna Brown</cp:lastModifiedBy>
  <cp:revision>4</cp:revision>
  <dcterms:modified xsi:type="dcterms:W3CDTF">2024-05-21T19:26:01Z</dcterms:modified>
</cp:coreProperties>
</file>