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1"/>
  </p:notesMasterIdLst>
  <p:sldIdLst>
    <p:sldId id="256" r:id="rId2"/>
    <p:sldId id="320" r:id="rId3"/>
    <p:sldId id="321" r:id="rId4"/>
    <p:sldId id="345" r:id="rId5"/>
    <p:sldId id="348" r:id="rId6"/>
    <p:sldId id="349" r:id="rId7"/>
    <p:sldId id="350" r:id="rId8"/>
    <p:sldId id="351" r:id="rId9"/>
    <p:sldId id="352" r:id="rId10"/>
    <p:sldId id="362" r:id="rId11"/>
    <p:sldId id="359" r:id="rId12"/>
    <p:sldId id="346" r:id="rId13"/>
    <p:sldId id="340" r:id="rId14"/>
    <p:sldId id="335" r:id="rId15"/>
    <p:sldId id="357" r:id="rId16"/>
    <p:sldId id="338" r:id="rId17"/>
    <p:sldId id="358" r:id="rId18"/>
    <p:sldId id="334" r:id="rId19"/>
    <p:sldId id="325" r:id="rId20"/>
    <p:sldId id="326" r:id="rId21"/>
    <p:sldId id="360" r:id="rId22"/>
    <p:sldId id="361" r:id="rId23"/>
    <p:sldId id="324" r:id="rId24"/>
    <p:sldId id="330" r:id="rId25"/>
    <p:sldId id="347" r:id="rId26"/>
    <p:sldId id="353" r:id="rId27"/>
    <p:sldId id="355" r:id="rId28"/>
    <p:sldId id="354" r:id="rId29"/>
    <p:sldId id="29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Getz" initials="JG" lastIdx="3" clrIdx="0">
    <p:extLst>
      <p:ext uri="{19B8F6BF-5375-455C-9EA6-DF929625EA0E}">
        <p15:presenceInfo xmlns:p15="http://schemas.microsoft.com/office/powerpoint/2012/main" userId="S-1-5-21-1385876709-3252024149-2481055391-630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6T13:43:33.488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  <p:cm authorId="1" dt="2023-03-16T14:26:45.747" idx="3">
    <p:pos x="10" y="106"/>
    <p:text>Not Included Support from the Presidents Office, RCC Maintenance, RCC IT, RCC Marketing. Culinary Staff Managed and Budgeted by Chef Tucker</p:text>
    <p:extLst>
      <p:ext uri="{C676402C-5697-4E1C-873F-D02D1690AC5C}">
        <p15:threadingInfo xmlns:p15="http://schemas.microsoft.com/office/powerpoint/2012/main" timeZoneBias="300">
          <p15:parentCm authorId="1" idx="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BFFF3-1CE0-47F6-A301-DE99342219B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DCC5A-F4A1-44F0-A3AE-F84F0AB43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4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3" y="1380072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9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4" y="5883279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4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5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4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4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4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5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4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8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4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5867135"/>
            <a:ext cx="551167" cy="365125"/>
          </a:xfrm>
        </p:spPr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1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4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5" y="2667003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90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5" y="685803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4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6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3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6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3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4" y="685804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2667003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9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D686E4-1293-49B3-B3DE-EF3A23F9CDA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2" y="5883279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9" y="5883279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4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9455" r="18262" b="7769"/>
          <a:stretch/>
        </p:blipFill>
        <p:spPr bwMode="auto">
          <a:xfrm>
            <a:off x="4525560" y="1976354"/>
            <a:ext cx="3439392" cy="33250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31755-EC26-4EA6-9AC0-815E921AA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335" y="426715"/>
            <a:ext cx="10474143" cy="1196347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ACON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OUNTY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NFORCEMENT 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RAINING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C53CF-5708-42A6-9DE1-7080838EF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036" y="5876105"/>
            <a:ext cx="10206440" cy="97762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i="1" dirty="0">
                <a:solidFill>
                  <a:srgbClr val="002060"/>
                </a:solidFill>
              </a:rPr>
              <a:t>A partnership between the Illinois Law Enforcement Training &amp; Standards Board </a:t>
            </a:r>
          </a:p>
          <a:p>
            <a:pPr algn="ctr">
              <a:spcBef>
                <a:spcPts val="0"/>
              </a:spcBef>
            </a:pPr>
            <a:r>
              <a:rPr lang="en-US" i="1" dirty="0">
                <a:solidFill>
                  <a:srgbClr val="002060"/>
                </a:solidFill>
              </a:rPr>
              <a:t>and Richland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7975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9BCE-E69A-4B25-9EB9-6E2A35BF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2024/25 Operational (Major) Costs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E4850-E05E-432C-A071-BF53191C5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3" y="2290195"/>
            <a:ext cx="10018713" cy="3501010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Meals 					 					$   1,250,000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Ammo for Training				 		$        60,000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Uniforms									$      150,000</a:t>
            </a:r>
          </a:p>
          <a:p>
            <a:pPr marL="457188" lvl="1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</p:txBody>
      </p:sp>
    </p:spTree>
    <p:extLst>
      <p:ext uri="{BB962C8B-B14F-4D97-AF65-F5344CB8AC3E}">
        <p14:creationId xmlns:p14="http://schemas.microsoft.com/office/powerpoint/2010/main" val="29070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FB3F-4A16-4314-BD00-7A499FA4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FUTURE EXPENDITURES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1E1CC-0F79-4FD5-BA4B-BC5AC2426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New Lawn Equipment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Training Squad Cars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Building Maintenance</a:t>
            </a:r>
          </a:p>
        </p:txBody>
      </p:sp>
    </p:spTree>
    <p:extLst>
      <p:ext uri="{BB962C8B-B14F-4D97-AF65-F5344CB8AC3E}">
        <p14:creationId xmlns:p14="http://schemas.microsoft.com/office/powerpoint/2010/main" val="35163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44BC-84D7-4BC5-9F8E-C8A5BFB0C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204" y="381000"/>
            <a:ext cx="10018713" cy="100038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Recruit Class 24-23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725E3D-BBBA-4941-9A0A-31432B211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88" y="1535184"/>
            <a:ext cx="10837311" cy="5322815"/>
          </a:xfrm>
        </p:spPr>
      </p:pic>
    </p:spTree>
    <p:extLst>
      <p:ext uri="{BB962C8B-B14F-4D97-AF65-F5344CB8AC3E}">
        <p14:creationId xmlns:p14="http://schemas.microsoft.com/office/powerpoint/2010/main" val="30714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096497-9E86-42FC-9143-53A83393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47" y="486561"/>
            <a:ext cx="9927253" cy="63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6961C-102E-425F-8EF9-E14ECA22C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8" y="0"/>
            <a:ext cx="9144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096497-9E86-42FC-9143-53A83393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59" y="-33555"/>
            <a:ext cx="9188741" cy="68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8CDC8-EC65-401A-BC44-7836A56A2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18" y="35652"/>
            <a:ext cx="6371880" cy="682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096497-9E86-42FC-9143-53A83393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14" y="0"/>
            <a:ext cx="9174685" cy="687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4917-4743-4C6D-BC83-60E7A532F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165" y="333379"/>
            <a:ext cx="4611686" cy="942971"/>
          </a:xfrm>
        </p:spPr>
        <p:txBody>
          <a:bodyPr>
            <a:normAutofit/>
          </a:bodyPr>
          <a:lstStyle/>
          <a:p>
            <a:r>
              <a:rPr lang="en-US" sz="3200" dirty="0"/>
              <a:t>Special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82AFC-B9B9-4AA2-AFDA-B421A319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08" y="1600201"/>
            <a:ext cx="4940300" cy="3436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D2A968-FF12-4D9C-90CC-6E0381417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5" y="1638301"/>
            <a:ext cx="5448301" cy="33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736" y="162384"/>
            <a:ext cx="4413363" cy="913942"/>
          </a:xfrm>
        </p:spPr>
        <p:txBody>
          <a:bodyPr>
            <a:normAutofit/>
          </a:bodyPr>
          <a:lstStyle/>
          <a:p>
            <a:r>
              <a:rPr lang="en-US" sz="3200" dirty="0"/>
              <a:t>Halloween 2022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83F33-BEEF-42F2-830A-491A32176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77" y="1165208"/>
            <a:ext cx="5940687" cy="4830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F5CAC-3F8A-44D7-9DFF-DE68E712F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19" y="582945"/>
            <a:ext cx="3608694" cy="54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715" y="2696979"/>
            <a:ext cx="1015999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RC24-22	 - Sunday, January 7- Friday, April 26, 2024 (65 Graduates)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RC24-23	 -Sunday, May 5 - Friday, August 23, 2024 (70 Graduates)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RC24-24	 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Tuesday, Sept. 3 -Friday, December 20, 2024 (61 In Session) </a:t>
            </a:r>
          </a:p>
          <a:p>
            <a:r>
              <a:rPr lang="en-US" dirty="0"/>
              <a:t>		 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0628" y="609600"/>
            <a:ext cx="7605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Basic Law Enforcement Academies 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Scheduled in Calendar Year 2024</a:t>
            </a:r>
          </a:p>
        </p:txBody>
      </p:sp>
    </p:spTree>
    <p:extLst>
      <p:ext uri="{BB962C8B-B14F-4D97-AF65-F5344CB8AC3E}">
        <p14:creationId xmlns:p14="http://schemas.microsoft.com/office/powerpoint/2010/main" val="13284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0D908A-F091-4F59-94B1-58F14D70B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0D908A-F091-4F59-94B1-58F14D70B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4" y="0"/>
            <a:ext cx="4572000" cy="68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0D908A-F091-4F59-94B1-58F14D70B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3" y="-206"/>
            <a:ext cx="5149648" cy="68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6807" y="130314"/>
            <a:ext cx="348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Fire Tower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8298A-1245-4356-AEEA-7E35D0A31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61" y="818968"/>
            <a:ext cx="4969691" cy="61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5AC24-8586-4780-B66D-79DFC93E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56" y="591610"/>
            <a:ext cx="8565450" cy="6266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4D7A8-3B24-42CC-A6F4-1D9F4066FC05}"/>
              </a:ext>
            </a:extLst>
          </p:cNvPr>
          <p:cNvSpPr txBox="1"/>
          <p:nvPr/>
        </p:nvSpPr>
        <p:spPr>
          <a:xfrm>
            <a:off x="4310018" y="12120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Downtown Decatur </a:t>
            </a:r>
          </a:p>
        </p:txBody>
      </p:sp>
    </p:spTree>
    <p:extLst>
      <p:ext uri="{BB962C8B-B14F-4D97-AF65-F5344CB8AC3E}">
        <p14:creationId xmlns:p14="http://schemas.microsoft.com/office/powerpoint/2010/main" val="3351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D99EC3-9934-4956-A6BD-8885A729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4" y="192948"/>
            <a:ext cx="10018713" cy="924524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Recruit Class Graduation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08F7F4-40D6-4001-9474-0C7F29347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00" y="1117471"/>
            <a:ext cx="9120800" cy="5740529"/>
          </a:xfrm>
        </p:spPr>
      </p:pic>
    </p:spTree>
    <p:extLst>
      <p:ext uri="{BB962C8B-B14F-4D97-AF65-F5344CB8AC3E}">
        <p14:creationId xmlns:p14="http://schemas.microsoft.com/office/powerpoint/2010/main" val="259159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15F4-EB90-43C5-87EB-E7AB8B65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TOURS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1FFCD-8D16-41FE-9C42-A0A0CA165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154" y="2365695"/>
            <a:ext cx="10018713" cy="4284673"/>
          </a:xfrm>
        </p:spPr>
        <p:txBody>
          <a:bodyPr>
            <a:normAutofit fontScale="55000" lnSpcReduction="20000"/>
          </a:bodyPr>
          <a:lstStyle/>
          <a:p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Senator Sally Turner</a:t>
            </a:r>
          </a:p>
          <a:p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DPS 61 High Schools</a:t>
            </a:r>
          </a:p>
          <a:p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Mount Zion High School</a:t>
            </a:r>
          </a:p>
          <a:p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Golden K Kiwanis</a:t>
            </a:r>
          </a:p>
          <a:p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SWIC Board of Trustees and President</a:t>
            </a:r>
          </a:p>
          <a:p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Numerous Law Enforcement Agencies</a:t>
            </a:r>
          </a:p>
          <a:p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YMCA Youth Group</a:t>
            </a:r>
          </a:p>
          <a:p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Several Youth Church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341F-92AC-4F91-AF0F-86CBE536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A7617-1EBE-45D7-89DC-A215C59D0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ICCTA Executive Retreat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Hosted State of Illinois Wardens Retreat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ROMEO Club Meeting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Hosted State of Illinois Coroners Training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Hosted Ukrainian K-9 Officers </a:t>
            </a:r>
          </a:p>
        </p:txBody>
      </p:sp>
    </p:spTree>
    <p:extLst>
      <p:ext uri="{BB962C8B-B14F-4D97-AF65-F5344CB8AC3E}">
        <p14:creationId xmlns:p14="http://schemas.microsoft.com/office/powerpoint/2010/main" val="8528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9D4F-1BB7-40C1-8A1D-FC6886D7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4" y="88901"/>
            <a:ext cx="10018713" cy="1651000"/>
          </a:xfrm>
        </p:spPr>
        <p:txBody>
          <a:bodyPr/>
          <a:lstStyle/>
          <a:p>
            <a:r>
              <a:rPr lang="en-US" dirty="0"/>
              <a:t>YMCA Summer Visit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6C326C-240B-4C52-8C94-4391444FB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86" y="1955800"/>
            <a:ext cx="8102600" cy="4444999"/>
          </a:xfrm>
        </p:spPr>
      </p:pic>
    </p:spTree>
    <p:extLst>
      <p:ext uri="{BB962C8B-B14F-4D97-AF65-F5344CB8AC3E}">
        <p14:creationId xmlns:p14="http://schemas.microsoft.com/office/powerpoint/2010/main" val="17051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B6B62-8066-4942-827B-872511A04FC4}"/>
              </a:ext>
            </a:extLst>
          </p:cNvPr>
          <p:cNvSpPr txBox="1"/>
          <p:nvPr/>
        </p:nvSpPr>
        <p:spPr>
          <a:xfrm>
            <a:off x="4147307" y="920477"/>
            <a:ext cx="79096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Jim Getz 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Commander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Macon County Law Enforcement 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Center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1095 Rotary Way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Decatur, IL 62521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217-875-7211, ext. 1603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217-330-4705 mobile</a:t>
            </a:r>
          </a:p>
          <a:p>
            <a:pPr algn="ctr"/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jgetz@richland.edu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9455" r="18262" b="7769"/>
          <a:stretch/>
        </p:blipFill>
        <p:spPr bwMode="auto">
          <a:xfrm>
            <a:off x="1561023" y="920477"/>
            <a:ext cx="3439392" cy="332509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28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800" y="2696979"/>
            <a:ext cx="108711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CC24-20 -    Sunday, April 14 – Friday, June 7, 2024 	(55 Graduates)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CC24-21 -    Sunday, June 16 - Friday, August 9, 2024 	(42 Graduates)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CC24-22 -    Sunday, August 18 -Friday, October 11, 2024	(36 Graduates)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CC24-23-      Sunday, October 20- Friday, Dec. 13, 2024 (30 Registered)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0628" y="609600"/>
            <a:ext cx="760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Basic Corrections Academies </a:t>
            </a:r>
          </a:p>
          <a:p>
            <a:pPr algn="ctr"/>
            <a:r>
              <a:rPr lang="en-US" sz="4000" b="1" dirty="0"/>
              <a:t>Scheduled in Calendar Year 2024</a:t>
            </a:r>
          </a:p>
        </p:txBody>
      </p:sp>
    </p:spTree>
    <p:extLst>
      <p:ext uri="{BB962C8B-B14F-4D97-AF65-F5344CB8AC3E}">
        <p14:creationId xmlns:p14="http://schemas.microsoft.com/office/powerpoint/2010/main" val="19776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625" y="2750384"/>
            <a:ext cx="109923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2022/2023 	-     611 (Moved in and started classes September 2022)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2023/2024 	-     768 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2024/2025 	-  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  191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 Since July 1, 2024) 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YTD			-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1,570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Rotate new classes campus every 4 to 6 weeks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0628" y="609600"/>
            <a:ext cx="760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Illinois Department of Corrections 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425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08F5-A4DF-484D-9683-ADAC26FC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2024 Estimated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E6132-BEAD-44D0-A189-74F7A8D4B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Basic Law Enforcement 			195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Basic Correctional Cadets		166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IDOC Correctional Cadets		</a:t>
            </a:r>
            <a:r>
              <a:rPr lang="en-US" sz="3600" u="sng" dirty="0">
                <a:latin typeface="Arial" panose="020B0604020202020204" pitchFamily="34" charset="0"/>
                <a:cs typeface="Arial" panose="020B0604020202020204" pitchFamily="34" charset="0"/>
              </a:rPr>
              <a:t>768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						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1,129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93D30-5035-4006-9989-9BF8F791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YTD GRADUATES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(2018- Present) </a:t>
            </a:r>
            <a:r>
              <a:rPr lang="en-US" sz="3600" dirty="0"/>
              <a:t>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36909-F906-4946-96CC-E197E5F82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Basic Corrections					   780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Basic Law Enforcement			1,294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IDOC Correctional Officers	1,570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IDNR										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    40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											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3,684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0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B31A-5025-4340-8110-437A2A3A6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4" y="377505"/>
            <a:ext cx="10018713" cy="1216404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STAFFING	(21)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09492-B192-475C-A0F1-636E48030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946246"/>
            <a:ext cx="9674226" cy="4320329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Commander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Deputy Commander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Director of Training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 Coordinator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Coordinators of Operations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Housekeeping Supervisor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Housekeepers (6)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Maintenance (1, PT)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Culinary Staff (7, Richland Culinary Budget) </a:t>
            </a:r>
          </a:p>
        </p:txBody>
      </p:sp>
    </p:spTree>
    <p:extLst>
      <p:ext uri="{BB962C8B-B14F-4D97-AF65-F5344CB8AC3E}">
        <p14:creationId xmlns:p14="http://schemas.microsoft.com/office/powerpoint/2010/main" val="39348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C743-387C-4E5E-AE5F-462165FA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2024/25 ESTIMATED REVENUES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5CD35-1AB4-4DE4-A605-F9A0602E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3" y="2315361"/>
            <a:ext cx="10018713" cy="3475843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BLE TUITION					$ 1,600,000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BCO Tuition					$ 1,000,000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IDOC Contractual			$ 1,260,000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Other Misc. 					</a:t>
            </a:r>
            <a:r>
              <a:rPr lang="en-US" sz="3600" u="sng" dirty="0">
                <a:latin typeface="Arial" panose="020B0604020202020204" pitchFamily="34" charset="0"/>
                <a:cs typeface="Arial" panose="020B0604020202020204" pitchFamily="34" charset="0"/>
              </a:rPr>
              <a:t>	$100,000</a:t>
            </a:r>
          </a:p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$ 3,960,000</a:t>
            </a:r>
          </a:p>
        </p:txBody>
      </p:sp>
    </p:spTree>
    <p:extLst>
      <p:ext uri="{BB962C8B-B14F-4D97-AF65-F5344CB8AC3E}">
        <p14:creationId xmlns:p14="http://schemas.microsoft.com/office/powerpoint/2010/main" val="40584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9BCE-E69A-4B25-9EB9-6E2A35BF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2024/25 Estimated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E4850-E05E-432C-A071-BF53191C5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3" y="2290195"/>
            <a:ext cx="10018713" cy="350101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Salaries and Benefits 				$ 1,400,000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Operational Costs					</a:t>
            </a:r>
            <a:r>
              <a:rPr lang="en-US" sz="3600" u="sng" dirty="0">
                <a:latin typeface="Arial" panose="020B0604020202020204" pitchFamily="34" charset="0"/>
                <a:cs typeface="Arial" panose="020B0604020202020204" pitchFamily="34" charset="0"/>
              </a:rPr>
              <a:t>	$ 2,400,000</a:t>
            </a:r>
          </a:p>
          <a:p>
            <a:pPr marL="457188" lvl="1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						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$ 3,800,000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3074</TotalTime>
  <Words>609</Words>
  <Application>Microsoft Office PowerPoint</Application>
  <PresentationFormat>Widescreen</PresentationFormat>
  <Paragraphs>101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Corbel</vt:lpstr>
      <vt:lpstr>Courier New</vt:lpstr>
      <vt:lpstr>Times New Roman</vt:lpstr>
      <vt:lpstr>Parallax</vt:lpstr>
      <vt:lpstr>MACON COUNTY LAW ENFORCEMENT  TRAINING CENTER</vt:lpstr>
      <vt:lpstr>PowerPoint Presentation</vt:lpstr>
      <vt:lpstr>PowerPoint Presentation</vt:lpstr>
      <vt:lpstr>PowerPoint Presentation</vt:lpstr>
      <vt:lpstr>2024 Estimated Enrollment</vt:lpstr>
      <vt:lpstr>YTD GRADUATES (2018- Present)  </vt:lpstr>
      <vt:lpstr>STAFFING (21) </vt:lpstr>
      <vt:lpstr>2024/25 ESTIMATED REVENUES</vt:lpstr>
      <vt:lpstr>2024/25 Estimated Expenses</vt:lpstr>
      <vt:lpstr>2024/25 Operational (Major) Costs </vt:lpstr>
      <vt:lpstr>FUTURE EXPENDITURES </vt:lpstr>
      <vt:lpstr>Recruit Class 24-23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Projects</vt:lpstr>
      <vt:lpstr>Halloween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Recruit Class Graduation </vt:lpstr>
      <vt:lpstr>TOURS  </vt:lpstr>
      <vt:lpstr> Events</vt:lpstr>
      <vt:lpstr>YMCA Summer Visit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Macon County law enforcement training center</dc:title>
  <dc:creator>t w</dc:creator>
  <cp:lastModifiedBy>Cristobal Valdez</cp:lastModifiedBy>
  <cp:revision>135</cp:revision>
  <dcterms:created xsi:type="dcterms:W3CDTF">2017-09-20T15:10:49Z</dcterms:created>
  <dcterms:modified xsi:type="dcterms:W3CDTF">2024-10-15T13:51:21Z</dcterms:modified>
</cp:coreProperties>
</file>