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367" r:id="rId3"/>
    <p:sldId id="722" r:id="rId4"/>
    <p:sldId id="572" r:id="rId5"/>
    <p:sldId id="625" r:id="rId6"/>
    <p:sldId id="623" r:id="rId7"/>
    <p:sldId id="724" r:id="rId8"/>
    <p:sldId id="725" r:id="rId9"/>
    <p:sldId id="721" r:id="rId10"/>
    <p:sldId id="723" r:id="rId11"/>
    <p:sldId id="714" r:id="rId12"/>
    <p:sldId id="718" r:id="rId13"/>
    <p:sldId id="712" r:id="rId14"/>
    <p:sldId id="711" r:id="rId15"/>
    <p:sldId id="285" r:id="rId16"/>
    <p:sldId id="708" r:id="rId17"/>
    <p:sldId id="709" r:id="rId18"/>
    <p:sldId id="726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58" autoAdjust="0"/>
    <p:restoredTop sz="94660"/>
  </p:normalViewPr>
  <p:slideViewPr>
    <p:cSldViewPr snapToGrid="0">
      <p:cViewPr varScale="1">
        <p:scale>
          <a:sx n="53" d="100"/>
          <a:sy n="53" d="100"/>
        </p:scale>
        <p:origin x="12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1"/>
          <c:tx>
            <c:strRef>
              <c:f>StudentType!$C$5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E93-47F4-AB58-D14460871D7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E93-47F4-AB58-D14460871D79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E93-47F4-AB58-D14460871D79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E93-47F4-AB58-D14460871D79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E93-47F4-AB58-D14460871D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StudentType!$A$6:$A$10</c:f>
              <c:strCache>
                <c:ptCount val="5"/>
                <c:pt idx="0">
                  <c:v>New</c:v>
                </c:pt>
                <c:pt idx="1">
                  <c:v>Continuing</c:v>
                </c:pt>
                <c:pt idx="2">
                  <c:v>Returning</c:v>
                </c:pt>
                <c:pt idx="3">
                  <c:v>Other</c:v>
                </c:pt>
                <c:pt idx="4">
                  <c:v>High School</c:v>
                </c:pt>
              </c:strCache>
            </c:strRef>
          </c:cat>
          <c:val>
            <c:numRef>
              <c:f>StudentType!$C$6:$C$10</c:f>
              <c:numCache>
                <c:formatCode>0%</c:formatCode>
                <c:ptCount val="5"/>
                <c:pt idx="0">
                  <c:v>5.26085050416484E-2</c:v>
                </c:pt>
                <c:pt idx="1">
                  <c:v>0.41692240245506357</c:v>
                </c:pt>
                <c:pt idx="2">
                  <c:v>9.3380096448925906E-2</c:v>
                </c:pt>
                <c:pt idx="3">
                  <c:v>4.9978079789565977E-2</c:v>
                </c:pt>
                <c:pt idx="4">
                  <c:v>0.38711091626479616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E93-47F4-AB58-D14460871D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StudentType!$B$5</c15:sqref>
                        </c15:formulaRef>
                      </c:ext>
                    </c:extLst>
                    <c:strCache>
                      <c:ptCount val="1"/>
                      <c:pt idx="0">
                        <c:v>count of student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C-9E93-47F4-AB58-D14460871D79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E-9E93-47F4-AB58-D14460871D79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0-9E93-47F4-AB58-D14460871D79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6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2-9E93-47F4-AB58-D14460871D79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4-9E93-47F4-AB58-D14460871D79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1"/>
                  <c:showSerName val="0"/>
                  <c:showPercent val="0"/>
                  <c:showBubbleSize val="0"/>
                  <c:separator>
</c:separator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StudentType!$A$6:$A$10</c15:sqref>
                        </c15:formulaRef>
                      </c:ext>
                    </c:extLst>
                    <c:strCache>
                      <c:ptCount val="5"/>
                      <c:pt idx="0">
                        <c:v>New</c:v>
                      </c:pt>
                      <c:pt idx="1">
                        <c:v>Continuing</c:v>
                      </c:pt>
                      <c:pt idx="2">
                        <c:v>Returning</c:v>
                      </c:pt>
                      <c:pt idx="3">
                        <c:v>Other</c:v>
                      </c:pt>
                      <c:pt idx="4">
                        <c:v>High School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StudentType!$B$6:$B$10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120</c:v>
                      </c:pt>
                      <c:pt idx="1">
                        <c:v>951</c:v>
                      </c:pt>
                      <c:pt idx="2">
                        <c:v>213</c:v>
                      </c:pt>
                      <c:pt idx="3">
                        <c:v>114</c:v>
                      </c:pt>
                      <c:pt idx="4">
                        <c:v>883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5-9E93-47F4-AB58-D14460871D79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'Median Age'!$B$5</c:f>
              <c:strCache>
                <c:ptCount val="1"/>
                <c:pt idx="0">
                  <c:v>Median Age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132-4A14-A5B2-A9E2992BA723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32-4A14-A5B2-A9E2992BA723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132-4A14-A5B2-A9E2992BA7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'Median Age'!$A$6:$A$8</c:f>
              <c:strCache>
                <c:ptCount val="3"/>
                <c:pt idx="0">
                  <c:v>SP22</c:v>
                </c:pt>
                <c:pt idx="1">
                  <c:v>SP23</c:v>
                </c:pt>
                <c:pt idx="2">
                  <c:v>SP24</c:v>
                </c:pt>
              </c:strCache>
            </c:strRef>
          </c:cat>
          <c:val>
            <c:numRef>
              <c:f>'Median Age'!$B$6:$B$8</c:f>
              <c:numCache>
                <c:formatCode>General</c:formatCode>
                <c:ptCount val="3"/>
                <c:pt idx="0">
                  <c:v>20</c:v>
                </c:pt>
                <c:pt idx="1">
                  <c:v>20</c:v>
                </c:pt>
                <c:pt idx="2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132-4A14-A5B2-A9E2992BA7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48643983"/>
        <c:axId val="1850034511"/>
      </c:lineChart>
      <c:catAx>
        <c:axId val="18486439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0034511"/>
        <c:crosses val="autoZero"/>
        <c:auto val="1"/>
        <c:lblAlgn val="ctr"/>
        <c:lblOffset val="100"/>
        <c:noMultiLvlLbl val="0"/>
      </c:catAx>
      <c:valAx>
        <c:axId val="18500345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8643983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doughnutChart>
        <c:varyColors val="1"/>
        <c:ser>
          <c:idx val="1"/>
          <c:order val="1"/>
          <c:tx>
            <c:strRef>
              <c:f>RaceEthnic!$C$4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tint val="4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18D-4086-9E85-D9D38D7957DB}"/>
              </c:ext>
            </c:extLst>
          </c:dPt>
          <c:dPt>
            <c:idx val="1"/>
            <c:bubble3D val="0"/>
            <c:spPr>
              <a:solidFill>
                <a:schemeClr val="accent6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18D-4086-9E85-D9D38D7957DB}"/>
              </c:ext>
            </c:extLst>
          </c:dPt>
          <c:dPt>
            <c:idx val="2"/>
            <c:bubble3D val="0"/>
            <c:spPr>
              <a:solidFill>
                <a:schemeClr val="accent6">
                  <a:tint val="8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18D-4086-9E85-D9D38D7957DB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18D-4086-9E85-D9D38D7957DB}"/>
              </c:ext>
            </c:extLst>
          </c:dPt>
          <c:dPt>
            <c:idx val="4"/>
            <c:bubble3D val="0"/>
            <c:spPr>
              <a:solidFill>
                <a:schemeClr val="accent6">
                  <a:shade val="8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18D-4086-9E85-D9D38D7957DB}"/>
              </c:ext>
            </c:extLst>
          </c:dPt>
          <c:dPt>
            <c:idx val="5"/>
            <c:bubble3D val="0"/>
            <c:spPr>
              <a:solidFill>
                <a:schemeClr val="accent6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18D-4086-9E85-D9D38D7957DB}"/>
              </c:ext>
            </c:extLst>
          </c:dPt>
          <c:dPt>
            <c:idx val="6"/>
            <c:bubble3D val="0"/>
            <c:spPr>
              <a:solidFill>
                <a:schemeClr val="accent6">
                  <a:shade val="4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18D-4086-9E85-D9D38D7957DB}"/>
              </c:ext>
            </c:extLst>
          </c:dPt>
          <c:dLbls>
            <c:dLbl>
              <c:idx val="0"/>
              <c:layout>
                <c:manualLayout>
                  <c:x val="0.19048867093693894"/>
                  <c:y val="-2.538705260317238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18D-4086-9E85-D9D38D7957DB}"/>
                </c:ext>
              </c:extLst>
            </c:dLbl>
            <c:dLbl>
              <c:idx val="1"/>
              <c:layout>
                <c:manualLayout>
                  <c:x val="0.17645266360474343"/>
                  <c:y val="7.616115780951714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18D-4086-9E85-D9D38D7957DB}"/>
                </c:ext>
              </c:extLst>
            </c:dLbl>
            <c:dLbl>
              <c:idx val="2"/>
              <c:layout>
                <c:manualLayout>
                  <c:x val="1.2030863427596149E-2"/>
                  <c:y val="0.1184729121481377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18D-4086-9E85-D9D38D7957DB}"/>
                </c:ext>
              </c:extLst>
            </c:dLbl>
            <c:dLbl>
              <c:idx val="3"/>
              <c:layout>
                <c:manualLayout>
                  <c:x val="-0.11028291475296477"/>
                  <c:y val="-2.820783622574709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18D-4086-9E85-D9D38D7957DB}"/>
                </c:ext>
              </c:extLst>
            </c:dLbl>
            <c:dLbl>
              <c:idx val="4"/>
              <c:layout>
                <c:manualLayout>
                  <c:x val="0.19449895874613773"/>
                  <c:y val="0.1777093682222065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18D-4086-9E85-D9D38D7957DB}"/>
                </c:ext>
              </c:extLst>
            </c:dLbl>
            <c:dLbl>
              <c:idx val="5"/>
              <c:layout>
                <c:manualLayout>
                  <c:x val="-0.19850924655533647"/>
                  <c:y val="1.410391811287354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18D-4086-9E85-D9D38D7957DB}"/>
                </c:ext>
              </c:extLst>
            </c:dLbl>
            <c:dLbl>
              <c:idx val="6"/>
              <c:layout>
                <c:manualLayout>
                  <c:x val="-0.19048867093693903"/>
                  <c:y val="0.1269352630158618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18D-4086-9E85-D9D38D7957DB}"/>
                </c:ext>
              </c:extLst>
            </c:dLbl>
            <c:numFmt formatCode="0.0%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RaceEthnic!$A$5:$A$11</c:f>
              <c:strCache>
                <c:ptCount val="7"/>
                <c:pt idx="0">
                  <c:v>Asian</c:v>
                </c:pt>
                <c:pt idx="1">
                  <c:v>American Indian/Alaskan Native</c:v>
                </c:pt>
                <c:pt idx="2">
                  <c:v>Black/African American</c:v>
                </c:pt>
                <c:pt idx="3">
                  <c:v>Hispanic/Latino</c:v>
                </c:pt>
                <c:pt idx="4">
                  <c:v>White</c:v>
                </c:pt>
                <c:pt idx="5">
                  <c:v>Native Hawaiian/Pacific Islander</c:v>
                </c:pt>
                <c:pt idx="6">
                  <c:v>Other</c:v>
                </c:pt>
              </c:strCache>
            </c:strRef>
          </c:cat>
          <c:val>
            <c:numRef>
              <c:f>RaceEthnic!$C$5:$C$11</c:f>
              <c:numCache>
                <c:formatCode>0%</c:formatCode>
                <c:ptCount val="7"/>
                <c:pt idx="0">
                  <c:v>1.7421602787456445E-2</c:v>
                </c:pt>
                <c:pt idx="1">
                  <c:v>8.2752613240418115E-3</c:v>
                </c:pt>
                <c:pt idx="2">
                  <c:v>0.26959930313588848</c:v>
                </c:pt>
                <c:pt idx="3">
                  <c:v>5.5313588850174213E-2</c:v>
                </c:pt>
                <c:pt idx="4">
                  <c:v>0.63675958188153314</c:v>
                </c:pt>
                <c:pt idx="5">
                  <c:v>2.1777003484320556E-3</c:v>
                </c:pt>
                <c:pt idx="6">
                  <c:v>1.0452961672473868E-2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18D-4086-9E85-D9D38D7957D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RaceEthnic!$B$4</c15:sqref>
                        </c15:formulaRef>
                      </c:ext>
                    </c:extLst>
                    <c:strCache>
                      <c:ptCount val="1"/>
                      <c:pt idx="0">
                        <c:v>Student Count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6">
                        <a:tint val="48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0-118D-4086-9E85-D9D38D7957DB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6">
                        <a:tint val="65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2-118D-4086-9E85-D9D38D7957DB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6">
                        <a:tint val="83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4-118D-4086-9E85-D9D38D7957DB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6-118D-4086-9E85-D9D38D7957DB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6">
                        <a:shade val="82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8-118D-4086-9E85-D9D38D7957DB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6">
                        <a:shade val="65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A-118D-4086-9E85-D9D38D7957DB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6">
                        <a:shade val="47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C-118D-4086-9E85-D9D38D7957DB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RaceEthnic!$A$5:$A$11</c15:sqref>
                        </c15:formulaRef>
                      </c:ext>
                    </c:extLst>
                    <c:strCache>
                      <c:ptCount val="7"/>
                      <c:pt idx="0">
                        <c:v>Asian</c:v>
                      </c:pt>
                      <c:pt idx="1">
                        <c:v>American Indian/Alaskan Native</c:v>
                      </c:pt>
                      <c:pt idx="2">
                        <c:v>Black/African American</c:v>
                      </c:pt>
                      <c:pt idx="3">
                        <c:v>Hispanic/Latino</c:v>
                      </c:pt>
                      <c:pt idx="4">
                        <c:v>White</c:v>
                      </c:pt>
                      <c:pt idx="5">
                        <c:v>Native Hawaiian/Pacific Islander</c:v>
                      </c:pt>
                      <c:pt idx="6">
                        <c:v>Other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RaceEthnic!$B$5:$B$11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40</c:v>
                      </c:pt>
                      <c:pt idx="1">
                        <c:v>19</c:v>
                      </c:pt>
                      <c:pt idx="2">
                        <c:v>619</c:v>
                      </c:pt>
                      <c:pt idx="3">
                        <c:v>127</c:v>
                      </c:pt>
                      <c:pt idx="4">
                        <c:v>1462</c:v>
                      </c:pt>
                      <c:pt idx="5">
                        <c:v>5</c:v>
                      </c:pt>
                      <c:pt idx="6">
                        <c:v>24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D-118D-4086-9E85-D9D38D7957DB}"/>
                  </c:ext>
                </c:extLst>
              </c15:ser>
            </c15:filteredPieSeries>
          </c:ext>
        </c:extLst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'Median Age'!$B$5</c:f>
              <c:strCache>
                <c:ptCount val="1"/>
                <c:pt idx="0">
                  <c:v>Median Age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132-4A14-A5B2-A9E2992BA723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32-4A14-A5B2-A9E2992BA723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132-4A14-A5B2-A9E2992BA7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'Median Age'!$A$6:$A$8</c:f>
              <c:strCache>
                <c:ptCount val="3"/>
                <c:pt idx="0">
                  <c:v>SP22</c:v>
                </c:pt>
                <c:pt idx="1">
                  <c:v>SP23</c:v>
                </c:pt>
                <c:pt idx="2">
                  <c:v>SP24</c:v>
                </c:pt>
              </c:strCache>
            </c:strRef>
          </c:cat>
          <c:val>
            <c:numRef>
              <c:f>'Median Age'!$B$6:$B$8</c:f>
              <c:numCache>
                <c:formatCode>General</c:formatCode>
                <c:ptCount val="3"/>
                <c:pt idx="0">
                  <c:v>20</c:v>
                </c:pt>
                <c:pt idx="1">
                  <c:v>20</c:v>
                </c:pt>
                <c:pt idx="2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132-4A14-A5B2-A9E2992BA7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48643983"/>
        <c:axId val="1850034511"/>
      </c:lineChart>
      <c:catAx>
        <c:axId val="18486439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0034511"/>
        <c:crosses val="autoZero"/>
        <c:auto val="1"/>
        <c:lblAlgn val="ctr"/>
        <c:lblOffset val="100"/>
        <c:noMultiLvlLbl val="0"/>
      </c:catAx>
      <c:valAx>
        <c:axId val="18500345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8643983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slides updated 8/15/24 - JH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90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Updated with full academic year 2324 data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Spring &amp; Fall median age is consistently a year younger than the full academic year median age (21 over the same period).  Summer session median age is higher (23-24 years old) likely due to smaller high school population in the summer – some summer-specific programs might also skew older.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48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251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slides updated 8/15/24 - JH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27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81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921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81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81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979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slides updated 8/15/24 - JH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01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Updated with SP24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0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Updated with full academic year 2324 data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Spring &amp; Fall median age is consistently a year younger than the full academic year median age (21 over the same period).  Summer session median age is higher (23-24 years old) likely due to smaller high school population in the summer – some summer-specific programs might also skew older.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84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SP24 Racial and Ethnic Breakdown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20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with full academic year 2324 data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90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with full academic year 2324 data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91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slides updated 8/15/24 - JH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5B20-07D2-7D48-815D-836FADF4D0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90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007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5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3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Presentation Subtitle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5"/>
            <a:ext cx="21971000" cy="7241587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3" y="10675453"/>
            <a:ext cx="20200055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Attribution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2"/>
          </a:xfrm>
          <a:prstGeom prst="rect">
            <a:avLst/>
          </a:prstGeom>
        </p:spPr>
        <p:txBody>
          <a:bodyPr numCol="1" spcCol="38100"/>
          <a:lstStyle>
            <a:lvl1pPr marL="300875" indent="-131851">
              <a:spcBef>
                <a:spcPts val="0"/>
              </a:spcBef>
              <a:buSzTx/>
              <a:buNone/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“Notable Quote”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438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4128">
          <p15:clr>
            <a:srgbClr val="FBAE40"/>
          </p15:clr>
        </p15:guide>
        <p15:guide id="3" pos="3840">
          <p15:clr>
            <a:srgbClr val="FBAE40"/>
          </p15:clr>
        </p15:guide>
        <p15:guide id="4" pos="312">
          <p15:clr>
            <a:srgbClr val="FBAE40"/>
          </p15:clr>
        </p15:guide>
        <p15:guide id="5" pos="2880">
          <p15:clr>
            <a:srgbClr val="FBAE40"/>
          </p15:clr>
        </p15:guide>
        <p15:guide id="6" pos="3504">
          <p15:clr>
            <a:srgbClr val="FBAE40"/>
          </p15:clr>
        </p15:guide>
        <p15:guide id="7" pos="19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1695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Presentation Subtitle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Agenda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Agenda Topics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jpeg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enRCCCover.jpg" descr="GenRCC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TOCTextHead.png" descr="STOCTextHea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2425692" y="971900"/>
            <a:ext cx="19415384" cy="143316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sz="8000" dirty="0"/>
              <a:t>Convocation Professional Development</a:t>
            </a:r>
            <a:endParaRPr sz="7500" b="1" dirty="0">
              <a:latin typeface="+mn-lt"/>
            </a:endParaRPr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1776047" y="3376965"/>
            <a:ext cx="21523568" cy="73284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>
            <a:normAutofit fontScale="55000" lnSpcReduction="20000"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endParaRPr lang="en-US" sz="8000" b="1" dirty="0">
              <a:solidFill>
                <a:srgbClr val="002060"/>
              </a:solidFill>
            </a:endParaRPr>
          </a:p>
          <a:p>
            <a:r>
              <a:rPr lang="en-US" sz="9000" dirty="0">
                <a:solidFill>
                  <a:srgbClr val="002060"/>
                </a:solidFill>
                <a:latin typeface="+mn-lt"/>
              </a:rPr>
              <a:t>8/14 Workshop 1: Campus DEIB Updates and Completing College Presentation Total Attendance: 62 (48 faculty &amp; 14 staff)</a:t>
            </a:r>
          </a:p>
          <a:p>
            <a:r>
              <a:rPr lang="en-US" sz="9000" dirty="0">
                <a:solidFill>
                  <a:srgbClr val="002060"/>
                </a:solidFill>
                <a:latin typeface="+mn-lt"/>
              </a:rPr>
              <a:t>8/14 Workshop 2: Grants 101 &amp; Impact of </a:t>
            </a:r>
            <a:r>
              <a:rPr lang="en-US" sz="9000" dirty="0" err="1">
                <a:solidFill>
                  <a:srgbClr val="002060"/>
                </a:solidFill>
                <a:latin typeface="+mn-lt"/>
              </a:rPr>
              <a:t>EnRich</a:t>
            </a:r>
            <a:r>
              <a:rPr lang="en-US" sz="9000" dirty="0">
                <a:solidFill>
                  <a:srgbClr val="002060"/>
                </a:solidFill>
                <a:latin typeface="+mn-lt"/>
              </a:rPr>
              <a:t> Total Attendance: 77 (48 faculty &amp; 26 staff)</a:t>
            </a:r>
          </a:p>
          <a:p>
            <a:r>
              <a:rPr lang="en-US" sz="9000" dirty="0">
                <a:solidFill>
                  <a:srgbClr val="002060"/>
                </a:solidFill>
                <a:latin typeface="+mn-lt"/>
              </a:rPr>
              <a:t>8/15 Workshop 3: Teaching &amp; Learning Center Total Attendance 58 (44 faculty and 14 staff)</a:t>
            </a:r>
          </a:p>
          <a:p>
            <a:r>
              <a:rPr lang="en-US" sz="9000" dirty="0">
                <a:solidFill>
                  <a:srgbClr val="002060"/>
                </a:solidFill>
                <a:latin typeface="+mn-lt"/>
              </a:rPr>
              <a:t>8/15 Workshop 4: Work-Life Balance and Therapeutic Drumming  Total Attendance: 64 (45 faculty and 19 staff)</a:t>
            </a:r>
          </a:p>
          <a:p>
            <a:pPr marL="0" indent="0">
              <a:buNone/>
            </a:pPr>
            <a:endParaRPr lang="en-US" sz="9000" dirty="0">
              <a:latin typeface="+mn-lt"/>
            </a:endParaRPr>
          </a:p>
          <a:p>
            <a:pPr marL="0" indent="0">
              <a:buNone/>
            </a:pP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06601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6" y="0"/>
            <a:ext cx="24384000" cy="1371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4014439" y="1427354"/>
            <a:ext cx="16414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Gill Sans MT" panose="020B0502020104020203" pitchFamily="34" charset="0"/>
              </a:rPr>
              <a:t>Current Student Demographics </a:t>
            </a:r>
            <a:endParaRPr lang="en-US" sz="7200" b="1" spc="-24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BF75AF1-8CAB-4923-AC14-9AED949538DF}"/>
              </a:ext>
            </a:extLst>
          </p:cNvPr>
          <p:cNvGraphicFramePr>
            <a:graphicFrameLocks/>
          </p:cNvGraphicFramePr>
          <p:nvPr/>
        </p:nvGraphicFramePr>
        <p:xfrm>
          <a:off x="7136780" y="4114800"/>
          <a:ext cx="10110440" cy="6122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098" name="D83DAF5D-CE24-4131-98CA-1487BDE69393" descr="IMG_8805.jpg">
            <a:extLst>
              <a:ext uri="{FF2B5EF4-FFF2-40B4-BE49-F238E27FC236}">
                <a16:creationId xmlns:a16="http://schemas.microsoft.com/office/drawing/2014/main" id="{34F06605-7A27-40BC-A8C8-8F38E5354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7" y="0"/>
            <a:ext cx="24384000" cy="1371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12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TOCTextHead.png" descr="STOCTextHea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2425692" y="971900"/>
            <a:ext cx="19415384" cy="143316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sz="7500" b="1" dirty="0"/>
              <a:t> Leadership Team</a:t>
            </a:r>
            <a:endParaRPr sz="7500" b="1" dirty="0">
              <a:latin typeface="+mn-lt"/>
            </a:endParaRPr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040681" y="3077309"/>
            <a:ext cx="20185405" cy="78075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>
            <a:normAutofit fontScale="32500" lnSpcReduction="20000"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endParaRPr lang="en-US" sz="80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11100" b="1" dirty="0">
                <a:solidFill>
                  <a:srgbClr val="002060"/>
                </a:solidFill>
                <a:latin typeface="+mn-lt"/>
              </a:rPr>
              <a:t>Executive Administrative Assistant- </a:t>
            </a:r>
            <a:r>
              <a:rPr lang="en-US" sz="11100" dirty="0">
                <a:solidFill>
                  <a:srgbClr val="002060"/>
                </a:solidFill>
                <a:latin typeface="+mn-lt"/>
              </a:rPr>
              <a:t>Connie Hartman </a:t>
            </a:r>
          </a:p>
          <a:p>
            <a:pPr marL="0" indent="0">
              <a:buNone/>
            </a:pPr>
            <a:r>
              <a:rPr lang="en-US" sz="11000" b="1" dirty="0">
                <a:solidFill>
                  <a:srgbClr val="002060"/>
                </a:solidFill>
                <a:latin typeface="+mn-lt"/>
              </a:rPr>
              <a:t>Director, Academic Success Center- </a:t>
            </a:r>
            <a:r>
              <a:rPr lang="en-US" sz="11000" dirty="0">
                <a:solidFill>
                  <a:srgbClr val="002060"/>
                </a:solidFill>
                <a:latin typeface="+mn-lt"/>
              </a:rPr>
              <a:t>Jacque Manicki</a:t>
            </a:r>
          </a:p>
          <a:p>
            <a:pPr marL="0" indent="0">
              <a:buNone/>
            </a:pPr>
            <a:r>
              <a:rPr lang="en-US" sz="11000" b="1" dirty="0">
                <a:solidFill>
                  <a:srgbClr val="002060"/>
                </a:solidFill>
                <a:latin typeface="+mn-lt"/>
              </a:rPr>
              <a:t>Director of Adult Education- </a:t>
            </a:r>
            <a:r>
              <a:rPr lang="en-US" sz="11000" dirty="0">
                <a:solidFill>
                  <a:srgbClr val="002060"/>
                </a:solidFill>
                <a:latin typeface="+mn-lt"/>
              </a:rPr>
              <a:t>Krystle Tempel </a:t>
            </a:r>
          </a:p>
          <a:p>
            <a:pPr marL="0" indent="0">
              <a:buNone/>
            </a:pPr>
            <a:r>
              <a:rPr lang="en-US" sz="11000" b="1" dirty="0">
                <a:solidFill>
                  <a:srgbClr val="002060"/>
                </a:solidFill>
                <a:latin typeface="+mn-lt"/>
              </a:rPr>
              <a:t>Director, Financial Aid and Veterans’ Affairs- </a:t>
            </a:r>
            <a:r>
              <a:rPr lang="en-US" sz="11000" dirty="0">
                <a:solidFill>
                  <a:srgbClr val="002060"/>
                </a:solidFill>
                <a:latin typeface="+mn-lt"/>
              </a:rPr>
              <a:t>Jody Hall  </a:t>
            </a:r>
          </a:p>
          <a:p>
            <a:pPr marL="0" indent="0">
              <a:buNone/>
            </a:pPr>
            <a:r>
              <a:rPr lang="en-US" sz="11000" b="1" dirty="0">
                <a:solidFill>
                  <a:srgbClr val="002060"/>
                </a:solidFill>
                <a:latin typeface="+mn-lt"/>
              </a:rPr>
              <a:t>Direct, Fitness Center- </a:t>
            </a:r>
            <a:r>
              <a:rPr lang="en-US" sz="11000" dirty="0">
                <a:solidFill>
                  <a:srgbClr val="002060"/>
                </a:solidFill>
                <a:latin typeface="+mn-lt"/>
              </a:rPr>
              <a:t>Scott Broyles</a:t>
            </a:r>
          </a:p>
          <a:p>
            <a:pPr marL="0" indent="0">
              <a:buNone/>
            </a:pPr>
            <a:r>
              <a:rPr lang="en-US" sz="11000" b="1" dirty="0">
                <a:solidFill>
                  <a:srgbClr val="002060"/>
                </a:solidFill>
                <a:latin typeface="+mn-lt"/>
              </a:rPr>
              <a:t>Director, Institutional and Academic Planning- </a:t>
            </a:r>
            <a:r>
              <a:rPr lang="en-US" sz="11000" dirty="0">
                <a:solidFill>
                  <a:srgbClr val="002060"/>
                </a:solidFill>
                <a:latin typeface="+mn-lt"/>
              </a:rPr>
              <a:t>Teena Zindel-McWilliams</a:t>
            </a:r>
          </a:p>
          <a:p>
            <a:pPr marL="0" indent="0">
              <a:buNone/>
            </a:pPr>
            <a:r>
              <a:rPr lang="en-US" sz="11000" b="1" dirty="0">
                <a:solidFill>
                  <a:srgbClr val="002060"/>
                </a:solidFill>
                <a:latin typeface="+mn-lt"/>
              </a:rPr>
              <a:t>Director of Library Services- </a:t>
            </a:r>
            <a:r>
              <a:rPr lang="en-US" sz="11000" dirty="0">
                <a:solidFill>
                  <a:srgbClr val="002060"/>
                </a:solidFill>
                <a:latin typeface="+mn-lt"/>
              </a:rPr>
              <a:t>Gavena Dahlman</a:t>
            </a:r>
          </a:p>
          <a:p>
            <a:pPr marL="0" indent="0">
              <a:buNone/>
            </a:pPr>
            <a:r>
              <a:rPr lang="en-US" sz="11000" b="1" dirty="0">
                <a:solidFill>
                  <a:srgbClr val="002060"/>
                </a:solidFill>
                <a:latin typeface="+mn-lt"/>
              </a:rPr>
              <a:t>Director, Project Read Plus- </a:t>
            </a:r>
            <a:r>
              <a:rPr lang="en-US" sz="11000" dirty="0">
                <a:solidFill>
                  <a:srgbClr val="002060"/>
                </a:solidFill>
                <a:latin typeface="+mn-lt"/>
              </a:rPr>
              <a:t>Julie Pangrac</a:t>
            </a:r>
          </a:p>
          <a:p>
            <a:pPr marL="0" indent="0">
              <a:buNone/>
            </a:pPr>
            <a:r>
              <a:rPr lang="en-US" sz="11000" b="1" dirty="0">
                <a:solidFill>
                  <a:srgbClr val="002060"/>
                </a:solidFill>
                <a:latin typeface="+mn-lt"/>
              </a:rPr>
              <a:t>Interim Director, Teaching &amp; Learning Center- </a:t>
            </a:r>
            <a:r>
              <a:rPr lang="en-US" sz="11000" dirty="0">
                <a:solidFill>
                  <a:srgbClr val="002060"/>
                </a:solidFill>
                <a:latin typeface="+mn-lt"/>
              </a:rPr>
              <a:t>Jarry Brown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6362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TextNoHeader.jpg" descr="TextNo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9422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Monterrat Semibold">
            <a:extLst>
              <a:ext uri="{FF2B5EF4-FFF2-40B4-BE49-F238E27FC236}">
                <a16:creationId xmlns:a16="http://schemas.microsoft.com/office/drawing/2014/main" id="{6FA8102A-8E7B-47D6-9CE5-0081B8B828B5}"/>
              </a:ext>
            </a:extLst>
          </p:cNvPr>
          <p:cNvSpPr txBox="1">
            <a:spLocks/>
          </p:cNvSpPr>
          <p:nvPr/>
        </p:nvSpPr>
        <p:spPr>
          <a:xfrm>
            <a:off x="11618079" y="4595060"/>
            <a:ext cx="8723494" cy="1836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vert="horz" lIns="25400" tIns="25400" rIns="25400" bIns="25400" numCol="1" spcCol="38100" rtlCol="0" anchor="t">
            <a:noAutofit/>
          </a:bodyPr>
          <a:lstStyle>
            <a:lvl1pPr marL="609600" marR="0" indent="-609600" algn="l" defTabSz="2438337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5F9A3F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13081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9177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5273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1369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>
              <a:buNone/>
            </a:pPr>
            <a:endParaRPr lang="en-US" sz="10000" b="1">
              <a:solidFill>
                <a:srgbClr val="243D6B"/>
              </a:solidFill>
              <a:latin typeface="Gill Sans MT" panose="020B05020201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0F08C6-980F-4339-A7DA-F0C8A56F5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30" y="2933056"/>
            <a:ext cx="7330256" cy="60829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57244C-0A83-C3EA-D22F-032BE0C629ED}"/>
              </a:ext>
            </a:extLst>
          </p:cNvPr>
          <p:cNvSpPr txBox="1"/>
          <p:nvPr/>
        </p:nvSpPr>
        <p:spPr>
          <a:xfrm>
            <a:off x="9964686" y="5485837"/>
            <a:ext cx="1280387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 dirty="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</a:rPr>
              <a:t>​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0E35CF-3052-4F03-9577-91F9CF475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422"/>
            <a:ext cx="24384000" cy="1386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8236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TOCTextHead.png" descr="STOCTextHea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2425692" y="971901"/>
            <a:ext cx="19415384" cy="143316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sz="7500" b="1" dirty="0"/>
              <a:t>LIBERAL ARTS DIVISION</a:t>
            </a:r>
            <a:endParaRPr sz="7500" b="1" dirty="0">
              <a:latin typeface="+mn-lt"/>
            </a:endParaRPr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1617784" y="3024554"/>
            <a:ext cx="20943277" cy="768447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>
            <a:normAutofit fontScale="85000" lnSpcReduction="20000"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indent="0">
              <a:buNone/>
            </a:pPr>
            <a:endParaRPr lang="en-US" sz="4400" b="1" dirty="0">
              <a:solidFill>
                <a:srgbClr val="002060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6000" b="1" dirty="0">
                <a:solidFill>
                  <a:srgbClr val="002060"/>
                </a:solidFill>
                <a:latin typeface="+mn-lt"/>
              </a:rPr>
              <a:t>Dean</a:t>
            </a:r>
            <a:r>
              <a:rPr lang="en-US" sz="6000" dirty="0">
                <a:solidFill>
                  <a:srgbClr val="002060"/>
                </a:solidFill>
                <a:latin typeface="+mn-lt"/>
              </a:rPr>
              <a:t> Danielle Patricio </a:t>
            </a:r>
          </a:p>
          <a:p>
            <a:pPr marL="0" indent="0">
              <a:buNone/>
            </a:pPr>
            <a:r>
              <a:rPr lang="en-US" sz="5800" b="1" dirty="0">
                <a:solidFill>
                  <a:srgbClr val="002060"/>
                </a:solidFill>
                <a:latin typeface="+mn-lt"/>
              </a:rPr>
              <a:t>Total Number of Faculty Members</a:t>
            </a:r>
            <a:r>
              <a:rPr lang="en-US" sz="5800" dirty="0">
                <a:solidFill>
                  <a:srgbClr val="002060"/>
                </a:solidFill>
                <a:latin typeface="+mn-lt"/>
              </a:rPr>
              <a:t>: </a:t>
            </a:r>
            <a:r>
              <a:rPr lang="en-US" sz="5800" b="1" dirty="0">
                <a:solidFill>
                  <a:srgbClr val="002060"/>
                </a:solidFill>
                <a:latin typeface="+mn-lt"/>
              </a:rPr>
              <a:t>(15) </a:t>
            </a:r>
            <a:r>
              <a:rPr lang="en-US" sz="5800" dirty="0">
                <a:solidFill>
                  <a:srgbClr val="002060"/>
                </a:solidFill>
                <a:latin typeface="+mn-lt"/>
              </a:rPr>
              <a:t>Full-Time Faculty, </a:t>
            </a:r>
            <a:r>
              <a:rPr lang="en-US" sz="5800" b="1" dirty="0">
                <a:solidFill>
                  <a:srgbClr val="002060"/>
                </a:solidFill>
                <a:latin typeface="+mn-lt"/>
              </a:rPr>
              <a:t>(24) </a:t>
            </a:r>
            <a:r>
              <a:rPr lang="en-US" sz="5800" dirty="0">
                <a:solidFill>
                  <a:srgbClr val="002060"/>
                </a:solidFill>
                <a:latin typeface="+mn-lt"/>
              </a:rPr>
              <a:t>Adjunct Faculty, 2 Program Directors (16 Area HS Dual Credit Teachers)</a:t>
            </a:r>
          </a:p>
          <a:p>
            <a:pPr marL="0" indent="0">
              <a:buNone/>
            </a:pPr>
            <a:r>
              <a:rPr lang="en-US" sz="5800" b="1" dirty="0">
                <a:solidFill>
                  <a:srgbClr val="002060"/>
                </a:solidFill>
                <a:latin typeface="+mn-lt"/>
              </a:rPr>
              <a:t>Subjects Taught (18): </a:t>
            </a:r>
            <a:r>
              <a:rPr lang="en-US" sz="5800" dirty="0">
                <a:solidFill>
                  <a:srgbClr val="002060"/>
                </a:solidFill>
                <a:latin typeface="+mn-lt"/>
              </a:rPr>
              <a:t>Art, African American Studies, Culinary Arts, Early Childhood Education, Education, English, Foreign Language, Music, Philosophy, Communications, Theatre, History, Hospitality, Humanities, Political Science, Psychology, Student Development, Sociology, Honors</a:t>
            </a:r>
          </a:p>
          <a:p>
            <a:pPr marL="0" indent="0">
              <a:buNone/>
            </a:pPr>
            <a:r>
              <a:rPr lang="en-US" sz="5800" b="1" dirty="0">
                <a:solidFill>
                  <a:srgbClr val="002060"/>
                </a:solidFill>
                <a:latin typeface="+mn-lt"/>
              </a:rPr>
              <a:t>Fall 2024 Semester Sections:</a:t>
            </a:r>
            <a:r>
              <a:rPr lang="en-US" sz="5800" dirty="0">
                <a:solidFill>
                  <a:srgbClr val="002060"/>
                </a:solidFill>
                <a:latin typeface="+mn-lt"/>
              </a:rPr>
              <a:t> (</a:t>
            </a:r>
            <a:r>
              <a:rPr lang="en-US" sz="5800" b="1" dirty="0">
                <a:solidFill>
                  <a:srgbClr val="002060"/>
                </a:solidFill>
                <a:latin typeface="+mn-lt"/>
              </a:rPr>
              <a:t>140) </a:t>
            </a:r>
            <a:r>
              <a:rPr lang="en-US" sz="5800" dirty="0">
                <a:solidFill>
                  <a:srgbClr val="002060"/>
                </a:solidFill>
                <a:latin typeface="+mn-lt"/>
              </a:rPr>
              <a:t>Sections (24) Additional Dual Credit Sections Taught by Area HS Dual Credit Teachers</a:t>
            </a:r>
          </a:p>
          <a:p>
            <a:pPr marL="0" indent="0">
              <a:buNone/>
            </a:pPr>
            <a:endParaRPr lang="en-US" sz="44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019094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TOCTextHead.png" descr="STOCTextHea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2425692" y="971900"/>
            <a:ext cx="19415384" cy="143316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sz="7500" b="1" dirty="0"/>
              <a:t>MATH, SCIENCE, AND BUSINESS</a:t>
            </a:r>
            <a:endParaRPr sz="7500" b="1" dirty="0">
              <a:latin typeface="+mn-lt"/>
            </a:endParaRPr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1406769" y="2901463"/>
            <a:ext cx="21752169" cy="794824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>
            <a:normAutofit fontScale="77500" lnSpcReduction="20000"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indent="0">
              <a:buNone/>
            </a:pPr>
            <a:endParaRPr lang="en-US" sz="4700" b="1" dirty="0">
              <a:solidFill>
                <a:srgbClr val="002060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6300" b="1" dirty="0">
                <a:solidFill>
                  <a:srgbClr val="002060"/>
                </a:solidFill>
                <a:latin typeface="+mn-lt"/>
              </a:rPr>
              <a:t>Executive Dean: </a:t>
            </a:r>
            <a:r>
              <a:rPr lang="en-US" sz="6300" dirty="0">
                <a:solidFill>
                  <a:srgbClr val="002060"/>
                </a:solidFill>
                <a:latin typeface="+mn-lt"/>
              </a:rPr>
              <a:t>Andy Hynds</a:t>
            </a:r>
          </a:p>
          <a:p>
            <a:pPr marL="0" indent="0">
              <a:buNone/>
            </a:pPr>
            <a:r>
              <a:rPr lang="en-US" sz="6300" b="1" dirty="0">
                <a:solidFill>
                  <a:srgbClr val="002060"/>
                </a:solidFill>
                <a:latin typeface="+mn-lt"/>
              </a:rPr>
              <a:t>Transfer Disciplines (10):</a:t>
            </a:r>
            <a:r>
              <a:rPr lang="en-US" sz="6300" dirty="0">
                <a:solidFill>
                  <a:srgbClr val="002060"/>
                </a:solidFill>
                <a:latin typeface="+mn-lt"/>
              </a:rPr>
              <a:t> Astronomy, Biology, Chemistry, Earth Science, Economics, Engineering, Math, Physics, Physical Education, Sequestration</a:t>
            </a:r>
          </a:p>
          <a:p>
            <a:pPr marL="0" indent="0">
              <a:buNone/>
            </a:pPr>
            <a:r>
              <a:rPr lang="en-US" sz="6300" b="1" dirty="0">
                <a:solidFill>
                  <a:srgbClr val="002060"/>
                </a:solidFill>
                <a:latin typeface="+mn-lt"/>
              </a:rPr>
              <a:t>CTE Programs (9): </a:t>
            </a:r>
            <a:r>
              <a:rPr lang="en-US" sz="6300" dirty="0">
                <a:solidFill>
                  <a:srgbClr val="002060"/>
                </a:solidFill>
                <a:latin typeface="+mn-lt"/>
              </a:rPr>
              <a:t>Accounting, Agribusiness, Business, Crop Production, Criminal Justice, Horticulture, Network Technology, Software Applications Programming</a:t>
            </a:r>
          </a:p>
          <a:p>
            <a:pPr marL="0" indent="0">
              <a:buNone/>
            </a:pPr>
            <a:r>
              <a:rPr lang="en-US" sz="6300" b="1" dirty="0">
                <a:solidFill>
                  <a:srgbClr val="002060"/>
                </a:solidFill>
                <a:latin typeface="+mn-lt"/>
              </a:rPr>
              <a:t>Total Faculty: (15</a:t>
            </a:r>
            <a:r>
              <a:rPr lang="en-US" sz="6300" dirty="0">
                <a:solidFill>
                  <a:srgbClr val="002060"/>
                </a:solidFill>
                <a:latin typeface="+mn-lt"/>
              </a:rPr>
              <a:t>) Full-Time Faculty (</a:t>
            </a:r>
            <a:r>
              <a:rPr lang="en-US" sz="6300" b="1" dirty="0">
                <a:solidFill>
                  <a:srgbClr val="002060"/>
                </a:solidFill>
                <a:latin typeface="+mn-lt"/>
              </a:rPr>
              <a:t>21)</a:t>
            </a:r>
            <a:r>
              <a:rPr lang="en-US" sz="6300" dirty="0">
                <a:solidFill>
                  <a:srgbClr val="002060"/>
                </a:solidFill>
                <a:latin typeface="+mn-lt"/>
              </a:rPr>
              <a:t> Adjunct Faculty in Fall 2024 (4 of whom are also Full-Time Richland staff)</a:t>
            </a:r>
          </a:p>
          <a:p>
            <a:pPr marL="0" indent="0">
              <a:buNone/>
            </a:pPr>
            <a:r>
              <a:rPr lang="en-US" sz="6300" b="1" dirty="0">
                <a:solidFill>
                  <a:srgbClr val="002060"/>
                </a:solidFill>
                <a:latin typeface="+mn-lt"/>
              </a:rPr>
              <a:t>Fall Semester Section(s):</a:t>
            </a:r>
            <a:r>
              <a:rPr lang="en-US" sz="63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6300" b="1" dirty="0">
                <a:solidFill>
                  <a:srgbClr val="002060"/>
                </a:solidFill>
                <a:latin typeface="+mn-lt"/>
              </a:rPr>
              <a:t>(105) </a:t>
            </a:r>
            <a:r>
              <a:rPr lang="en-US" sz="6300" dirty="0">
                <a:solidFill>
                  <a:srgbClr val="002060"/>
                </a:solidFill>
                <a:latin typeface="+mn-lt"/>
              </a:rPr>
              <a:t>sections total</a:t>
            </a:r>
          </a:p>
          <a:p>
            <a:pPr marL="0" indent="0">
              <a:buNone/>
            </a:pPr>
            <a:endParaRPr lang="en-US" sz="4400" dirty="0">
              <a:solidFill>
                <a:srgbClr val="002060"/>
              </a:solidFill>
              <a:latin typeface="+mn-lt"/>
            </a:endParaRPr>
          </a:p>
          <a:p>
            <a:pPr marL="0" indent="0">
              <a:buNone/>
            </a:pPr>
            <a:endParaRPr lang="en-US" sz="44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047534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TOCTextHead.png" descr="STOCTextHea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2425692" y="971901"/>
            <a:ext cx="19415384" cy="143316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sz="7500" b="1" dirty="0"/>
              <a:t>Workforce Development</a:t>
            </a:r>
            <a:endParaRPr sz="7500" b="1" dirty="0">
              <a:latin typeface="+mn-lt"/>
            </a:endParaRPr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040683" y="3538890"/>
            <a:ext cx="20185406" cy="73108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>
            <a:normAutofit lnSpcReduction="10000"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  <a:latin typeface="+mn-lt"/>
              </a:rPr>
              <a:t>Dean: John Oliver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  <a:latin typeface="+mn-lt"/>
              </a:rPr>
              <a:t>Total number of Faculty Members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: 15 total which includes 6 Full time Faculty members and 9 Adjunct Faculty members (part-time)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  <a:latin typeface="+mn-lt"/>
              </a:rPr>
              <a:t>Subjects Taught in Workforce Development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: Engineering Technology (4 specialties), Welding Technology, HVAC, Automotive Technology, Diesel/Medium Heavy Truck, Collision Repair, Transportation (CDL), Noncredit Trainings.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  <a:latin typeface="+mn-lt"/>
              </a:rPr>
              <a:t>Fall Semester Section(s): (98)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sections during FA24 which includes multiple sections of CDL that run on a 4-6 week basis.</a:t>
            </a:r>
          </a:p>
          <a:p>
            <a:pPr marL="0" indent="0">
              <a:buNone/>
            </a:pPr>
            <a:endParaRPr lang="en-US" sz="44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859012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TOCTextHead.png" descr="STOCTextHea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2425692" y="971901"/>
            <a:ext cx="19415384" cy="143316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sz="7500" b="1" dirty="0"/>
              <a:t>ALLIED HEALTH PROFESSIONS</a:t>
            </a:r>
            <a:endParaRPr sz="7500" b="1" dirty="0">
              <a:latin typeface="+mn-lt"/>
            </a:endParaRPr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040683" y="3538891"/>
            <a:ext cx="20185406" cy="663822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indent="0">
              <a:buNone/>
            </a:pPr>
            <a:r>
              <a:rPr lang="en-US" sz="4400" b="1" dirty="0">
                <a:solidFill>
                  <a:srgbClr val="002060"/>
                </a:solidFill>
                <a:latin typeface="+mn-lt"/>
              </a:rPr>
              <a:t>Dean: Dr. Tasha Jones 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002060"/>
                </a:solidFill>
                <a:latin typeface="+mn-lt"/>
              </a:rPr>
              <a:t>Total number of Faculty Members</a:t>
            </a:r>
            <a:r>
              <a:rPr lang="en-US" sz="4400" dirty="0">
                <a:solidFill>
                  <a:srgbClr val="002060"/>
                </a:solidFill>
                <a:latin typeface="+mn-lt"/>
              </a:rPr>
              <a:t>: </a:t>
            </a:r>
            <a:r>
              <a:rPr lang="en-US" sz="4400" b="1" dirty="0">
                <a:solidFill>
                  <a:srgbClr val="002060"/>
                </a:solidFill>
                <a:latin typeface="+mn-lt"/>
              </a:rPr>
              <a:t>(16) </a:t>
            </a:r>
            <a:r>
              <a:rPr lang="en-US" sz="4400" dirty="0">
                <a:solidFill>
                  <a:srgbClr val="002060"/>
                </a:solidFill>
                <a:latin typeface="+mn-lt"/>
              </a:rPr>
              <a:t>total which includes </a:t>
            </a:r>
            <a:r>
              <a:rPr lang="en-US" sz="4400" b="1" dirty="0">
                <a:solidFill>
                  <a:srgbClr val="002060"/>
                </a:solidFill>
                <a:latin typeface="+mn-lt"/>
              </a:rPr>
              <a:t>(</a:t>
            </a:r>
            <a:r>
              <a:rPr lang="en-US" sz="4400" b="1" dirty="0">
                <a:solidFill>
                  <a:srgbClr val="002060"/>
                </a:solidFill>
              </a:rPr>
              <a:t>6) </a:t>
            </a:r>
            <a:r>
              <a:rPr lang="en-US" sz="4400" dirty="0">
                <a:solidFill>
                  <a:srgbClr val="002060"/>
                </a:solidFill>
              </a:rPr>
              <a:t>Full time Faculty members and </a:t>
            </a:r>
            <a:r>
              <a:rPr lang="en-US" sz="4400" b="1" dirty="0">
                <a:solidFill>
                  <a:srgbClr val="002060"/>
                </a:solidFill>
              </a:rPr>
              <a:t>(10) </a:t>
            </a:r>
            <a:r>
              <a:rPr lang="en-US" sz="4400" dirty="0">
                <a:solidFill>
                  <a:srgbClr val="002060"/>
                </a:solidFill>
              </a:rPr>
              <a:t>Adjunct Faculty members 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002060"/>
                </a:solidFill>
                <a:latin typeface="+mn-lt"/>
              </a:rPr>
              <a:t>Subjects Taught in Allied Health</a:t>
            </a:r>
            <a:r>
              <a:rPr lang="en-US" sz="4400" dirty="0">
                <a:solidFill>
                  <a:srgbClr val="002060"/>
                </a:solidFill>
                <a:latin typeface="+mn-lt"/>
              </a:rPr>
              <a:t>: Emergency Medical Technician, Health Information Technology, Health Documentation, Radiography, Surgical Technology, Medical Terminology, CPR, Nutrition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002060"/>
                </a:solidFill>
                <a:latin typeface="+mn-lt"/>
              </a:rPr>
              <a:t>Fall Semester Section(s): (50) </a:t>
            </a:r>
            <a:r>
              <a:rPr lang="en-US" sz="4400" dirty="0">
                <a:solidFill>
                  <a:srgbClr val="002060"/>
                </a:solidFill>
                <a:latin typeface="+mn-lt"/>
              </a:rPr>
              <a:t>sections total which includes </a:t>
            </a:r>
            <a:r>
              <a:rPr lang="en-US" sz="4400" b="1" dirty="0">
                <a:solidFill>
                  <a:srgbClr val="002060"/>
                </a:solidFill>
                <a:latin typeface="+mn-lt"/>
              </a:rPr>
              <a:t>(12) </a:t>
            </a:r>
            <a:r>
              <a:rPr lang="en-US" sz="4400" dirty="0">
                <a:solidFill>
                  <a:srgbClr val="002060"/>
                </a:solidFill>
                <a:latin typeface="+mn-lt"/>
              </a:rPr>
              <a:t>clinical sections</a:t>
            </a:r>
          </a:p>
          <a:p>
            <a:pPr marL="0" indent="0">
              <a:buNone/>
            </a:pPr>
            <a:endParaRPr lang="en-US" sz="44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671784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TOCTextHead.png" descr="STOCTextHea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616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2425692" y="971901"/>
            <a:ext cx="19415384" cy="143316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sz="7500" b="1" dirty="0"/>
              <a:t>Nursing</a:t>
            </a:r>
            <a:endParaRPr sz="7500" b="1" dirty="0">
              <a:latin typeface="+mn-lt"/>
            </a:endParaRPr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040683" y="3538891"/>
            <a:ext cx="20185406" cy="663822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>
            <a:normAutofit lnSpcReduction="10000"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  <a:latin typeface="+mn-lt"/>
              </a:rPr>
              <a:t>Dean: Michelle Luhrsen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  <a:latin typeface="+mn-lt"/>
              </a:rPr>
              <a:t>Total number of Faculty Members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: </a:t>
            </a:r>
            <a:r>
              <a:rPr lang="en-US" b="1" dirty="0">
                <a:solidFill>
                  <a:srgbClr val="002060"/>
                </a:solidFill>
              </a:rPr>
              <a:t>(16) </a:t>
            </a:r>
            <a:r>
              <a:rPr lang="en-US" dirty="0">
                <a:solidFill>
                  <a:srgbClr val="002060"/>
                </a:solidFill>
              </a:rPr>
              <a:t>total which includes </a:t>
            </a:r>
            <a:r>
              <a:rPr lang="en-US" b="1" dirty="0">
                <a:solidFill>
                  <a:srgbClr val="002060"/>
                </a:solidFill>
              </a:rPr>
              <a:t>(6) </a:t>
            </a:r>
            <a:r>
              <a:rPr lang="en-US" dirty="0">
                <a:solidFill>
                  <a:srgbClr val="002060"/>
                </a:solidFill>
              </a:rPr>
              <a:t>Full time Faculty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and </a:t>
            </a:r>
            <a:r>
              <a:rPr lang="en-US" b="1" dirty="0">
                <a:solidFill>
                  <a:srgbClr val="002060"/>
                </a:solidFill>
                <a:latin typeface="+mn-lt"/>
              </a:rPr>
              <a:t>(6)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Adjunct Faculty members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  <a:latin typeface="+mn-lt"/>
              </a:rPr>
              <a:t>Subjects Taught in Allied Health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: Associate Degree Nursing, Practical Nursing, Bridge PN to ADN, Nurse Assistant/Aide, Phlebotomy/Forensic Phlebotomy, Medical Assisting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  <a:latin typeface="+mn-lt"/>
              </a:rPr>
              <a:t>Fall Semester Section(s): (23)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sections total which includes </a:t>
            </a:r>
            <a:r>
              <a:rPr lang="en-US" b="1" dirty="0">
                <a:solidFill>
                  <a:srgbClr val="002060"/>
                </a:solidFill>
                <a:latin typeface="+mn-lt"/>
              </a:rPr>
              <a:t>(48)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clinical sections</a:t>
            </a:r>
          </a:p>
          <a:p>
            <a:pPr marL="0" indent="0">
              <a:buNone/>
            </a:pPr>
            <a:endParaRPr lang="en-US" sz="44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01547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TextNoHeader.jpg" descr="TextNo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9422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Monterrat Semibold">
            <a:extLst>
              <a:ext uri="{FF2B5EF4-FFF2-40B4-BE49-F238E27FC236}">
                <a16:creationId xmlns:a16="http://schemas.microsoft.com/office/drawing/2014/main" id="{6FA8102A-8E7B-47D6-9CE5-0081B8B828B5}"/>
              </a:ext>
            </a:extLst>
          </p:cNvPr>
          <p:cNvSpPr txBox="1">
            <a:spLocks/>
          </p:cNvSpPr>
          <p:nvPr/>
        </p:nvSpPr>
        <p:spPr>
          <a:xfrm>
            <a:off x="11618079" y="4595060"/>
            <a:ext cx="8723494" cy="1836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vert="horz" lIns="25400" tIns="25400" rIns="25400" bIns="25400" numCol="1" spcCol="38100" rtlCol="0" anchor="t">
            <a:noAutofit/>
          </a:bodyPr>
          <a:lstStyle>
            <a:lvl1pPr marL="609600" marR="0" indent="-609600" algn="l" defTabSz="2438337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5F9A3F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13081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9177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5273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1369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>
              <a:buNone/>
            </a:pPr>
            <a:endParaRPr lang="en-US" sz="10000" b="1">
              <a:solidFill>
                <a:srgbClr val="243D6B"/>
              </a:solidFill>
              <a:latin typeface="Gill Sans MT" panose="020B05020201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0F08C6-980F-4339-A7DA-F0C8A56F5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30" y="2933056"/>
            <a:ext cx="7330256" cy="60829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57244C-0A83-C3EA-D22F-032BE0C629ED}"/>
              </a:ext>
            </a:extLst>
          </p:cNvPr>
          <p:cNvSpPr txBox="1"/>
          <p:nvPr/>
        </p:nvSpPr>
        <p:spPr>
          <a:xfrm>
            <a:off x="9964686" y="4931840"/>
            <a:ext cx="12803874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200" b="1" dirty="0">
                <a:solidFill>
                  <a:srgbClr val="00517F"/>
                </a:solidFill>
                <a:latin typeface="Gill Sans MT"/>
              </a:rPr>
              <a:t>Academic Profile Monitoring Report</a:t>
            </a:r>
            <a:r>
              <a:rPr lang="en-US" sz="9600" dirty="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</a:rPr>
              <a:t>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18300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onterrat Semibold">
            <a:extLst>
              <a:ext uri="{FF2B5EF4-FFF2-40B4-BE49-F238E27FC236}">
                <a16:creationId xmlns:a16="http://schemas.microsoft.com/office/drawing/2014/main" id="{6FA8102A-8E7B-47D6-9CE5-0081B8B828B5}"/>
              </a:ext>
            </a:extLst>
          </p:cNvPr>
          <p:cNvSpPr txBox="1">
            <a:spLocks/>
          </p:cNvSpPr>
          <p:nvPr/>
        </p:nvSpPr>
        <p:spPr>
          <a:xfrm>
            <a:off x="11618079" y="4595060"/>
            <a:ext cx="8723494" cy="1836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vert="horz" lIns="25400" tIns="25400" rIns="25400" bIns="25400" numCol="1" spcCol="38100" rtlCol="0" anchor="t">
            <a:noAutofit/>
          </a:bodyPr>
          <a:lstStyle>
            <a:lvl1pPr marL="609600" marR="0" indent="-609600" algn="l" defTabSz="2438337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5F9A3F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13081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9177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5273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1369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>
              <a:buNone/>
            </a:pPr>
            <a:endParaRPr lang="en-US" sz="10000" b="1">
              <a:solidFill>
                <a:srgbClr val="243D6B"/>
              </a:solidFill>
              <a:latin typeface="Gill Sans MT" panose="020B0502020104020203" pitchFamily="34" charset="0"/>
            </a:endParaRPr>
          </a:p>
        </p:txBody>
      </p:sp>
      <p:pic>
        <p:nvPicPr>
          <p:cNvPr id="5123" name="73B8B2F6-1138-4543-9240-9B179B5068DC" descr="IMG_8816.jpg">
            <a:extLst>
              <a:ext uri="{FF2B5EF4-FFF2-40B4-BE49-F238E27FC236}">
                <a16:creationId xmlns:a16="http://schemas.microsoft.com/office/drawing/2014/main" id="{B0B4FF5C-B7C7-4AEE-8927-A2FDD0016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-37890"/>
            <a:ext cx="24379237" cy="1375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04840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1BA2339-1816-0545-A82F-08074FEE6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46"/>
            <a:ext cx="24384000" cy="1371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20887A-46DE-8943-BA26-F17ECEF8F4F3}"/>
              </a:ext>
            </a:extLst>
          </p:cNvPr>
          <p:cNvSpPr txBox="1"/>
          <p:nvPr/>
        </p:nvSpPr>
        <p:spPr>
          <a:xfrm>
            <a:off x="1942516" y="1249858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spc="-240" dirty="0">
                <a:solidFill>
                  <a:schemeClr val="bg1"/>
                </a:solidFill>
                <a:latin typeface="Gill Sans MT" panose="020B0502020104020203" pitchFamily="34" charset="0"/>
              </a:rPr>
              <a:t>Student Types </a:t>
            </a:r>
            <a:endParaRPr lang="en-US" sz="7200" b="1" spc="-24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FE53900-B77F-0048-98A3-73E061EC955D}"/>
              </a:ext>
            </a:extLst>
          </p:cNvPr>
          <p:cNvSpPr/>
          <p:nvPr/>
        </p:nvSpPr>
        <p:spPr>
          <a:xfrm>
            <a:off x="11931144" y="0"/>
            <a:ext cx="12192000" cy="13716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07C34F-C66E-7F4F-92E4-75BA3BA92647}"/>
              </a:ext>
            </a:extLst>
          </p:cNvPr>
          <p:cNvSpPr/>
          <p:nvPr/>
        </p:nvSpPr>
        <p:spPr>
          <a:xfrm>
            <a:off x="11957539" y="1"/>
            <a:ext cx="12444690" cy="1369255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000" b="-1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1CD092C-DCDD-499C-AE09-03DB0A03CA88}"/>
              </a:ext>
            </a:extLst>
          </p:cNvPr>
          <p:cNvGraphicFramePr>
            <a:graphicFrameLocks/>
          </p:cNvGraphicFramePr>
          <p:nvPr/>
        </p:nvGraphicFramePr>
        <p:xfrm>
          <a:off x="1160586" y="3024553"/>
          <a:ext cx="9847384" cy="8651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1158FE6-DF77-4A2B-A540-3FA4FF3BE525}"/>
              </a:ext>
            </a:extLst>
          </p:cNvPr>
          <p:cNvGraphicFramePr>
            <a:graphicFrameLocks/>
          </p:cNvGraphicFramePr>
          <p:nvPr/>
        </p:nvGraphicFramePr>
        <p:xfrm>
          <a:off x="448410" y="3241897"/>
          <a:ext cx="11271736" cy="7686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1507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6" y="0"/>
            <a:ext cx="24384000" cy="1371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4014439" y="1427354"/>
            <a:ext cx="16414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Gill Sans MT" panose="020B0502020104020203" pitchFamily="34" charset="0"/>
              </a:rPr>
              <a:t>Current Student Demographics </a:t>
            </a:r>
            <a:endParaRPr lang="en-US" sz="7200" b="1" spc="-24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BF75AF1-8CAB-4923-AC14-9AED949538DF}"/>
              </a:ext>
            </a:extLst>
          </p:cNvPr>
          <p:cNvGraphicFramePr>
            <a:graphicFrameLocks/>
          </p:cNvGraphicFramePr>
          <p:nvPr/>
        </p:nvGraphicFramePr>
        <p:xfrm>
          <a:off x="7136780" y="4114800"/>
          <a:ext cx="10110440" cy="6122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781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1BA2339-1816-0545-A82F-08074FEE6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314" y="0"/>
            <a:ext cx="24384000" cy="1371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AAC0C5-DE9B-B242-9291-76E8F73E3406}"/>
              </a:ext>
            </a:extLst>
          </p:cNvPr>
          <p:cNvSpPr txBox="1"/>
          <p:nvPr/>
        </p:nvSpPr>
        <p:spPr>
          <a:xfrm>
            <a:off x="1942518" y="3236714"/>
            <a:ext cx="811588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br>
              <a:rPr lang="en-US" sz="4400" dirty="0">
                <a:solidFill>
                  <a:schemeClr val="bg1"/>
                </a:solidFill>
                <a:latin typeface="Helvetica" pitchFamily="2" charset="0"/>
              </a:rPr>
            </a:br>
            <a:endParaRPr lang="en-US" sz="4400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spcBef>
                <a:spcPts val="1200"/>
              </a:spcBef>
            </a:pPr>
            <a:endParaRPr lang="en-US" sz="4800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spcBef>
                <a:spcPts val="1200"/>
              </a:spcBef>
            </a:pPr>
            <a:endParaRPr lang="en-US" sz="4800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spcBef>
                <a:spcPts val="1200"/>
              </a:spcBef>
            </a:pPr>
            <a:endParaRPr lang="en-US" sz="48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20887A-46DE-8943-BA26-F17ECEF8F4F3}"/>
              </a:ext>
            </a:extLst>
          </p:cNvPr>
          <p:cNvSpPr txBox="1"/>
          <p:nvPr/>
        </p:nvSpPr>
        <p:spPr>
          <a:xfrm>
            <a:off x="1942516" y="953436"/>
            <a:ext cx="792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spc="-240" dirty="0">
                <a:solidFill>
                  <a:schemeClr val="bg1"/>
                </a:solidFill>
                <a:latin typeface="Gill Sans MT" panose="020B0502020104020203" pitchFamily="34" charset="0"/>
              </a:rPr>
              <a:t>Racial and Ethnic Breakdowns</a:t>
            </a:r>
            <a:endParaRPr lang="en-US" sz="5600" b="1" spc="-24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FE53900-B77F-0048-98A3-73E061EC955D}"/>
              </a:ext>
            </a:extLst>
          </p:cNvPr>
          <p:cNvSpPr/>
          <p:nvPr/>
        </p:nvSpPr>
        <p:spPr>
          <a:xfrm>
            <a:off x="11931144" y="0"/>
            <a:ext cx="12192000" cy="13716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074EAD70-B32B-48AB-9615-7DEB968FCD9C}"/>
              </a:ext>
            </a:extLst>
          </p:cNvPr>
          <p:cNvSpPr/>
          <p:nvPr/>
        </p:nvSpPr>
        <p:spPr>
          <a:xfrm>
            <a:off x="11980984" y="0"/>
            <a:ext cx="12356124" cy="13716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100361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00361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100361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1003610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000" t="-4000" r="-10000" b="-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US" sz="4800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58E53E3-E608-43D0-803A-234E7F818331}"/>
              </a:ext>
            </a:extLst>
          </p:cNvPr>
          <p:cNvGraphicFramePr>
            <a:graphicFrameLocks/>
          </p:cNvGraphicFramePr>
          <p:nvPr/>
        </p:nvGraphicFramePr>
        <p:xfrm>
          <a:off x="-333250" y="2396961"/>
          <a:ext cx="12667420" cy="9004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2775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4" y="0"/>
            <a:ext cx="24384000" cy="1371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4014439" y="1427355"/>
            <a:ext cx="164145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</a:rPr>
              <a:t>Enrollment Update</a:t>
            </a:r>
            <a:endParaRPr lang="en-US" sz="8800" b="1" spc="-24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3182112" y="3847760"/>
            <a:ext cx="18653759" cy="94795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4400" dirty="0">
                <a:solidFill>
                  <a:schemeClr val="bg1"/>
                </a:solidFill>
              </a:rPr>
              <a:t>4.5% increase in unduplicated headcount compared to last August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4400" dirty="0">
              <a:solidFill>
                <a:schemeClr val="bg1"/>
              </a:solidFill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4400" dirty="0">
                <a:solidFill>
                  <a:schemeClr val="bg1"/>
                </a:solidFill>
              </a:rPr>
              <a:t>6% increase in credit hours 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4400" dirty="0">
              <a:solidFill>
                <a:schemeClr val="bg1"/>
              </a:solidFill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4400" dirty="0">
                <a:solidFill>
                  <a:schemeClr val="bg1"/>
                </a:solidFill>
              </a:rPr>
              <a:t>Two successful Saturday drop-in registration events serving 75 students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4400" dirty="0">
              <a:solidFill>
                <a:schemeClr val="bg1"/>
              </a:solidFill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4400" dirty="0">
                <a:solidFill>
                  <a:schemeClr val="bg1"/>
                </a:solidFill>
              </a:rPr>
              <a:t>Focus Shift is now on retention 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4400" dirty="0">
              <a:solidFill>
                <a:schemeClr val="bg1"/>
              </a:solidFill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4400" dirty="0">
                <a:solidFill>
                  <a:schemeClr val="bg1"/>
                </a:solidFill>
              </a:rPr>
              <a:t>Census date is August 29</a:t>
            </a:r>
            <a:r>
              <a:rPr lang="en-US" altLang="en-US" sz="4400" baseline="30000" dirty="0">
                <a:solidFill>
                  <a:schemeClr val="bg1"/>
                </a:solidFill>
              </a:rPr>
              <a:t>th</a:t>
            </a:r>
            <a:r>
              <a:rPr lang="en-US" altLang="en-US" sz="4400" dirty="0">
                <a:solidFill>
                  <a:schemeClr val="bg1"/>
                </a:solidFill>
              </a:rPr>
              <a:t>, 2024 </a:t>
            </a:r>
          </a:p>
          <a:p>
            <a:pPr algn="just">
              <a:spcBef>
                <a:spcPts val="1200"/>
              </a:spcBef>
            </a:pPr>
            <a:r>
              <a:rPr lang="en-US" sz="8800" dirty="0">
                <a:solidFill>
                  <a:schemeClr val="bg1"/>
                </a:solidFill>
                <a:latin typeface="Helvetica" pitchFamily="2" charset="0"/>
              </a:rPr>
              <a:t>				   </a:t>
            </a:r>
          </a:p>
          <a:p>
            <a:pPr>
              <a:spcBef>
                <a:spcPts val="1200"/>
              </a:spcBef>
            </a:pPr>
            <a:endParaRPr lang="en-US" sz="5600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spcBef>
                <a:spcPts val="1200"/>
              </a:spcBef>
            </a:pPr>
            <a:endParaRPr lang="en-US" sz="40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62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5A99E5DE-EDC1-3D40-87B3-4B7AAFC4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4" y="0"/>
            <a:ext cx="24384000" cy="1371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57DA0-ED9B-C24A-B6FE-344F35CF3675}"/>
              </a:ext>
            </a:extLst>
          </p:cNvPr>
          <p:cNvSpPr txBox="1"/>
          <p:nvPr/>
        </p:nvSpPr>
        <p:spPr>
          <a:xfrm>
            <a:off x="4014439" y="1427355"/>
            <a:ext cx="164145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pc="-240" dirty="0">
                <a:solidFill>
                  <a:schemeClr val="bg1"/>
                </a:solidFill>
                <a:latin typeface="Gill Sans MT" panose="020B0502020104020203" pitchFamily="34" charset="0"/>
              </a:rPr>
              <a:t>Richland Fall Total Headcount</a:t>
            </a:r>
            <a:endParaRPr lang="en-US" sz="8800" b="1" spc="-24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B0BD1-9395-A848-91DD-3C0BF0DF4235}"/>
              </a:ext>
            </a:extLst>
          </p:cNvPr>
          <p:cNvSpPr txBox="1"/>
          <p:nvPr/>
        </p:nvSpPr>
        <p:spPr>
          <a:xfrm>
            <a:off x="3182112" y="4786479"/>
            <a:ext cx="18653759" cy="7602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8800" dirty="0">
                <a:solidFill>
                  <a:schemeClr val="bg1"/>
                </a:solidFill>
                <a:latin typeface="Helvetica" pitchFamily="2" charset="0"/>
              </a:rPr>
              <a:t>Fall 22 		2,075</a:t>
            </a:r>
          </a:p>
          <a:p>
            <a:pPr algn="just">
              <a:spcBef>
                <a:spcPts val="1200"/>
              </a:spcBef>
            </a:pPr>
            <a:r>
              <a:rPr lang="en-US" sz="8800" dirty="0">
                <a:solidFill>
                  <a:schemeClr val="bg1"/>
                </a:solidFill>
                <a:latin typeface="Helvetica" pitchFamily="2" charset="0"/>
              </a:rPr>
              <a:t>Fall 23             2,111	</a:t>
            </a:r>
          </a:p>
          <a:p>
            <a:pPr algn="just">
              <a:spcBef>
                <a:spcPts val="1200"/>
              </a:spcBef>
            </a:pPr>
            <a:r>
              <a:rPr lang="en-US" sz="8800" dirty="0">
                <a:solidFill>
                  <a:schemeClr val="bg1"/>
                </a:solidFill>
                <a:latin typeface="Helvetica" pitchFamily="2" charset="0"/>
              </a:rPr>
              <a:t>Fall 24		2,206 </a:t>
            </a:r>
            <a:r>
              <a:rPr lang="en-US" sz="4400" dirty="0">
                <a:solidFill>
                  <a:schemeClr val="bg1"/>
                </a:solidFill>
                <a:latin typeface="Helvetica" pitchFamily="2" charset="0"/>
              </a:rPr>
              <a:t>(+4.5%)	</a:t>
            </a:r>
            <a:r>
              <a:rPr lang="en-US" sz="8800" dirty="0">
                <a:solidFill>
                  <a:schemeClr val="bg1"/>
                </a:solidFill>
                <a:latin typeface="Helvetica" pitchFamily="2" charset="0"/>
              </a:rPr>
              <a:t>			   </a:t>
            </a:r>
          </a:p>
          <a:p>
            <a:pPr>
              <a:spcBef>
                <a:spcPts val="1200"/>
              </a:spcBef>
            </a:pPr>
            <a:endParaRPr lang="en-US" sz="5600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spcBef>
                <a:spcPts val="1200"/>
              </a:spcBef>
            </a:pPr>
            <a:endParaRPr lang="en-US" sz="40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0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TextNoHeader.jpg" descr="TextNo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9422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Monterrat Semibold">
            <a:extLst>
              <a:ext uri="{FF2B5EF4-FFF2-40B4-BE49-F238E27FC236}">
                <a16:creationId xmlns:a16="http://schemas.microsoft.com/office/drawing/2014/main" id="{6FA8102A-8E7B-47D6-9CE5-0081B8B828B5}"/>
              </a:ext>
            </a:extLst>
          </p:cNvPr>
          <p:cNvSpPr txBox="1">
            <a:spLocks/>
          </p:cNvSpPr>
          <p:nvPr/>
        </p:nvSpPr>
        <p:spPr>
          <a:xfrm>
            <a:off x="11618079" y="4595060"/>
            <a:ext cx="8723494" cy="1836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vert="horz" lIns="25400" tIns="25400" rIns="25400" bIns="25400" numCol="1" spcCol="38100" rtlCol="0" anchor="t">
            <a:noAutofit/>
          </a:bodyPr>
          <a:lstStyle>
            <a:lvl1pPr marL="609600" marR="0" indent="-609600" algn="l" defTabSz="2438337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5F9A3F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13081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9177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5273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1369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>
              <a:buNone/>
            </a:pPr>
            <a:endParaRPr lang="en-US" sz="10000" b="1">
              <a:solidFill>
                <a:srgbClr val="243D6B"/>
              </a:solidFill>
              <a:latin typeface="Gill Sans MT" panose="020B05020201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0F08C6-980F-4339-A7DA-F0C8A56F5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30" y="2933056"/>
            <a:ext cx="7330256" cy="60829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57244C-0A83-C3EA-D22F-032BE0C629ED}"/>
              </a:ext>
            </a:extLst>
          </p:cNvPr>
          <p:cNvSpPr txBox="1"/>
          <p:nvPr/>
        </p:nvSpPr>
        <p:spPr>
          <a:xfrm>
            <a:off x="9964686" y="5670503"/>
            <a:ext cx="1280387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200" b="1" dirty="0">
                <a:solidFill>
                  <a:srgbClr val="00517F"/>
                </a:solidFill>
                <a:latin typeface="Gill Sans MT"/>
              </a:rPr>
              <a:t>Academic Division Updates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08366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11549</TotalTime>
  <Words>885</Words>
  <Application>Microsoft Office PowerPoint</Application>
  <PresentationFormat>Custom</PresentationFormat>
  <Paragraphs>94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Gill Sans MT</vt:lpstr>
      <vt:lpstr>Helvetica</vt:lpstr>
      <vt:lpstr>Helvetica Neue</vt:lpstr>
      <vt:lpstr>Helvetica Neue Medium</vt:lpstr>
      <vt:lpstr>Montserrat SemiBold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Convocation Professional Development</vt:lpstr>
      <vt:lpstr>PowerPoint Presentation</vt:lpstr>
      <vt:lpstr> Leadership Team</vt:lpstr>
      <vt:lpstr>PowerPoint Presentation</vt:lpstr>
      <vt:lpstr>LIBERAL ARTS DIVISION</vt:lpstr>
      <vt:lpstr>MATH, SCIENCE, AND BUSINESS</vt:lpstr>
      <vt:lpstr>Workforce Development</vt:lpstr>
      <vt:lpstr>ALLIED HEALTH PROFESSIONS</vt:lpstr>
      <vt:lpstr>Nursing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Hynds</dc:creator>
  <cp:lastModifiedBy>Madonna Brown</cp:lastModifiedBy>
  <cp:revision>37</cp:revision>
  <dcterms:modified xsi:type="dcterms:W3CDTF">2024-08-21T15:21:40Z</dcterms:modified>
</cp:coreProperties>
</file>