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4" r:id="rId4"/>
    <p:sldId id="272" r:id="rId5"/>
    <p:sldId id="266" r:id="rId6"/>
    <p:sldId id="267" r:id="rId7"/>
    <p:sldId id="269" r:id="rId8"/>
    <p:sldId id="261" r:id="rId9"/>
    <p:sldId id="262" r:id="rId10"/>
    <p:sldId id="271" r:id="rId11"/>
    <p:sldId id="263" r:id="rId12"/>
    <p:sldId id="273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3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a.org/monitor/2022/10/mental-health-campus-care" TargetMode="External"/><Relationship Id="rId7" Type="http://schemas.openxmlformats.org/officeDocument/2006/relationships/hyperlink" Target="https://timelycare.com/what-we-do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eta.app/" TargetMode="External"/><Relationship Id="rId5" Type="http://schemas.openxmlformats.org/officeDocument/2006/relationships/hyperlink" Target="https://www.insidehighered.com/news/student-success/health-wellness/2024/08/19/experts-weigh-college-student-mental-health-crisis#:~:text=Recent%20data%20from%20Inside%20Higher,mental%20health%20as%20%E2%80%9Cpoor.%E2%80%9D" TargetMode="External"/><Relationship Id="rId4" Type="http://schemas.openxmlformats.org/officeDocument/2006/relationships/hyperlink" Target="https://www.nea.org/nea-today/all-news-articles/mental-health-crisis-college-campuse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ver.jpg" descr="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ADDITIONAL SUPPORTS &amp; RESOURCES</a:t>
            </a:r>
          </a:p>
        </p:txBody>
      </p:sp>
      <p:sp>
        <p:nvSpPr>
          <p:cNvPr id="5" name="Monterrat Semibold…">
            <a:extLst>
              <a:ext uri="{FF2B5EF4-FFF2-40B4-BE49-F238E27FC236}">
                <a16:creationId xmlns:a16="http://schemas.microsoft.com/office/drawing/2014/main" id="{32506449-758A-4AB2-911B-0C7A26F11FC8}"/>
              </a:ext>
            </a:extLst>
          </p:cNvPr>
          <p:cNvSpPr txBox="1"/>
          <p:nvPr/>
        </p:nvSpPr>
        <p:spPr>
          <a:xfrm>
            <a:off x="2379143" y="3854809"/>
            <a:ext cx="9504638" cy="682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Fitness Classes Weekly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Health Challenges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Fresh Check Day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Student Emergency Fund (Foundation)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School Supply Closet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dirty="0"/>
          </a:p>
        </p:txBody>
      </p:sp>
      <p:sp>
        <p:nvSpPr>
          <p:cNvPr id="8" name="Monterrat Semibold…">
            <a:extLst>
              <a:ext uri="{FF2B5EF4-FFF2-40B4-BE49-F238E27FC236}">
                <a16:creationId xmlns:a16="http://schemas.microsoft.com/office/drawing/2014/main" id="{04FDB7BE-D275-41BF-BE8C-B8835996A560}"/>
              </a:ext>
            </a:extLst>
          </p:cNvPr>
          <p:cNvSpPr txBox="1"/>
          <p:nvPr/>
        </p:nvSpPr>
        <p:spPr>
          <a:xfrm>
            <a:off x="13479676" y="5052237"/>
            <a:ext cx="9504638" cy="682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2400"/>
              </a:spcBef>
              <a:buSzPct val="123000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dirty="0"/>
          </a:p>
        </p:txBody>
      </p:sp>
      <p:sp>
        <p:nvSpPr>
          <p:cNvPr id="11" name="Monterrat Semibold…">
            <a:extLst>
              <a:ext uri="{FF2B5EF4-FFF2-40B4-BE49-F238E27FC236}">
                <a16:creationId xmlns:a16="http://schemas.microsoft.com/office/drawing/2014/main" id="{8189456E-4333-44B6-891B-5D5A64A1A74F}"/>
              </a:ext>
            </a:extLst>
          </p:cNvPr>
          <p:cNvSpPr txBox="1"/>
          <p:nvPr/>
        </p:nvSpPr>
        <p:spPr>
          <a:xfrm>
            <a:off x="12192000" y="3805965"/>
            <a:ext cx="9504638" cy="682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Career Closet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The Pantry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Free Coffee &amp; Snacks (SSC &amp; ASC)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Mental Health Series Grant Application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lang="en-US" dirty="0"/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87584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Blank.jpg" descr="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35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BLANK PHOTO SLIDE…"/>
          <p:cNvSpPr txBox="1">
            <a:spLocks noGrp="1"/>
          </p:cNvSpPr>
          <p:nvPr>
            <p:ph type="title"/>
          </p:nvPr>
        </p:nvSpPr>
        <p:spPr>
          <a:xfrm>
            <a:off x="2412317" y="369339"/>
            <a:ext cx="17959166" cy="15166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1365468">
              <a:defRPr sz="4700" b="0" spc="-99">
                <a:solidFill>
                  <a:srgbClr val="193B6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en-US" sz="9600" dirty="0"/>
              <a:t>References</a:t>
            </a:r>
            <a:endParaRPr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3660B-1319-8F03-1809-B9B5772EC8EC}"/>
              </a:ext>
            </a:extLst>
          </p:cNvPr>
          <p:cNvSpPr txBox="1"/>
          <p:nvPr/>
        </p:nvSpPr>
        <p:spPr>
          <a:xfrm>
            <a:off x="257175" y="2545338"/>
            <a:ext cx="2386964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67088-4032-B75A-98B6-E950ADFCD63C}"/>
              </a:ext>
            </a:extLst>
          </p:cNvPr>
          <p:cNvSpPr txBox="1"/>
          <p:nvPr/>
        </p:nvSpPr>
        <p:spPr>
          <a:xfrm>
            <a:off x="1181100" y="2388640"/>
            <a:ext cx="22459950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Abrams, Z (2022). Student mental health is in crisis. Campuses are rethinking their approach. American Psychological Association.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  <a:hlinkClick r:id="rId3"/>
              </a:rPr>
              <a:t>https://www.apa.org/monitor/2022/10/mental-health-campus-care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 </a:t>
            </a: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Flannery, M (2023). The Mental Health Crisis on College Campuses. National Education Association.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  <a:hlinkClick r:id="rId4"/>
              </a:rPr>
              <a:t>https://www.nea.org/nea-today/all-news-articles/mental-health-crisis-college-campuses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 </a:t>
            </a: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Mowreader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A. (2024). Survey: Getting a Grip on the Student Mental Health Crisis. Inside Higher Ed.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  <a:hlinkClick r:id="rId5"/>
              </a:rPr>
              <a:t>https://www.insidehighered.com/news/student-success/health-wellness/2024/08/19/experts-weigh-college-student-mental-health-crisis#:~:text=Recent%20data%20from%20Inside%20Higher,mental%20health%20as%20%E2%80%9Cpoor.%E2%80%9D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 </a:t>
            </a: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META. (n.d.). META Teletherapy. META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  <a:hlinkClick r:id="rId6"/>
              </a:rPr>
              <a:t>https://www.meta.app/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 </a:t>
            </a: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TimelyCare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n.d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). A Connected System of Care.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TimelyCare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  <a:hlinkClick r:id="rId7"/>
              </a:rPr>
              <a:t>https://timelycare.com/what-we-do/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   </a:t>
            </a: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Blank.jpg" descr="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BLANK PHOTO SLIDE…"/>
          <p:cNvSpPr txBox="1">
            <a:spLocks noGrp="1"/>
          </p:cNvSpPr>
          <p:nvPr>
            <p:ph type="title"/>
          </p:nvPr>
        </p:nvSpPr>
        <p:spPr>
          <a:xfrm>
            <a:off x="2698067" y="4731789"/>
            <a:ext cx="17959166" cy="15166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1365468">
              <a:defRPr sz="4700" b="0" spc="-99">
                <a:solidFill>
                  <a:srgbClr val="193B6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en-US" sz="9600" dirty="0"/>
              <a:t>Thank You!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34405733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 anchor="ctr"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NATIONAL TRENDS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Mental Health on College Campuses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Uptick since the Pandemic</a:t>
            </a:r>
          </a:p>
          <a:p>
            <a:r>
              <a:rPr lang="en-US" dirty="0"/>
              <a:t>Rates of anxiety, depression and suicidal ideation increased</a:t>
            </a:r>
          </a:p>
          <a:p>
            <a:r>
              <a:rPr lang="en-US" dirty="0"/>
              <a:t>More than 60% of college students met the criteria for at least one mental health problem</a:t>
            </a:r>
          </a:p>
          <a:p>
            <a:r>
              <a:rPr lang="en-US" dirty="0"/>
              <a:t>Healthy Minds Survey 50% Increase since 2013</a:t>
            </a:r>
          </a:p>
          <a:p>
            <a:r>
              <a:rPr lang="en-US" dirty="0"/>
              <a:t>Institutions have invested money and resources into improving student wellness</a:t>
            </a:r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7200" dirty="0"/>
              <a:t>WHAT ARE COACHES/FACULTY SEEING?</a:t>
            </a:r>
            <a:endParaRPr sz="7200"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65442" y="3983880"/>
            <a:ext cx="9584436" cy="51223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Housing/Food/Financial Insecurity</a:t>
            </a:r>
          </a:p>
          <a:p>
            <a:r>
              <a:rPr lang="en-US" dirty="0"/>
              <a:t>Time Management</a:t>
            </a:r>
          </a:p>
          <a:p>
            <a:r>
              <a:rPr lang="en-US" dirty="0"/>
              <a:t>Anxiety/Mental Health</a:t>
            </a:r>
          </a:p>
          <a:p>
            <a:r>
              <a:rPr lang="en-US" dirty="0"/>
              <a:t>Personal/Family Commitments</a:t>
            </a:r>
          </a:p>
          <a:p>
            <a:r>
              <a:rPr lang="en-US" dirty="0"/>
              <a:t>Limited Access to Resources </a:t>
            </a:r>
          </a:p>
          <a:p>
            <a:endParaRPr dirty="0"/>
          </a:p>
        </p:txBody>
      </p:sp>
      <p:sp>
        <p:nvSpPr>
          <p:cNvPr id="7" name="Monterrat Semibold">
            <a:extLst>
              <a:ext uri="{FF2B5EF4-FFF2-40B4-BE49-F238E27FC236}">
                <a16:creationId xmlns:a16="http://schemas.microsoft.com/office/drawing/2014/main" id="{45C39910-0735-4E74-AF6C-D84BC7D9AA9C}"/>
              </a:ext>
            </a:extLst>
          </p:cNvPr>
          <p:cNvSpPr txBox="1">
            <a:spLocks/>
          </p:cNvSpPr>
          <p:nvPr/>
        </p:nvSpPr>
        <p:spPr>
          <a:xfrm>
            <a:off x="13000653" y="4000642"/>
            <a:ext cx="9117905" cy="512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Growth Mindset</a:t>
            </a:r>
          </a:p>
          <a:p>
            <a:pPr hangingPunct="1"/>
            <a:r>
              <a:rPr lang="en-US" dirty="0"/>
              <a:t>Motivation</a:t>
            </a:r>
          </a:p>
          <a:p>
            <a:pPr hangingPunct="1"/>
            <a:r>
              <a:rPr lang="en-US" dirty="0"/>
              <a:t>Resiliency</a:t>
            </a:r>
          </a:p>
          <a:p>
            <a:pPr hangingPunct="1"/>
            <a:r>
              <a:rPr lang="en-US" dirty="0"/>
              <a:t>Lack of Self-Advocacy</a:t>
            </a:r>
          </a:p>
          <a:p>
            <a:pPr hangingPunct="1"/>
            <a:r>
              <a:rPr lang="en-US" dirty="0"/>
              <a:t>Poor Study Habits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821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278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31641"/>
            <a:ext cx="17959166" cy="14852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RICHLAND RESOURCES 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3599113" y="3741122"/>
            <a:ext cx="4993775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dirty="0"/>
              <a:t>META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3515743" y="5214832"/>
            <a:ext cx="6785252" cy="51223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203 Students</a:t>
            </a:r>
          </a:p>
          <a:p>
            <a:r>
              <a:rPr lang="en-US" dirty="0"/>
              <a:t>264 Sessions</a:t>
            </a:r>
          </a:p>
          <a:p>
            <a:r>
              <a:rPr lang="en-US" dirty="0"/>
              <a:t>1,605 Chat Sessions</a:t>
            </a:r>
          </a:p>
          <a:p>
            <a:r>
              <a:rPr lang="en-US" dirty="0"/>
              <a:t>242 Articles Read</a:t>
            </a:r>
            <a:endParaRPr dirty="0"/>
          </a:p>
        </p:txBody>
      </p:sp>
      <p:sp>
        <p:nvSpPr>
          <p:cNvPr id="6" name="Monterrat Semibold">
            <a:extLst>
              <a:ext uri="{FF2B5EF4-FFF2-40B4-BE49-F238E27FC236}">
                <a16:creationId xmlns:a16="http://schemas.microsoft.com/office/drawing/2014/main" id="{7A5634BB-DE26-45B7-A0ED-DA9D3BA85D15}"/>
              </a:ext>
            </a:extLst>
          </p:cNvPr>
          <p:cNvSpPr txBox="1">
            <a:spLocks/>
          </p:cNvSpPr>
          <p:nvPr/>
        </p:nvSpPr>
        <p:spPr>
          <a:xfrm>
            <a:off x="12661636" y="4762014"/>
            <a:ext cx="8778893" cy="512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 fontScale="85000" lnSpcReduction="20000"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Free Counseling Sessions, What To Expect in Counseling &amp; Finding the Right Counselor </a:t>
            </a:r>
          </a:p>
          <a:p>
            <a:pPr hangingPunct="1"/>
            <a:r>
              <a:rPr lang="en-US" dirty="0"/>
              <a:t>Privacy &amp; Confidentiality</a:t>
            </a:r>
          </a:p>
          <a:p>
            <a:pPr hangingPunct="1"/>
            <a:r>
              <a:rPr lang="en-US" dirty="0"/>
              <a:t>Are Your Relationships Strong</a:t>
            </a:r>
          </a:p>
          <a:p>
            <a:pPr hangingPunct="1"/>
            <a:r>
              <a:rPr lang="en-US" dirty="0"/>
              <a:t>Path to Calm</a:t>
            </a:r>
          </a:p>
        </p:txBody>
      </p:sp>
      <p:sp>
        <p:nvSpPr>
          <p:cNvPr id="7" name="MONTSERRAT BOLD">
            <a:extLst>
              <a:ext uri="{FF2B5EF4-FFF2-40B4-BE49-F238E27FC236}">
                <a16:creationId xmlns:a16="http://schemas.microsoft.com/office/drawing/2014/main" id="{15109561-139B-4434-8C47-BF2388798D56}"/>
              </a:ext>
            </a:extLst>
          </p:cNvPr>
          <p:cNvSpPr txBox="1">
            <a:spLocks/>
          </p:cNvSpPr>
          <p:nvPr/>
        </p:nvSpPr>
        <p:spPr>
          <a:xfrm>
            <a:off x="12192000" y="3741122"/>
            <a:ext cx="8163679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243D6B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dirty="0"/>
              <a:t>Top Article Searches</a:t>
            </a:r>
          </a:p>
          <a:p>
            <a:pPr algn="ctr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027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RICHLAND RESOURCES 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 err="1"/>
              <a:t>TimelyCare</a:t>
            </a:r>
            <a:endParaRPr dirty="0"/>
          </a:p>
        </p:txBody>
      </p:sp>
      <p:sp>
        <p:nvSpPr>
          <p:cNvPr id="156" name="Monterrat Semibold"/>
          <p:cNvSpPr txBox="1">
            <a:spLocks noGrp="1" noRot="1" noMove="1" noResize="1" noEditPoints="1" noAdjustHandles="1" noChangeArrowheads="1" noChangeShapeType="1"/>
          </p:cNvSpPr>
          <p:nvPr>
            <p:ph type="body" idx="21"/>
          </p:nvPr>
        </p:nvSpPr>
        <p:spPr>
          <a:xfrm>
            <a:off x="2209458" y="5214832"/>
            <a:ext cx="7753692" cy="51223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 err="1"/>
              <a:t>TalkNow</a:t>
            </a:r>
            <a:r>
              <a:rPr lang="en-US" dirty="0"/>
              <a:t> </a:t>
            </a:r>
          </a:p>
          <a:p>
            <a:r>
              <a:rPr lang="en-US" dirty="0"/>
              <a:t>Scheduled Counseling</a:t>
            </a:r>
          </a:p>
          <a:p>
            <a:r>
              <a:rPr lang="en-US" dirty="0"/>
              <a:t>Health Coaching</a:t>
            </a:r>
          </a:p>
          <a:p>
            <a:r>
              <a:rPr lang="en-US" dirty="0"/>
              <a:t>Self-Care Content</a:t>
            </a:r>
          </a:p>
          <a:p>
            <a:r>
              <a:rPr lang="en-US" dirty="0"/>
              <a:t>Basic Needs Support</a:t>
            </a:r>
          </a:p>
          <a:p>
            <a:r>
              <a:rPr lang="en-US" dirty="0"/>
              <a:t>Peer Community</a:t>
            </a:r>
            <a:endParaRPr dirty="0"/>
          </a:p>
        </p:txBody>
      </p:sp>
      <p:pic>
        <p:nvPicPr>
          <p:cNvPr id="13" name="Picture 12" descr="A phone with a screen on it&#10;&#10;Description automatically generated">
            <a:extLst>
              <a:ext uri="{FF2B5EF4-FFF2-40B4-BE49-F238E27FC236}">
                <a16:creationId xmlns:a16="http://schemas.microsoft.com/office/drawing/2014/main" id="{B4BC563C-1FE6-4D40-072D-7E24F80B9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32" y="3672640"/>
            <a:ext cx="7201268" cy="70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981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590800" y="3389441"/>
            <a:ext cx="16443647" cy="9347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sz="4800" dirty="0"/>
              <a:t>Memorial Health Partnership - Joe Drew, MA, LPC</a:t>
            </a:r>
            <a:endParaRPr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B9BA3-2DA4-4B30-BD74-756AFEB638B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2202024" y="4595706"/>
            <a:ext cx="14033241" cy="57308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Appointments: In-person &amp; Telehealth</a:t>
            </a:r>
          </a:p>
          <a:p>
            <a:r>
              <a:rPr lang="en-US" dirty="0"/>
              <a:t>Drum Circles/Group Sessions</a:t>
            </a:r>
          </a:p>
          <a:p>
            <a:r>
              <a:rPr lang="en-US" dirty="0"/>
              <a:t>Provides Diagnosis of Mental Health</a:t>
            </a:r>
          </a:p>
          <a:p>
            <a:r>
              <a:rPr lang="en-US" dirty="0"/>
              <a:t>Crisis Intervention</a:t>
            </a:r>
          </a:p>
          <a:p>
            <a:r>
              <a:rPr lang="en-US" dirty="0"/>
              <a:t>Can Address: Suicidal Ideology, Anxiety, Depression, Trauma, Interpersonal Skills, and More</a:t>
            </a:r>
          </a:p>
        </p:txBody>
      </p:sp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4933950" y="1281501"/>
            <a:ext cx="12147550" cy="14351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7200" dirty="0"/>
              <a:t>RICHLAND RESOURCES </a:t>
            </a:r>
            <a:endParaRPr sz="72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1426241-BF7D-48AB-8160-87BFE1A5642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11095" r="8014" b="25610"/>
          <a:stretch/>
        </p:blipFill>
        <p:spPr>
          <a:xfrm>
            <a:off x="17081500" y="4394766"/>
            <a:ext cx="5302327" cy="6035447"/>
          </a:xfrm>
        </p:spPr>
      </p:pic>
    </p:spTree>
    <p:extLst>
      <p:ext uri="{BB962C8B-B14F-4D97-AF65-F5344CB8AC3E}">
        <p14:creationId xmlns:p14="http://schemas.microsoft.com/office/powerpoint/2010/main" val="38124787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887DD-E740-E079-FCBE-A27696C1A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84" y="2464904"/>
            <a:ext cx="11131360" cy="7712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6EFCA-7013-382B-EC19-536ED43DC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0262" y="2047461"/>
            <a:ext cx="9846030" cy="826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416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hotoHeaderTextRight.jpg" descr="PhotoHeaderText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Monterrat Semibold…"/>
          <p:cNvSpPr txBox="1"/>
          <p:nvPr/>
        </p:nvSpPr>
        <p:spPr>
          <a:xfrm>
            <a:off x="13517564" y="3580808"/>
            <a:ext cx="9504638" cy="682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Joe will be completing the form after providing generalized emotional health service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Data can be extracted to demonstrate additional value provided</a:t>
            </a:r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dirty="0"/>
          </a:p>
        </p:txBody>
      </p:sp>
      <p:sp>
        <p:nvSpPr>
          <p:cNvPr id="169" name="MONTSERRAT EXTRABOLD"/>
          <p:cNvSpPr txBox="1"/>
          <p:nvPr/>
        </p:nvSpPr>
        <p:spPr>
          <a:xfrm>
            <a:off x="12529196" y="920322"/>
            <a:ext cx="11340454" cy="2058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defTabSz="1365468">
              <a:lnSpc>
                <a:spcPct val="80000"/>
              </a:lnSpc>
              <a:defRPr sz="4700" spc="-99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6000" dirty="0"/>
              <a:t>FOCUS ON GENERAL EMOTION STATE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5B8FA-1CFF-FD93-542A-1DC1B5B81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9" t="5373" r="42164" b="2195"/>
          <a:stretch/>
        </p:blipFill>
        <p:spPr>
          <a:xfrm>
            <a:off x="839755" y="209798"/>
            <a:ext cx="10849686" cy="135062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hotoHeaderTextLeft.jpg" descr="PhotoHeaderTextLe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MONTSERRAT EXTRABOLD"/>
          <p:cNvSpPr txBox="1"/>
          <p:nvPr/>
        </p:nvSpPr>
        <p:spPr>
          <a:xfrm>
            <a:off x="1651554" y="840091"/>
            <a:ext cx="9359346" cy="200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defTabSz="1365468">
              <a:lnSpc>
                <a:spcPct val="80000"/>
              </a:lnSpc>
              <a:defRPr sz="4700" spc="-99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6600" dirty="0"/>
              <a:t>ACADEMIC SUCCESS </a:t>
            </a:r>
          </a:p>
          <a:p>
            <a:r>
              <a:rPr lang="en-US" sz="6600" dirty="0"/>
              <a:t>CENTER</a:t>
            </a:r>
          </a:p>
        </p:txBody>
      </p:sp>
      <p:sp>
        <p:nvSpPr>
          <p:cNvPr id="6" name="Monterrat Semibold…">
            <a:extLst>
              <a:ext uri="{FF2B5EF4-FFF2-40B4-BE49-F238E27FC236}">
                <a16:creationId xmlns:a16="http://schemas.microsoft.com/office/drawing/2014/main" id="{D3E54A1E-1513-445C-A14A-6D9D0DC89432}"/>
              </a:ext>
            </a:extLst>
          </p:cNvPr>
          <p:cNvSpPr txBox="1"/>
          <p:nvPr/>
        </p:nvSpPr>
        <p:spPr>
          <a:xfrm>
            <a:off x="1651554" y="3447944"/>
            <a:ext cx="9095792" cy="682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Accommodations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Tutoring</a:t>
            </a:r>
          </a:p>
          <a:p>
            <a:pPr marL="609600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Passport Courses</a:t>
            </a:r>
          </a:p>
          <a:p>
            <a:pPr marL="609600" lvl="2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Prep Academy Launch</a:t>
            </a:r>
          </a:p>
          <a:p>
            <a:pPr marL="609600" lvl="2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Sensory Support Tools</a:t>
            </a:r>
          </a:p>
          <a:p>
            <a:pPr marL="609600" lvl="5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“What’s Poppin’ in the ASC”</a:t>
            </a:r>
          </a:p>
          <a:p>
            <a:pPr marL="609600" lvl="2" indent="-609600" algn="l">
              <a:spcBef>
                <a:spcPts val="2400"/>
              </a:spcBef>
              <a:buSzPct val="123000"/>
              <a:buFontTx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Disability Expo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429928-A3A2-46AF-8FC3-00DF884923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7" t="17732" r="15036"/>
          <a:stretch/>
        </p:blipFill>
        <p:spPr>
          <a:xfrm>
            <a:off x="17556843" y="5252592"/>
            <a:ext cx="5985273" cy="5281126"/>
          </a:xfrm>
          <a:prstGeom prst="rect">
            <a:avLst/>
          </a:prstGeom>
        </p:spPr>
      </p:pic>
      <p:pic>
        <p:nvPicPr>
          <p:cNvPr id="1026" name="2E8E090C-3231-484F-9540-26AC52C3EF9B" descr="IMG_5498.jpg">
            <a:extLst>
              <a:ext uri="{FF2B5EF4-FFF2-40B4-BE49-F238E27FC236}">
                <a16:creationId xmlns:a16="http://schemas.microsoft.com/office/drawing/2014/main" id="{24F4A1DD-FEB8-4428-B34C-62D1A2D2F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r="3473"/>
          <a:stretch/>
        </p:blipFill>
        <p:spPr bwMode="auto">
          <a:xfrm rot="5400000">
            <a:off x="12257696" y="5784903"/>
            <a:ext cx="5281128" cy="421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Monterrat Semibold…">
            <a:extLst>
              <a:ext uri="{FF2B5EF4-FFF2-40B4-BE49-F238E27FC236}">
                <a16:creationId xmlns:a16="http://schemas.microsoft.com/office/drawing/2014/main" id="{D5A0016E-7C13-44C2-9BDB-C1AAE26E560F}"/>
              </a:ext>
            </a:extLst>
          </p:cNvPr>
          <p:cNvSpPr txBox="1"/>
          <p:nvPr/>
        </p:nvSpPr>
        <p:spPr>
          <a:xfrm>
            <a:off x="12790007" y="3612985"/>
            <a:ext cx="11142426" cy="147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70000" lnSpcReduction="20000"/>
          </a:bodyPr>
          <a:lstStyle/>
          <a:p>
            <a:pPr lvl="2">
              <a:spcBef>
                <a:spcPts val="2400"/>
              </a:spcBef>
              <a:buSzPct val="123000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4800" dirty="0">
                <a:sym typeface="Montserrat SemiBold"/>
              </a:rPr>
              <a:t>“I would like to say I am very thankful for the second chance and I am very appreciative for a school and people that think about their students the way RCC does!”</a:t>
            </a:r>
            <a:endParaRPr lang="en-US" dirty="0"/>
          </a:p>
        </p:txBody>
      </p:sp>
      <p:sp>
        <p:nvSpPr>
          <p:cNvPr id="16" name="Monterrat Semibold…">
            <a:extLst>
              <a:ext uri="{FF2B5EF4-FFF2-40B4-BE49-F238E27FC236}">
                <a16:creationId xmlns:a16="http://schemas.microsoft.com/office/drawing/2014/main" id="{6425B7B5-35FA-4122-B5D5-71A2B6A81959}"/>
              </a:ext>
            </a:extLst>
          </p:cNvPr>
          <p:cNvSpPr txBox="1"/>
          <p:nvPr/>
        </p:nvSpPr>
        <p:spPr>
          <a:xfrm>
            <a:off x="12403663" y="10829925"/>
            <a:ext cx="12192000" cy="2589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lvl="2">
              <a:spcBef>
                <a:spcPts val="2400"/>
              </a:spcBef>
              <a:buSzPct val="123000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400" dirty="0">
                <a:sym typeface="Montserrat SemiBold"/>
              </a:rPr>
              <a:t>“I'd just like to say that my experience at Richland thus far has been outstanding, and I'm very grateful… I feel as though there will always be someone there to assist with anything I need and I can't overstate how reassuring that is. Sincerely, thank you.”</a:t>
            </a:r>
            <a:endParaRPr lang="en-US" sz="3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A09319-3C3D-4E5D-9985-FA16226FAF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b="8481"/>
          <a:stretch/>
        </p:blipFill>
        <p:spPr>
          <a:xfrm>
            <a:off x="18229655" y="523006"/>
            <a:ext cx="5840874" cy="2924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49E03C-B302-42CB-88AB-68E883403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8057" b="37301"/>
          <a:stretch/>
        </p:blipFill>
        <p:spPr>
          <a:xfrm>
            <a:off x="12403663" y="523006"/>
            <a:ext cx="5517285" cy="29249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4255</TotalTime>
  <Words>543</Words>
  <Application>Microsoft Office PowerPoint</Application>
  <PresentationFormat>Custom</PresentationFormat>
  <Paragraphs>81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Helvetica Neue</vt:lpstr>
      <vt:lpstr>Helvetica Neue Medium</vt:lpstr>
      <vt:lpstr>Montserrat SemiBold</vt:lpstr>
      <vt:lpstr>21_BasicWhite</vt:lpstr>
      <vt:lpstr>PowerPoint Presentation</vt:lpstr>
      <vt:lpstr>NATIONAL TRENDS</vt:lpstr>
      <vt:lpstr>WHAT ARE COACHES/FACULTY SEEING?</vt:lpstr>
      <vt:lpstr>RICHLAND RESOURCES </vt:lpstr>
      <vt:lpstr>RICHLAND RESOURCES </vt:lpstr>
      <vt:lpstr>RICHLAND RESOURCES </vt:lpstr>
      <vt:lpstr>PowerPoint Presentation</vt:lpstr>
      <vt:lpstr>PowerPoint Presentation</vt:lpstr>
      <vt:lpstr>PowerPoint Presentation</vt:lpstr>
      <vt:lpstr>ADDITIONAL SUPPORTS &amp; RESOURCES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Johnson-Palmer</dc:creator>
  <cp:lastModifiedBy>Meredith Johnson-Palmer</cp:lastModifiedBy>
  <cp:revision>28</cp:revision>
  <dcterms:modified xsi:type="dcterms:W3CDTF">2024-11-19T18:28:53Z</dcterms:modified>
</cp:coreProperties>
</file>