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7" r:id="rId4"/>
    <p:sldId id="269" r:id="rId5"/>
    <p:sldId id="268" r:id="rId6"/>
    <p:sldId id="266" r:id="rId7"/>
    <p:sldId id="270" r:id="rId8"/>
    <p:sldId id="275" r:id="rId9"/>
    <p:sldId id="271" r:id="rId10"/>
    <p:sldId id="265" r:id="rId11"/>
    <p:sldId id="272" r:id="rId12"/>
    <p:sldId id="273" r:id="rId13"/>
    <p:sldId id="276" r:id="rId14"/>
    <p:sldId id="277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9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“Notable Quote”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over.jpg" descr="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Monitoring Report: IT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099811" y="3485520"/>
            <a:ext cx="20184377" cy="707490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b="1" u="sng" dirty="0"/>
              <a:t>Jenzabar Student Information System Conversion: Timeline</a:t>
            </a:r>
          </a:p>
          <a:p>
            <a:endParaRPr lang="en-US" b="1" u="sng" dirty="0">
              <a:solidFill>
                <a:srgbClr val="17375E"/>
              </a:solidFill>
              <a:latin typeface="Helvetica"/>
              <a:cs typeface="Helvetica"/>
            </a:endParaRPr>
          </a:p>
          <a:p>
            <a:r>
              <a:rPr lang="en-US" sz="4600" dirty="0">
                <a:solidFill>
                  <a:srgbClr val="17375E"/>
                </a:solidFill>
                <a:latin typeface="Helvetica"/>
                <a:cs typeface="Helvetica"/>
              </a:rPr>
              <a:t>January 2024 – December 2024: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600" dirty="0">
                <a:solidFill>
                  <a:srgbClr val="17375E"/>
                </a:solidFill>
                <a:latin typeface="Helvetica"/>
                <a:cs typeface="Helvetica"/>
              </a:rPr>
              <a:t>Planning discussions &amp; data mapping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600" dirty="0">
                <a:solidFill>
                  <a:srgbClr val="17375E"/>
                </a:solidFill>
                <a:latin typeface="Helvetica"/>
                <a:cs typeface="Helvetica"/>
              </a:rPr>
              <a:t>Identify “big picture” software/process changes, develop initial change plans</a:t>
            </a:r>
          </a:p>
          <a:p>
            <a:pPr lvl="1"/>
            <a:endParaRPr lang="en-US" sz="4600" dirty="0">
              <a:solidFill>
                <a:srgbClr val="17375E"/>
              </a:solidFill>
              <a:latin typeface="Helvetica"/>
              <a:cs typeface="Helvetica"/>
            </a:endParaRPr>
          </a:p>
          <a:p>
            <a:r>
              <a:rPr lang="en-US" sz="4600" dirty="0">
                <a:solidFill>
                  <a:srgbClr val="17375E"/>
                </a:solidFill>
                <a:latin typeface="Helvetica"/>
                <a:cs typeface="Helvetica"/>
              </a:rPr>
              <a:t>January 2025 – December 2025: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600" dirty="0">
                <a:solidFill>
                  <a:srgbClr val="17375E"/>
                </a:solidFill>
                <a:latin typeface="Helvetica"/>
                <a:cs typeface="Helvetica"/>
              </a:rPr>
              <a:t>Complete any lingering planning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600" dirty="0">
                <a:solidFill>
                  <a:srgbClr val="17375E"/>
                </a:solidFill>
                <a:latin typeface="Helvetica"/>
                <a:cs typeface="Helvetica"/>
              </a:rPr>
              <a:t>Begin user training &amp; data conversion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600" dirty="0">
              <a:solidFill>
                <a:srgbClr val="17375E"/>
              </a:solidFill>
              <a:latin typeface="Helvetica"/>
              <a:cs typeface="Helvetica"/>
            </a:endParaRPr>
          </a:p>
          <a:p>
            <a:r>
              <a:rPr lang="en-US" sz="4600" dirty="0">
                <a:solidFill>
                  <a:srgbClr val="17375E"/>
                </a:solidFill>
                <a:latin typeface="Helvetica"/>
                <a:cs typeface="Helvetica"/>
              </a:rPr>
              <a:t>January 2026 – February 2026: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600" dirty="0">
                <a:solidFill>
                  <a:srgbClr val="17375E"/>
                </a:solidFill>
                <a:latin typeface="Helvetica"/>
                <a:cs typeface="Helvetica"/>
              </a:rPr>
              <a:t>Wrap up user training &amp; conversion testing</a:t>
            </a:r>
          </a:p>
          <a:p>
            <a:endParaRPr lang="en-US" sz="4600" dirty="0">
              <a:solidFill>
                <a:srgbClr val="17375E"/>
              </a:solidFill>
              <a:latin typeface="Helvetica"/>
              <a:cs typeface="Helvetica"/>
            </a:endParaRPr>
          </a:p>
          <a:p>
            <a:r>
              <a:rPr lang="en-US" sz="4600" dirty="0">
                <a:solidFill>
                  <a:srgbClr val="17375E"/>
                </a:solidFill>
                <a:latin typeface="Helvetica"/>
                <a:cs typeface="Helvetica"/>
              </a:rPr>
              <a:t>March 2026: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600" dirty="0">
                <a:solidFill>
                  <a:srgbClr val="17375E"/>
                </a:solidFill>
                <a:latin typeface="Helvetica"/>
                <a:cs typeface="Helvetica"/>
              </a:rPr>
              <a:t>Go-Live: 7-day system blackout to complete the final conversion</a:t>
            </a:r>
            <a:r>
              <a:rPr lang="en-US" sz="1200" i="1" dirty="0">
                <a:solidFill>
                  <a:srgbClr val="17375E"/>
                </a:solidFill>
                <a:latin typeface="Helvetica"/>
                <a:cs typeface="Helvetic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888914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Monitoring Report: IT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1779151" y="3279229"/>
            <a:ext cx="20184377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Cybersecurity: Malwarebytes EDR (Endpoint Detection &amp; Response)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67BE0B-94CA-4B14-AD42-62E1B2ABE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986" y="4294794"/>
            <a:ext cx="20184376" cy="642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1525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Monitoring Report: IT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1779151" y="3279229"/>
            <a:ext cx="20184377" cy="72141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Cybersecurity: Malwarebytes EDR – Past 12 Months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66182-CCF6-41DF-814F-08660A5FB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585" y="4000642"/>
            <a:ext cx="18373508" cy="686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071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hotoHeaderTextLeft.jpg" descr="PhotoHeaderTextLef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Monterrat Semibold…"/>
          <p:cNvSpPr txBox="1"/>
          <p:nvPr/>
        </p:nvSpPr>
        <p:spPr>
          <a:xfrm>
            <a:off x="1297197" y="4589929"/>
            <a:ext cx="9504637" cy="5810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09600" indent="-609600" algn="l">
              <a:spcBef>
                <a:spcPts val="2400"/>
              </a:spcBef>
              <a:buSzPct val="123000"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Physical servers: 28 (138TB)</a:t>
            </a:r>
          </a:p>
          <a:p>
            <a:pPr marL="609600" indent="-609600" algn="l">
              <a:spcBef>
                <a:spcPts val="2400"/>
              </a:spcBef>
              <a:buSzPct val="123000"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Virtual servers: 103 </a:t>
            </a:r>
          </a:p>
          <a:p>
            <a:pPr marL="609600" indent="-609600" algn="l">
              <a:spcBef>
                <a:spcPts val="2400"/>
              </a:spcBef>
              <a:buSzPct val="123000"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Workstations: 1,453</a:t>
            </a:r>
          </a:p>
          <a:p>
            <a:pPr marL="609600" indent="-609600" algn="l">
              <a:spcBef>
                <a:spcPts val="2400"/>
              </a:spcBef>
              <a:buSzPct val="123000"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Deployed applications: 118</a:t>
            </a:r>
          </a:p>
          <a:p>
            <a:pPr marL="609600" indent="-609600" algn="l">
              <a:spcBef>
                <a:spcPts val="2400"/>
              </a:spcBef>
              <a:buSzPct val="123000"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Deployed patches: 691</a:t>
            </a:r>
          </a:p>
          <a:p>
            <a:pPr marL="609600" indent="-609600" algn="l">
              <a:spcBef>
                <a:spcPts val="2400"/>
              </a:spcBef>
              <a:buSzPct val="123000"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 dirty="0"/>
          </a:p>
        </p:txBody>
      </p:sp>
      <p:sp>
        <p:nvSpPr>
          <p:cNvPr id="173" name="MONTSERRAT EXTRABOLD"/>
          <p:cNvSpPr txBox="1"/>
          <p:nvPr/>
        </p:nvSpPr>
        <p:spPr>
          <a:xfrm>
            <a:off x="1763521" y="1256224"/>
            <a:ext cx="8571991" cy="843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1365468">
              <a:lnSpc>
                <a:spcPct val="80000"/>
              </a:lnSpc>
              <a:defRPr sz="4700" spc="-99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Monitoring Report: IT</a:t>
            </a:r>
            <a:endParaRPr dirty="0"/>
          </a:p>
        </p:txBody>
      </p:sp>
      <p:sp>
        <p:nvSpPr>
          <p:cNvPr id="6" name="MONTSERRAT BOLD">
            <a:extLst>
              <a:ext uri="{FF2B5EF4-FFF2-40B4-BE49-F238E27FC236}">
                <a16:creationId xmlns:a16="http://schemas.microsoft.com/office/drawing/2014/main" id="{FE9C6A5D-70D8-45A0-A8A1-C48F8FFAD45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97834" y="3290045"/>
            <a:ext cx="10143908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Cybersecurity Incident: Restoration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5C0758-9E6C-4FCD-B2B4-951F2D110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8939" y="2681029"/>
            <a:ext cx="11707081" cy="835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3272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Monterrat Semibold"/>
          <p:cNvSpPr txBox="1">
            <a:spLocks noGrp="1"/>
          </p:cNvSpPr>
          <p:nvPr>
            <p:ph type="body" idx="1"/>
          </p:nvPr>
        </p:nvSpPr>
        <p:spPr>
          <a:xfrm>
            <a:off x="2209458" y="2217339"/>
            <a:ext cx="19965084" cy="8119851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spcBef>
                <a:spcPts val="2400"/>
              </a:spcBef>
              <a:buSzPct val="123000"/>
              <a:buChar char="•"/>
              <a:defRPr sz="4800" b="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Questions ?</a:t>
            </a:r>
            <a:endParaRPr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1859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December 2024 Monitoring Report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209458" y="3741122"/>
            <a:ext cx="21971002" cy="63889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sz="6600" u="sng" dirty="0"/>
              <a:t>Technology &amp; Operations Teams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66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600" dirty="0"/>
              <a:t>Facilities &amp; Grounds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600" dirty="0"/>
              <a:t>Campus Police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600" dirty="0"/>
              <a:t>Information Technology (IT) Department </a:t>
            </a:r>
            <a:endParaRPr sz="6600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Monitoring Report: Facilities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104934" y="6535867"/>
            <a:ext cx="21971002" cy="2321262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2024-2026 Strategic Plan Goals:</a:t>
            </a:r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209458" y="7462311"/>
            <a:ext cx="19965084" cy="270366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Facilities Master Plan progression</a:t>
            </a:r>
          </a:p>
          <a:p>
            <a:r>
              <a:rPr lang="en-US" dirty="0"/>
              <a:t>Reduced energy consumption</a:t>
            </a:r>
            <a:endParaRPr dirty="0"/>
          </a:p>
        </p:txBody>
      </p:sp>
      <p:sp>
        <p:nvSpPr>
          <p:cNvPr id="6" name="MONTSERRAT BOLD">
            <a:extLst>
              <a:ext uri="{FF2B5EF4-FFF2-40B4-BE49-F238E27FC236}">
                <a16:creationId xmlns:a16="http://schemas.microsoft.com/office/drawing/2014/main" id="{06F122CE-CF1C-405A-834A-FFAA452A24B9}"/>
              </a:ext>
            </a:extLst>
          </p:cNvPr>
          <p:cNvSpPr txBox="1">
            <a:spLocks/>
          </p:cNvSpPr>
          <p:nvPr/>
        </p:nvSpPr>
        <p:spPr>
          <a:xfrm>
            <a:off x="2209458" y="4000642"/>
            <a:ext cx="20345742" cy="1790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numCol="1" spcCol="381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243D6B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13081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9177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5273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1369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Purpose: Maintain and enhance the college’s facilities and grounds to support of the institution’s mission &amp; vision</a:t>
            </a:r>
          </a:p>
        </p:txBody>
      </p:sp>
    </p:spTree>
    <p:extLst>
      <p:ext uri="{BB962C8B-B14F-4D97-AF65-F5344CB8AC3E}">
        <p14:creationId xmlns:p14="http://schemas.microsoft.com/office/powerpoint/2010/main" val="14506611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hotoHeaderTextRight.jpg" descr="PhotoHeaderTextR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Monterrat Semibold…"/>
          <p:cNvSpPr txBox="1"/>
          <p:nvPr/>
        </p:nvSpPr>
        <p:spPr>
          <a:xfrm>
            <a:off x="13517564" y="3580808"/>
            <a:ext cx="9504638" cy="682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2400"/>
              </a:spcBef>
              <a:buSzPct val="123000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Master Plan Progression: Andreas Agriculture Building</a:t>
            </a:r>
          </a:p>
          <a:p>
            <a:pPr marL="609600" indent="-609600" algn="l">
              <a:spcBef>
                <a:spcPts val="2400"/>
              </a:spcBef>
              <a:buSzPct val="123000"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$4 million investment supporting academic operations</a:t>
            </a:r>
            <a:endParaRPr dirty="0"/>
          </a:p>
          <a:p>
            <a:pPr marL="609600" indent="-609600" algn="l">
              <a:spcBef>
                <a:spcPts val="2400"/>
              </a:spcBef>
              <a:buSzPct val="123000"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Greenhouse &amp; headhouse work have largely been completed; currently completing final post-construction enhancements</a:t>
            </a:r>
            <a:endParaRPr dirty="0"/>
          </a:p>
        </p:txBody>
      </p:sp>
      <p:sp>
        <p:nvSpPr>
          <p:cNvPr id="169" name="MONTSERRAT EXTRABOLD"/>
          <p:cNvSpPr txBox="1"/>
          <p:nvPr/>
        </p:nvSpPr>
        <p:spPr>
          <a:xfrm>
            <a:off x="13983889" y="1256224"/>
            <a:ext cx="8571988" cy="843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1365468">
              <a:lnSpc>
                <a:spcPct val="80000"/>
              </a:lnSpc>
              <a:defRPr sz="4700" spc="-99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Monitoring Report: Facilities</a:t>
            </a:r>
            <a:endParaRPr dirty="0"/>
          </a:p>
        </p:txBody>
      </p:sp>
      <p:pic>
        <p:nvPicPr>
          <p:cNvPr id="5" name="Picture 2" descr="BLDD | Michael D. Andreas Agriculture Building, Richland Community ...">
            <a:extLst>
              <a:ext uri="{FF2B5EF4-FFF2-40B4-BE49-F238E27FC236}">
                <a16:creationId xmlns:a16="http://schemas.microsoft.com/office/drawing/2014/main" id="{51244640-3B17-4A30-8783-1F10076F2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" y="5721634"/>
            <a:ext cx="12192000" cy="81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hotos: Michael D. Andreas Agriculture Building ribbon cutting">
            <a:extLst>
              <a:ext uri="{FF2B5EF4-FFF2-40B4-BE49-F238E27FC236}">
                <a16:creationId xmlns:a16="http://schemas.microsoft.com/office/drawing/2014/main" id="{746ECE79-9F45-433A-B118-AA0A701A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" y="-2523743"/>
            <a:ext cx="12179807" cy="811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78059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Monitoring Report: Facilities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209458" y="3741122"/>
            <a:ext cx="20148518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Project Currently In Progress</a:t>
            </a:r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209458" y="4675773"/>
            <a:ext cx="14500754" cy="62073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sz="3200" dirty="0"/>
              <a:t>Master Plan Phase II: First Floor, West Wing &amp; Center</a:t>
            </a:r>
          </a:p>
          <a:p>
            <a:r>
              <a:rPr lang="en-US" sz="3200" dirty="0"/>
              <a:t>Grant Operations Wing: offices &amp; learning spaces</a:t>
            </a:r>
          </a:p>
          <a:p>
            <a:r>
              <a:rPr lang="en-US" sz="3200" dirty="0"/>
              <a:t>Parking lot &amp; sidewalk concrete repair (co-funded by ICCB)</a:t>
            </a:r>
          </a:p>
          <a:p>
            <a:r>
              <a:rPr lang="en-US" sz="3200" dirty="0"/>
              <a:t>Elevator car repair (summer 2025)</a:t>
            </a:r>
          </a:p>
          <a:p>
            <a:r>
              <a:rPr lang="en-US" sz="3200" dirty="0"/>
              <a:t>Clock and annunciator system upgrades</a:t>
            </a:r>
          </a:p>
          <a:p>
            <a:r>
              <a:rPr lang="en-US" sz="3200" dirty="0"/>
              <a:t>Parking lot call box upgrades</a:t>
            </a:r>
          </a:p>
          <a:p>
            <a:r>
              <a:rPr lang="en-US" sz="3200" dirty="0"/>
              <a:t>Smart lighting upgrades</a:t>
            </a:r>
            <a:endParaRPr sz="3200" dirty="0"/>
          </a:p>
        </p:txBody>
      </p:sp>
      <p:sp>
        <p:nvSpPr>
          <p:cNvPr id="7" name="Monterrat Semibold">
            <a:extLst>
              <a:ext uri="{FF2B5EF4-FFF2-40B4-BE49-F238E27FC236}">
                <a16:creationId xmlns:a16="http://schemas.microsoft.com/office/drawing/2014/main" id="{50BD40F3-4BBB-4909-AE58-E17E8651F069}"/>
              </a:ext>
            </a:extLst>
          </p:cNvPr>
          <p:cNvSpPr txBox="1">
            <a:spLocks/>
          </p:cNvSpPr>
          <p:nvPr/>
        </p:nvSpPr>
        <p:spPr>
          <a:xfrm>
            <a:off x="13296729" y="4675773"/>
            <a:ext cx="14500754" cy="6207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spcCol="38100">
            <a:normAutofit/>
          </a:bodyPr>
          <a:lstStyle>
            <a:lvl1pPr marL="609600" marR="0" indent="-609600" algn="l" defTabSz="2438337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5F9A3F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1219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3200" dirty="0"/>
              <a:t>Pneumatic control system replacement</a:t>
            </a:r>
          </a:p>
          <a:p>
            <a:pPr hangingPunct="1"/>
            <a:r>
              <a:rPr lang="en-US" sz="3200" dirty="0"/>
              <a:t>CSI exterior wall repair</a:t>
            </a:r>
          </a:p>
          <a:p>
            <a:pPr hangingPunct="1"/>
            <a:r>
              <a:rPr lang="en-US" sz="3200" dirty="0"/>
              <a:t>Atrium skylight &amp; roof repair</a:t>
            </a:r>
          </a:p>
          <a:p>
            <a:pPr hangingPunct="1"/>
            <a:r>
              <a:rPr lang="en-US" sz="3200" dirty="0"/>
              <a:t>Stair tower ceiling replacement &amp; window repair</a:t>
            </a:r>
          </a:p>
          <a:p>
            <a:pPr hangingPunct="1"/>
            <a:r>
              <a:rPr lang="en-US" sz="3200" dirty="0"/>
              <a:t>Exterior door &amp; frame replacement</a:t>
            </a:r>
          </a:p>
          <a:p>
            <a:pPr hangingPunct="1"/>
            <a:r>
              <a:rPr lang="en-US" sz="3200" dirty="0"/>
              <a:t>Wayfinding improvements &amp; digital signage</a:t>
            </a:r>
          </a:p>
          <a:p>
            <a:pPr hangingPunct="1"/>
            <a:r>
              <a:rPr lang="en-US" sz="3200" dirty="0"/>
              <a:t>Building automation system (BAS) tuning</a:t>
            </a:r>
          </a:p>
          <a:p>
            <a:pPr hangingPunct="1"/>
            <a:endParaRPr lang="en-US" sz="3200" dirty="0"/>
          </a:p>
          <a:p>
            <a:pPr hangingPunct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606526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hotoHeaderTextLeft.jpg" descr="PhotoHeaderTextLef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293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Monterrat Semibold…"/>
          <p:cNvSpPr txBox="1"/>
          <p:nvPr/>
        </p:nvSpPr>
        <p:spPr>
          <a:xfrm>
            <a:off x="1297197" y="3580808"/>
            <a:ext cx="9504637" cy="7140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85800" indent="-685800" algn="l">
              <a:spcBef>
                <a:spcPts val="2400"/>
              </a:spcBef>
              <a:buSzPct val="123000"/>
              <a:buFont typeface="Arial" panose="020B0604020202020204" pitchFamily="34" charset="0"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Mission:  To create an environment where people can safely learn, work and visit</a:t>
            </a:r>
            <a:endParaRPr dirty="0"/>
          </a:p>
          <a:p>
            <a:pPr marL="609600" indent="-609600" algn="l">
              <a:spcBef>
                <a:spcPts val="2400"/>
              </a:spcBef>
              <a:buSzPct val="123000"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Provides campus crime prevention, emergency response, and related services 24/7/365</a:t>
            </a:r>
            <a:endParaRPr dirty="0"/>
          </a:p>
          <a:p>
            <a:pPr marL="609600" indent="-609600" algn="l">
              <a:spcBef>
                <a:spcPts val="2400"/>
              </a:spcBef>
              <a:buSzPct val="123000"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Sworn Officers: 3   </a:t>
            </a:r>
            <a:r>
              <a:rPr lang="en-US" sz="3600" dirty="0"/>
              <a:t>(2 F/T, 1 P/T)</a:t>
            </a:r>
          </a:p>
          <a:p>
            <a:pPr marL="609600" indent="-609600" algn="l">
              <a:spcBef>
                <a:spcPts val="2400"/>
              </a:spcBef>
              <a:buSzPct val="123000"/>
              <a:buChar char="•"/>
              <a:defRPr sz="4800"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en-US" dirty="0"/>
              <a:t>Contract Officers: 5  </a:t>
            </a:r>
            <a:r>
              <a:rPr lang="en-US" sz="3600" dirty="0"/>
              <a:t> (4 F/T, 1 P/T)</a:t>
            </a:r>
            <a:endParaRPr sz="3600" dirty="0"/>
          </a:p>
        </p:txBody>
      </p:sp>
      <p:sp>
        <p:nvSpPr>
          <p:cNvPr id="173" name="MONTSERRAT EXTRABOLD"/>
          <p:cNvSpPr txBox="1"/>
          <p:nvPr/>
        </p:nvSpPr>
        <p:spPr>
          <a:xfrm>
            <a:off x="1763521" y="1256224"/>
            <a:ext cx="8571991" cy="843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1365468">
              <a:lnSpc>
                <a:spcPct val="80000"/>
              </a:lnSpc>
              <a:defRPr sz="4700" spc="-99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Monitoring Report: Campus Police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4A2222D-1714-4F43-B2EC-37FF884E0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427271"/>
              </p:ext>
            </p:extLst>
          </p:nvPr>
        </p:nvGraphicFramePr>
        <p:xfrm>
          <a:off x="14048490" y="179293"/>
          <a:ext cx="8202066" cy="132953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18532">
                  <a:extLst>
                    <a:ext uri="{9D8B030D-6E8A-4147-A177-3AD203B41FA5}">
                      <a16:colId xmlns:a16="http://schemas.microsoft.com/office/drawing/2014/main" val="3362990725"/>
                    </a:ext>
                  </a:extLst>
                </a:gridCol>
                <a:gridCol w="1661178">
                  <a:extLst>
                    <a:ext uri="{9D8B030D-6E8A-4147-A177-3AD203B41FA5}">
                      <a16:colId xmlns:a16="http://schemas.microsoft.com/office/drawing/2014/main" val="2547012676"/>
                    </a:ext>
                  </a:extLst>
                </a:gridCol>
                <a:gridCol w="1661178">
                  <a:extLst>
                    <a:ext uri="{9D8B030D-6E8A-4147-A177-3AD203B41FA5}">
                      <a16:colId xmlns:a16="http://schemas.microsoft.com/office/drawing/2014/main" val="2154277169"/>
                    </a:ext>
                  </a:extLst>
                </a:gridCol>
                <a:gridCol w="1661178">
                  <a:extLst>
                    <a:ext uri="{9D8B030D-6E8A-4147-A177-3AD203B41FA5}">
                      <a16:colId xmlns:a16="http://schemas.microsoft.com/office/drawing/2014/main" val="2925092296"/>
                    </a:ext>
                  </a:extLst>
                </a:gridCol>
              </a:tblGrid>
              <a:tr h="64057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Clery</a:t>
                      </a:r>
                      <a:r>
                        <a:rPr lang="en-US" sz="2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Act Reporting  </a:t>
                      </a:r>
                      <a:endParaRPr lang="en-US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On Campus  </a:t>
                      </a:r>
                      <a:endParaRPr lang="en-US" sz="24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556727"/>
                  </a:ext>
                </a:extLst>
              </a:tr>
              <a:tr h="3635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2021  </a:t>
                      </a:r>
                      <a:endParaRPr lang="en-US" sz="24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2022 </a:t>
                      </a:r>
                      <a:endParaRPr lang="en-US" sz="24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2023 </a:t>
                      </a:r>
                      <a:endParaRPr lang="en-US" sz="24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23348514"/>
                  </a:ext>
                </a:extLst>
              </a:tr>
              <a:tr h="10560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Murder/non-negligent Manslaughter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580367"/>
                  </a:ext>
                </a:extLst>
              </a:tr>
              <a:tr h="7098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Negligent Manslaughter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3616971"/>
                  </a:ext>
                </a:extLst>
              </a:tr>
              <a:tr h="7098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Sex Offenses (Forcible)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47584883"/>
                  </a:ext>
                </a:extLst>
              </a:tr>
              <a:tr h="10560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Sex Offenses (Non-Forcible)  </a:t>
                      </a:r>
                      <a:endParaRPr lang="en-US" sz="24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2990183"/>
                  </a:ext>
                </a:extLst>
              </a:tr>
              <a:tr h="363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Robbery  </a:t>
                      </a:r>
                      <a:endParaRPr lang="en-US" sz="24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7514324"/>
                  </a:ext>
                </a:extLst>
              </a:tr>
              <a:tr h="7098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Aggravated Assault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9086434"/>
                  </a:ext>
                </a:extLst>
              </a:tr>
              <a:tr h="363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Burglary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7923636"/>
                  </a:ext>
                </a:extLst>
              </a:tr>
              <a:tr h="7098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Motor Vehicle Theft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7817777"/>
                  </a:ext>
                </a:extLst>
              </a:tr>
              <a:tr h="363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Arson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7036012"/>
                  </a:ext>
                </a:extLst>
              </a:tr>
              <a:tr h="363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Hate Crimes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1465744"/>
                  </a:ext>
                </a:extLst>
              </a:tr>
              <a:tr h="7098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Domestic Violence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1  </a:t>
                      </a:r>
                      <a:endParaRPr lang="en-US" sz="24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1  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2269387"/>
                  </a:ext>
                </a:extLst>
              </a:tr>
              <a:tr h="363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Stalking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388556"/>
                  </a:ext>
                </a:extLst>
              </a:tr>
              <a:tr h="363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Dating Violence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0    </a:t>
                      </a:r>
                      <a:endParaRPr lang="en-US" sz="24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4999915"/>
                  </a:ext>
                </a:extLst>
              </a:tr>
              <a:tr h="7098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Illegal Weapons Possession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0991678"/>
                  </a:ext>
                </a:extLst>
              </a:tr>
              <a:tr h="7098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Drug Law Violations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1  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2838849"/>
                  </a:ext>
                </a:extLst>
              </a:tr>
              <a:tr h="7098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Liquor Law Violations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9772329"/>
                  </a:ext>
                </a:extLst>
              </a:tr>
              <a:tr h="7098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Illegal Weapons Possession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2323066"/>
                  </a:ext>
                </a:extLst>
              </a:tr>
              <a:tr h="7098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Drug Law Violations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0273795"/>
                  </a:ext>
                </a:extLst>
              </a:tr>
              <a:tr h="6925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Liquor Law Violations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0  </a:t>
                      </a:r>
                      <a:endParaRPr lang="en-US" sz="24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0164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89753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Monitoring Report: Campus Police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209458" y="3741122"/>
            <a:ext cx="20274024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Behavioral Evaluation Threat Assessment (BETA) Team</a:t>
            </a:r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209458" y="5214832"/>
            <a:ext cx="19965084" cy="51223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Provides consultation, makes recommendations for action, and coordinates campus resources in response to reports of disruptive or concerning behavior displayed by students, staff, or faculty.</a:t>
            </a:r>
          </a:p>
          <a:p>
            <a:r>
              <a:rPr lang="en-US" dirty="0"/>
              <a:t>Results in actionable decisions intended to ensure a safe learning environment</a:t>
            </a:r>
          </a:p>
          <a:p>
            <a:endParaRPr lang="en-US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408499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Monitoring Report: Information Technology (IT)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2104934" y="6535867"/>
            <a:ext cx="21971002" cy="2321262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2024-2026 Strategic Plan Goals:</a:t>
            </a:r>
            <a:endParaRPr dirty="0"/>
          </a:p>
        </p:txBody>
      </p:sp>
      <p:sp>
        <p:nvSpPr>
          <p:cNvPr id="156" name="Monterrat Semibold"/>
          <p:cNvSpPr txBox="1">
            <a:spLocks noGrp="1"/>
          </p:cNvSpPr>
          <p:nvPr>
            <p:ph type="body" idx="21"/>
          </p:nvPr>
        </p:nvSpPr>
        <p:spPr>
          <a:xfrm>
            <a:off x="2209458" y="7462311"/>
            <a:ext cx="19965084" cy="270366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lnSpc>
                <a:spcPct val="100000"/>
              </a:lnSpc>
              <a:spcBef>
                <a:spcPts val="2400"/>
              </a:spcBef>
              <a:defRPr>
                <a:solidFill>
                  <a:srgbClr val="5F9A3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en-US" dirty="0"/>
              <a:t>Student Information System (SIS) software upgrade</a:t>
            </a:r>
          </a:p>
          <a:p>
            <a:r>
              <a:rPr lang="en-US" dirty="0"/>
              <a:t>Cybersecurity enhancements</a:t>
            </a:r>
            <a:endParaRPr dirty="0"/>
          </a:p>
        </p:txBody>
      </p:sp>
      <p:sp>
        <p:nvSpPr>
          <p:cNvPr id="6" name="MONTSERRAT BOLD">
            <a:extLst>
              <a:ext uri="{FF2B5EF4-FFF2-40B4-BE49-F238E27FC236}">
                <a16:creationId xmlns:a16="http://schemas.microsoft.com/office/drawing/2014/main" id="{06F122CE-CF1C-405A-834A-FFAA452A24B9}"/>
              </a:ext>
            </a:extLst>
          </p:cNvPr>
          <p:cNvSpPr txBox="1">
            <a:spLocks/>
          </p:cNvSpPr>
          <p:nvPr/>
        </p:nvSpPr>
        <p:spPr>
          <a:xfrm>
            <a:off x="2209458" y="4000642"/>
            <a:ext cx="20345742" cy="1790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numCol="1" spcCol="381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243D6B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13081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9177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5273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1369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Purpose: Provide a secure technological environment for activities which align with the institution’s mission&amp; vision.</a:t>
            </a:r>
          </a:p>
        </p:txBody>
      </p:sp>
    </p:spTree>
    <p:extLst>
      <p:ext uri="{BB962C8B-B14F-4D97-AF65-F5344CB8AC3E}">
        <p14:creationId xmlns:p14="http://schemas.microsoft.com/office/powerpoint/2010/main" val="122992995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ONTSERRAT EXTRABOLD"/>
          <p:cNvSpPr txBox="1">
            <a:spLocks noGrp="1"/>
          </p:cNvSpPr>
          <p:nvPr>
            <p:ph type="title"/>
          </p:nvPr>
        </p:nvSpPr>
        <p:spPr>
          <a:xfrm>
            <a:off x="3212417" y="1283739"/>
            <a:ext cx="17959166" cy="1433164"/>
          </a:xfrm>
          <a:prstGeom prst="rect">
            <a:avLst/>
          </a:prstGeom>
        </p:spPr>
        <p:txBody>
          <a:bodyPr/>
          <a:lstStyle>
            <a:lvl1pPr algn="ctr">
              <a:defRPr b="0" spc="-2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US" dirty="0"/>
              <a:t>Monitoring Report: IT</a:t>
            </a:r>
            <a:endParaRPr dirty="0"/>
          </a:p>
        </p:txBody>
      </p:sp>
      <p:sp>
        <p:nvSpPr>
          <p:cNvPr id="155" name="MONTSERRAT BOLD"/>
          <p:cNvSpPr txBox="1">
            <a:spLocks noGrp="1"/>
          </p:cNvSpPr>
          <p:nvPr>
            <p:ph type="body" sz="quarter" idx="1"/>
          </p:nvPr>
        </p:nvSpPr>
        <p:spPr>
          <a:xfrm>
            <a:off x="1797081" y="3539309"/>
            <a:ext cx="20184377" cy="93478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43D6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en-US" dirty="0"/>
              <a:t>Jenzabar Student Information System Conversion: Status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2B8A5-6A0C-4136-99D8-9A2F2019F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063" y="4474089"/>
            <a:ext cx="13836171" cy="644382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17CAAE5C-3218-45DA-9DFA-E660F322718B}"/>
              </a:ext>
            </a:extLst>
          </p:cNvPr>
          <p:cNvSpPr/>
          <p:nvPr/>
        </p:nvSpPr>
        <p:spPr>
          <a:xfrm rot="10800000" flipH="1">
            <a:off x="10940557" y="8247529"/>
            <a:ext cx="530652" cy="3209364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179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603</Words>
  <Application>Microsoft Office PowerPoint</Application>
  <PresentationFormat>Custom</PresentationFormat>
  <Paragraphs>156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Helvetica</vt:lpstr>
      <vt:lpstr>Helvetica Neue</vt:lpstr>
      <vt:lpstr>Helvetica Neue Medium</vt:lpstr>
      <vt:lpstr>Times New Roman</vt:lpstr>
      <vt:lpstr>21_BasicWhite</vt:lpstr>
      <vt:lpstr>PowerPoint Presentation</vt:lpstr>
      <vt:lpstr>December 2024 Monitoring Report</vt:lpstr>
      <vt:lpstr>Monitoring Report: Facilities</vt:lpstr>
      <vt:lpstr>PowerPoint Presentation</vt:lpstr>
      <vt:lpstr>Monitoring Report: Facilities</vt:lpstr>
      <vt:lpstr>PowerPoint Presentation</vt:lpstr>
      <vt:lpstr>Monitoring Report: Campus Police</vt:lpstr>
      <vt:lpstr>Monitoring Report: Information Technology (IT)</vt:lpstr>
      <vt:lpstr>Monitoring Report: IT</vt:lpstr>
      <vt:lpstr>Monitoring Report: IT</vt:lpstr>
      <vt:lpstr>Monitoring Report: IT</vt:lpstr>
      <vt:lpstr>Monitoring Report: IT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Feinstein</dc:creator>
  <cp:lastModifiedBy>Madonna Brown</cp:lastModifiedBy>
  <cp:revision>26</cp:revision>
  <dcterms:modified xsi:type="dcterms:W3CDTF">2025-01-02T18:40:32Z</dcterms:modified>
</cp:coreProperties>
</file>