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863" r:id="rId3"/>
    <p:sldId id="870" r:id="rId4"/>
    <p:sldId id="876" r:id="rId5"/>
    <p:sldId id="875" r:id="rId6"/>
    <p:sldId id="262" r:id="rId7"/>
    <p:sldId id="860" r:id="rId8"/>
    <p:sldId id="864" r:id="rId9"/>
    <p:sldId id="869" r:id="rId10"/>
    <p:sldId id="257" r:id="rId11"/>
    <p:sldId id="871" r:id="rId12"/>
    <p:sldId id="263" r:id="rId13"/>
    <p:sldId id="872" r:id="rId14"/>
    <p:sldId id="265" r:id="rId15"/>
    <p:sldId id="866" r:id="rId16"/>
    <p:sldId id="873" r:id="rId17"/>
    <p:sldId id="862" r:id="rId18"/>
    <p:sldId id="874" r:id="rId19"/>
    <p:sldId id="258" r:id="rId20"/>
    <p:sldId id="838" r:id="rId21"/>
  </p:sldIdLst>
  <p:sldSz cx="18288000" cy="10287000"/>
  <p:notesSz cx="7010400" cy="9296400"/>
  <p:embeddedFontLst>
    <p:embeddedFont>
      <p:font typeface="Canva Sans" panose="020B0604020202020204" charset="0"/>
      <p:regular r:id="rId23"/>
    </p:embeddedFont>
    <p:embeddedFont>
      <p:font typeface="Canva Sans Bold" panose="020B0604020202020204" charset="0"/>
      <p:regular r:id="rId24"/>
    </p:embeddedFont>
    <p:embeddedFont>
      <p:font typeface="Gill Sans MT" panose="020B0502020104020203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5C865E6-FE2D-4470-B282-3C0788AB293D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9C45DE3-7BEC-4B90-AC9D-94CD3D6A8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384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580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67728-00A5-F416-D5D8-84BBD766A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5DC793-99D0-37F3-36C9-8E9B3F98D5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830DFC-3E46-0676-A95E-4CACF1103A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931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8B7B16-520F-4038-A73C-7275E5A0F9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430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8B7B16-520F-4038-A73C-7275E5A0F9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115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8B7B16-520F-4038-A73C-7275E5A0F9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589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8B7B16-520F-4038-A73C-7275E5A0F96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07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8B7B16-520F-4038-A73C-7275E5A0F96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9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904875" y="809625"/>
            <a:ext cx="16478250" cy="1074873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04875" y="1779722"/>
            <a:ext cx="16478250" cy="701087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1pPr>
            <a:lvl2pPr marL="981075" indent="-523875" defTabSz="619125">
              <a:lnSpc>
                <a:spcPct val="100000"/>
              </a:lnSpc>
              <a:spcBef>
                <a:spcPts val="0"/>
              </a:spcBef>
              <a:defRPr sz="4125" b="1"/>
            </a:lvl2pPr>
            <a:lvl3pPr marL="1438275" indent="-523875" defTabSz="619125">
              <a:lnSpc>
                <a:spcPct val="100000"/>
              </a:lnSpc>
              <a:spcBef>
                <a:spcPts val="0"/>
              </a:spcBef>
              <a:defRPr sz="4125" b="1"/>
            </a:lvl3pPr>
            <a:lvl4pPr marL="1895475" indent="-523875" defTabSz="619125">
              <a:lnSpc>
                <a:spcPct val="100000"/>
              </a:lnSpc>
              <a:spcBef>
                <a:spcPts val="0"/>
              </a:spcBef>
              <a:defRPr sz="4125" b="1"/>
            </a:lvl4pPr>
            <a:lvl5pPr marL="2352675" indent="-523875" defTabSz="619125">
              <a:lnSpc>
                <a:spcPct val="100000"/>
              </a:lnSpc>
              <a:spcBef>
                <a:spcPts val="0"/>
              </a:spcBef>
              <a:defRPr sz="4125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21" hasCustomPrompt="1"/>
          </p:nvPr>
        </p:nvSpPr>
        <p:spPr>
          <a:xfrm>
            <a:off x="904875" y="3186379"/>
            <a:ext cx="16478250" cy="6192011"/>
          </a:xfrm>
          <a:prstGeom prst="rect">
            <a:avLst/>
          </a:prstGeom>
        </p:spPr>
        <p:txBody>
          <a:bodyPr numCol="1" spcCol="38100"/>
          <a:lstStyle/>
          <a:p>
            <a:r>
              <a:t>Slide bullet text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520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allpaperflare.com/albert-einstein-formula-math-mathematics-physics-poster-wallpaper-uoxle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lickr.com/photos/asmwebsitesi/8166648575" TargetMode="External"/><Relationship Id="rId5" Type="http://schemas.openxmlformats.org/officeDocument/2006/relationships/image" Target="../media/image10.jpeg"/><Relationship Id="rId10" Type="http://schemas.openxmlformats.org/officeDocument/2006/relationships/hyperlink" Target="https://www.wallpaperflare.com/search?wallpaper=global" TargetMode="External"/><Relationship Id="rId4" Type="http://schemas.openxmlformats.org/officeDocument/2006/relationships/hyperlink" Target="https://www.sipi.edu/apps/pages/index.jsp?uREC_ID=3514384&amp;type=d&amp;pREC_ID=2395446" TargetMode="External"/><Relationship Id="rId9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r.inspiredpencil.com/pictures-2023/business-computer-trainin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jagranjosh.com/general-knowledge/world-standards-day-theme-history-facts-1665724699-1" TargetMode="Externa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26597" y="1765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166747" y="933450"/>
            <a:ext cx="13954506" cy="854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 b="1" dirty="0">
                <a:solidFill>
                  <a:srgbClr val="F3F6F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Division Updates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48862" y="3258675"/>
            <a:ext cx="6726886" cy="3804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3"/>
              </a:lnSpc>
            </a:pPr>
            <a:r>
              <a:rPr lang="en-US" sz="3566" b="1" dirty="0">
                <a:solidFill>
                  <a:srgbClr val="17305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Allied Health Professions</a:t>
            </a:r>
          </a:p>
          <a:p>
            <a:pPr algn="l">
              <a:lnSpc>
                <a:spcPts val="4993"/>
              </a:lnSpc>
            </a:pPr>
            <a:r>
              <a:rPr lang="en-US" sz="3566" b="1" dirty="0">
                <a:solidFill>
                  <a:srgbClr val="17305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Liberal Arts</a:t>
            </a:r>
          </a:p>
          <a:p>
            <a:pPr algn="l">
              <a:lnSpc>
                <a:spcPts val="4993"/>
              </a:lnSpc>
            </a:pPr>
            <a:r>
              <a:rPr lang="en-US" sz="3566" b="1" dirty="0">
                <a:solidFill>
                  <a:srgbClr val="17305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Math &amp; Sciences</a:t>
            </a:r>
          </a:p>
          <a:p>
            <a:pPr algn="l">
              <a:lnSpc>
                <a:spcPts val="4993"/>
              </a:lnSpc>
              <a:spcBef>
                <a:spcPct val="0"/>
              </a:spcBef>
            </a:pPr>
            <a:r>
              <a:rPr lang="en-US" sz="3566" b="1" dirty="0">
                <a:solidFill>
                  <a:srgbClr val="17305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Applied Science &amp; Technology</a:t>
            </a:r>
          </a:p>
          <a:p>
            <a:pPr algn="l">
              <a:lnSpc>
                <a:spcPts val="4993"/>
              </a:lnSpc>
              <a:spcBef>
                <a:spcPct val="0"/>
              </a:spcBef>
            </a:pPr>
            <a:endParaRPr lang="en-US" sz="3566" b="1" dirty="0">
              <a:solidFill>
                <a:srgbClr val="173053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4993"/>
              </a:lnSpc>
              <a:spcBef>
                <a:spcPct val="0"/>
              </a:spcBef>
            </a:pPr>
            <a:endParaRPr lang="en-US" sz="3566" b="1" dirty="0">
              <a:solidFill>
                <a:srgbClr val="173053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pic>
        <p:nvPicPr>
          <p:cNvPr id="13" name="Picture 12" descr="A red screen with a red background with a red book and a red bird">
            <a:extLst>
              <a:ext uri="{FF2B5EF4-FFF2-40B4-BE49-F238E27FC236}">
                <a16:creationId xmlns:a16="http://schemas.microsoft.com/office/drawing/2014/main" id="{188BEE9C-3876-5432-4915-BB72E33F87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8255"/>
          <a:stretch>
            <a:fillRect/>
          </a:stretch>
        </p:blipFill>
        <p:spPr>
          <a:xfrm>
            <a:off x="13196214" y="2784508"/>
            <a:ext cx="3557363" cy="22915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A group of medical professionals&#10;&#10;AI-generated content may be incorrect.">
            <a:extLst>
              <a:ext uri="{FF2B5EF4-FFF2-40B4-BE49-F238E27FC236}">
                <a16:creationId xmlns:a16="http://schemas.microsoft.com/office/drawing/2014/main" id="{BA19A361-BBE3-EFD9-A958-028CAFB335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772525" y="2507704"/>
            <a:ext cx="3557363" cy="28451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 descr="A blackboard with white chalk on it&#10;&#10;AI-generated content may be incorrect.">
            <a:extLst>
              <a:ext uri="{FF2B5EF4-FFF2-40B4-BE49-F238E27FC236}">
                <a16:creationId xmlns:a16="http://schemas.microsoft.com/office/drawing/2014/main" id="{C8C9D4F2-1795-5B93-2575-BFD55937EA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806987" y="5788209"/>
            <a:ext cx="3824769" cy="21488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 descr="A blue globe in front of a server room&#10;&#10;AI-generated content may be incorrect.">
            <a:extLst>
              <a:ext uri="{FF2B5EF4-FFF2-40B4-BE49-F238E27FC236}">
                <a16:creationId xmlns:a16="http://schemas.microsoft.com/office/drawing/2014/main" id="{54389F49-21FF-B46B-BA69-F3F15DF87E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3044411" y="5820682"/>
            <a:ext cx="3709166" cy="20838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21A4F-5B74-1857-D82C-EB6E66B50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381268D-C129-F5E8-1DBD-C4696A5CB54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4900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87E77E72-7773-66CF-1BBB-8469E04364D9}"/>
              </a:ext>
            </a:extLst>
          </p:cNvPr>
          <p:cNvSpPr txBox="1"/>
          <p:nvPr/>
        </p:nvSpPr>
        <p:spPr>
          <a:xfrm>
            <a:off x="2147216" y="923925"/>
            <a:ext cx="14050482" cy="832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1"/>
              </a:lnSpc>
              <a:spcBef>
                <a:spcPct val="0"/>
              </a:spcBef>
            </a:pPr>
            <a:r>
              <a:rPr lang="en-US" sz="4800" b="1" dirty="0">
                <a:solidFill>
                  <a:schemeClr val="bg1"/>
                </a:solidFill>
                <a:latin typeface="Canva Sans Bold" panose="020B0604020202020204" charset="0"/>
              </a:rPr>
              <a:t>Allied Health Professions </a:t>
            </a:r>
            <a:endParaRPr lang="en-US" sz="4800" b="1" dirty="0">
              <a:solidFill>
                <a:schemeClr val="bg1"/>
              </a:solidFill>
              <a:latin typeface="Canva Sans Bold" panose="020B0604020202020204" charset="0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FA9863-208F-4274-8928-F6EB3D790619}"/>
              </a:ext>
            </a:extLst>
          </p:cNvPr>
          <p:cNvSpPr txBox="1"/>
          <p:nvPr/>
        </p:nvSpPr>
        <p:spPr>
          <a:xfrm>
            <a:off x="1734351" y="2857500"/>
            <a:ext cx="1452129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Dean: </a:t>
            </a:r>
            <a:r>
              <a:rPr lang="en-US" sz="3200" dirty="0">
                <a:solidFill>
                  <a:schemeClr val="tx2"/>
                </a:solidFill>
              </a:rPr>
              <a:t>Dr. Tasha Jones</a:t>
            </a:r>
          </a:p>
          <a:p>
            <a:endParaRPr lang="en-US" sz="3200" dirty="0">
              <a:solidFill>
                <a:schemeClr val="tx2"/>
              </a:solidFill>
            </a:endParaRPr>
          </a:p>
          <a:p>
            <a:r>
              <a:rPr lang="en-US" sz="3200" b="1" dirty="0">
                <a:solidFill>
                  <a:schemeClr val="tx2"/>
                </a:solidFill>
              </a:rPr>
              <a:t>Nursing Education Programs: </a:t>
            </a:r>
            <a:r>
              <a:rPr lang="en-US" sz="3200" dirty="0">
                <a:solidFill>
                  <a:schemeClr val="tx2"/>
                </a:solidFill>
              </a:rPr>
              <a:t>Associate Degree Nursing, Practical Nursing, Bridge PN to ADN, Nurse Assistant/Aide, Phlebotomy/Forensic Phlebotomy, Medical Assisting </a:t>
            </a:r>
          </a:p>
          <a:p>
            <a:endParaRPr lang="en-US" sz="3200" dirty="0">
              <a:solidFill>
                <a:schemeClr val="tx2"/>
              </a:solidFill>
            </a:endParaRPr>
          </a:p>
          <a:p>
            <a:r>
              <a:rPr lang="en-US" sz="3200" b="1" dirty="0">
                <a:solidFill>
                  <a:schemeClr val="tx2"/>
                </a:solidFill>
              </a:rPr>
              <a:t>Total Faculty: </a:t>
            </a:r>
            <a:r>
              <a:rPr lang="en-US" sz="3200" dirty="0">
                <a:solidFill>
                  <a:schemeClr val="tx2"/>
                </a:solidFill>
              </a:rPr>
              <a:t>16 Full-time faculty, 15 Adjunct Faculty</a:t>
            </a:r>
          </a:p>
          <a:p>
            <a:endParaRPr lang="en-US" sz="3200" dirty="0">
              <a:solidFill>
                <a:schemeClr val="tx2"/>
              </a:solidFill>
            </a:endParaRPr>
          </a:p>
          <a:p>
            <a:r>
              <a:rPr lang="en-US" sz="3200" b="1" dirty="0">
                <a:solidFill>
                  <a:schemeClr val="tx2"/>
                </a:solidFill>
              </a:rPr>
              <a:t>Total Staff: </a:t>
            </a:r>
            <a:r>
              <a:rPr lang="en-US" sz="3200" dirty="0">
                <a:solidFill>
                  <a:schemeClr val="tx2"/>
                </a:solidFill>
              </a:rPr>
              <a:t>2 Administrative Assistants 2 Lab coordinators  </a:t>
            </a:r>
          </a:p>
        </p:txBody>
      </p:sp>
    </p:spTree>
    <p:extLst>
      <p:ext uri="{BB962C8B-B14F-4D97-AF65-F5344CB8AC3E}">
        <p14:creationId xmlns:p14="http://schemas.microsoft.com/office/powerpoint/2010/main" val="362843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10130333" y="2619913"/>
            <a:ext cx="6613403" cy="5246370"/>
            <a:chOff x="0" y="0"/>
            <a:chExt cx="6159500" cy="42354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59500" cy="4235450"/>
            </a:xfrm>
            <a:custGeom>
              <a:avLst/>
              <a:gdLst/>
              <a:ahLst/>
              <a:cxnLst/>
              <a:rect l="l" t="t" r="r" b="b"/>
              <a:pathLst>
                <a:path w="6159500" h="423545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blipFill>
              <a:blip r:embed="rId3"/>
              <a:stretch>
                <a:fillRect t="-475" b="-47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147216" y="923925"/>
            <a:ext cx="14050482" cy="863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Allied Health Professions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72567" y="2502085"/>
            <a:ext cx="8209337" cy="7015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79"/>
              </a:lnSpc>
              <a:spcBef>
                <a:spcPct val="0"/>
              </a:spcBef>
            </a:pPr>
            <a:endParaRPr lang="en-US" sz="2800" b="1" dirty="0">
              <a:solidFill>
                <a:schemeClr val="tx2"/>
              </a:solidFill>
              <a:latin typeface="Canva Sans Bold" panose="020B0604020202020204" charset="0"/>
              <a:ea typeface="Canva Sans Bold"/>
              <a:cs typeface="Canva Sans Bold"/>
              <a:sym typeface="Canva Sans Bold"/>
            </a:endParaRPr>
          </a:p>
          <a:p>
            <a:r>
              <a:rPr lang="en-US" sz="2800" b="1" u="sng" dirty="0">
                <a:solidFill>
                  <a:schemeClr val="tx2"/>
                </a:solidFill>
                <a:latin typeface="Canva Sans Bold" panose="020B0604020202020204" charset="0"/>
              </a:rPr>
              <a:t>We will host two accrediting bodies on campus for site visits in September</a:t>
            </a:r>
            <a:r>
              <a:rPr lang="en-US" sz="2800" dirty="0">
                <a:solidFill>
                  <a:schemeClr val="tx2"/>
                </a:solidFill>
                <a:latin typeface="Canva Sans Bold" panose="020B0604020202020204" charset="0"/>
              </a:rPr>
              <a:t>:</a:t>
            </a:r>
          </a:p>
          <a:p>
            <a:r>
              <a:rPr lang="en-US" sz="2800" dirty="0">
                <a:solidFill>
                  <a:schemeClr val="tx2"/>
                </a:solidFill>
                <a:latin typeface="Canva Sans Bold" panose="020B0604020202020204" charset="0"/>
              </a:rPr>
              <a:t> </a:t>
            </a:r>
          </a:p>
          <a:p>
            <a:r>
              <a:rPr lang="en-US" sz="2800" dirty="0">
                <a:solidFill>
                  <a:schemeClr val="tx2"/>
                </a:solidFill>
                <a:latin typeface="Canva Sans Bold" panose="020B0604020202020204" charset="0"/>
              </a:rPr>
              <a:t>Joint Review Committee on Education in Radiologic Technology (JRCERT) for the Radiography program Site visit dates: Sept 18-19</a:t>
            </a:r>
          </a:p>
          <a:p>
            <a:r>
              <a:rPr lang="en-US" sz="2800" dirty="0">
                <a:solidFill>
                  <a:schemeClr val="tx2"/>
                </a:solidFill>
                <a:latin typeface="Canva Sans Bold" panose="020B0604020202020204" charset="0"/>
              </a:rPr>
              <a:t> </a:t>
            </a:r>
          </a:p>
          <a:p>
            <a:r>
              <a:rPr lang="en-US" sz="2800" dirty="0">
                <a:solidFill>
                  <a:schemeClr val="tx2"/>
                </a:solidFill>
                <a:latin typeface="Canva Sans Bold" panose="020B0604020202020204" charset="0"/>
              </a:rPr>
              <a:t>Accreditation Commission for Education in Nursing (ACEN) for the ADN program Site visit dates: Sept 23-25</a:t>
            </a:r>
          </a:p>
          <a:p>
            <a:r>
              <a:rPr lang="en-US" sz="2400" dirty="0">
                <a:latin typeface="Canva Sans Bold" panose="020B0604020202020204" charset="0"/>
              </a:rPr>
              <a:t> </a:t>
            </a:r>
          </a:p>
          <a:p>
            <a:pPr>
              <a:lnSpc>
                <a:spcPts val="3779"/>
              </a:lnSpc>
              <a:spcBef>
                <a:spcPct val="0"/>
              </a:spcBef>
            </a:pPr>
            <a:endParaRPr lang="en-US" sz="2699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3779"/>
              </a:lnSpc>
              <a:spcBef>
                <a:spcPct val="0"/>
              </a:spcBef>
            </a:pPr>
            <a:endParaRPr lang="en-US" sz="2699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>
              <a:lnSpc>
                <a:spcPts val="3779"/>
              </a:lnSpc>
              <a:spcBef>
                <a:spcPct val="0"/>
              </a:spcBef>
            </a:pPr>
            <a:endParaRPr lang="en-US" sz="2400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21A4F-5B74-1857-D82C-EB6E66B50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381268D-C129-F5E8-1DBD-C4696A5CB54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4900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87E77E72-7773-66CF-1BBB-8469E04364D9}"/>
              </a:ext>
            </a:extLst>
          </p:cNvPr>
          <p:cNvSpPr txBox="1"/>
          <p:nvPr/>
        </p:nvSpPr>
        <p:spPr>
          <a:xfrm>
            <a:off x="2147216" y="923925"/>
            <a:ext cx="14050482" cy="832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1"/>
              </a:lnSpc>
              <a:spcBef>
                <a:spcPct val="0"/>
              </a:spcBef>
            </a:pPr>
            <a:r>
              <a:rPr lang="en-US" sz="4800" b="1" dirty="0">
                <a:solidFill>
                  <a:schemeClr val="bg1"/>
                </a:solidFill>
                <a:latin typeface="Canva Sans Bold" panose="020B0604020202020204" charset="0"/>
              </a:rPr>
              <a:t>Liberal Arts </a:t>
            </a:r>
            <a:endParaRPr lang="en-US" sz="4800" b="1" dirty="0">
              <a:solidFill>
                <a:schemeClr val="bg1"/>
              </a:solidFill>
              <a:latin typeface="Canva Sans Bold" panose="020B0604020202020204" charset="0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FA9863-208F-4274-8928-F6EB3D790619}"/>
              </a:ext>
            </a:extLst>
          </p:cNvPr>
          <p:cNvSpPr txBox="1"/>
          <p:nvPr/>
        </p:nvSpPr>
        <p:spPr>
          <a:xfrm>
            <a:off x="1734351" y="2857500"/>
            <a:ext cx="1452129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Dean: </a:t>
            </a:r>
            <a:r>
              <a:rPr lang="en-US" sz="3600" dirty="0">
                <a:solidFill>
                  <a:srgbClr val="002060"/>
                </a:solidFill>
              </a:rPr>
              <a:t>Danielle Patricio</a:t>
            </a:r>
          </a:p>
          <a:p>
            <a:endParaRPr lang="en-US" sz="3600" dirty="0">
              <a:solidFill>
                <a:srgbClr val="002060"/>
              </a:solidFill>
            </a:endParaRPr>
          </a:p>
          <a:p>
            <a:r>
              <a:rPr lang="en-US" sz="3600" b="1" dirty="0">
                <a:solidFill>
                  <a:srgbClr val="002060"/>
                </a:solidFill>
              </a:rPr>
              <a:t>Disciplines:</a:t>
            </a:r>
            <a:r>
              <a:rPr lang="en-US" sz="3600" dirty="0">
                <a:solidFill>
                  <a:srgbClr val="002060"/>
                </a:solidFill>
              </a:rPr>
              <a:t> African-American Studies, Art, Communication, Early Childhood Education, English, Foreign Language, History, Music, Philosophy, Political Science, Student Development, Theatre</a:t>
            </a:r>
          </a:p>
          <a:p>
            <a:endParaRPr lang="en-US" sz="3600" b="1" dirty="0">
              <a:solidFill>
                <a:srgbClr val="002060"/>
              </a:solidFill>
            </a:endParaRPr>
          </a:p>
          <a:p>
            <a:r>
              <a:rPr lang="en-US" sz="3600" b="1" dirty="0">
                <a:solidFill>
                  <a:srgbClr val="002060"/>
                </a:solidFill>
              </a:rPr>
              <a:t>Total Faculty: </a:t>
            </a:r>
            <a:r>
              <a:rPr lang="en-US" sz="3600" dirty="0">
                <a:solidFill>
                  <a:srgbClr val="002060"/>
                </a:solidFill>
              </a:rPr>
              <a:t>10 Full-Time Faculty, 16 Adjunct Faculty</a:t>
            </a:r>
          </a:p>
          <a:p>
            <a:endParaRPr lang="en-US" sz="3600" dirty="0">
              <a:solidFill>
                <a:srgbClr val="002060"/>
              </a:solidFill>
            </a:endParaRPr>
          </a:p>
          <a:p>
            <a:r>
              <a:rPr lang="en-US" sz="3600" b="1" dirty="0">
                <a:solidFill>
                  <a:srgbClr val="002060"/>
                </a:solidFill>
              </a:rPr>
              <a:t>Other Staff: </a:t>
            </a:r>
            <a:r>
              <a:rPr lang="en-US" sz="3600" dirty="0">
                <a:solidFill>
                  <a:srgbClr val="002060"/>
                </a:solidFill>
              </a:rPr>
              <a:t>Administrative Assistant, Education Program Director</a:t>
            </a:r>
          </a:p>
        </p:txBody>
      </p:sp>
    </p:spTree>
    <p:extLst>
      <p:ext uri="{BB962C8B-B14F-4D97-AF65-F5344CB8AC3E}">
        <p14:creationId xmlns:p14="http://schemas.microsoft.com/office/powerpoint/2010/main" val="304529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778896" y="2376324"/>
            <a:ext cx="6730208" cy="3662998"/>
          </a:xfrm>
          <a:custGeom>
            <a:avLst/>
            <a:gdLst/>
            <a:ahLst/>
            <a:cxnLst/>
            <a:rect l="l" t="t" r="r" b="b"/>
            <a:pathLst>
              <a:path w="6730208" h="3662998">
                <a:moveTo>
                  <a:pt x="0" y="0"/>
                </a:moveTo>
                <a:lnTo>
                  <a:pt x="6730208" y="0"/>
                </a:lnTo>
                <a:lnTo>
                  <a:pt x="6730208" y="3662999"/>
                </a:lnTo>
                <a:lnTo>
                  <a:pt x="0" y="36629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147216" y="923925"/>
            <a:ext cx="14050482" cy="863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Prep Academy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927048" y="6438900"/>
            <a:ext cx="14490817" cy="1362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12"/>
              </a:lnSpc>
            </a:pPr>
            <a:r>
              <a:rPr lang="en-US" sz="1937" b="1" dirty="0">
                <a:solidFill>
                  <a:schemeClr val="tx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District 61 graduated its first cohort of Prep Academy students in May 25 students earned their Associate’s degree while earning their high school diploma in 2025. </a:t>
            </a:r>
          </a:p>
          <a:p>
            <a:pPr algn="l">
              <a:lnSpc>
                <a:spcPts val="2712"/>
              </a:lnSpc>
            </a:pPr>
            <a:endParaRPr lang="en-US" sz="1937" b="1" dirty="0">
              <a:solidFill>
                <a:schemeClr val="tx2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2712"/>
              </a:lnSpc>
            </a:pPr>
            <a:r>
              <a:rPr lang="en-US" sz="1937" b="1" dirty="0">
                <a:solidFill>
                  <a:schemeClr val="tx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Nearly all of them are transferring to a university this month to continue their education</a:t>
            </a:r>
            <a:r>
              <a:rPr lang="en-US" sz="1937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4C2BA-B4C6-FF9D-6C92-1435294BA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41617BE-BA2A-12C2-B55E-ACE73D55DDE3}"/>
              </a:ext>
            </a:extLst>
          </p:cNvPr>
          <p:cNvSpPr/>
          <p:nvPr/>
        </p:nvSpPr>
        <p:spPr>
          <a:xfrm>
            <a:off x="0" y="-2913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C43C963D-6F37-B04A-0591-17BF72B32FF5}"/>
              </a:ext>
            </a:extLst>
          </p:cNvPr>
          <p:cNvSpPr txBox="1"/>
          <p:nvPr/>
        </p:nvSpPr>
        <p:spPr>
          <a:xfrm>
            <a:off x="2147216" y="923925"/>
            <a:ext cx="14050482" cy="863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Cohort 2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7EB4B1-209C-455B-BB54-96E813CC0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247900"/>
            <a:ext cx="1584960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42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21A4F-5B74-1857-D82C-EB6E66B50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381268D-C129-F5E8-1DBD-C4696A5CB54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4900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87E77E72-7773-66CF-1BBB-8469E04364D9}"/>
              </a:ext>
            </a:extLst>
          </p:cNvPr>
          <p:cNvSpPr txBox="1"/>
          <p:nvPr/>
        </p:nvSpPr>
        <p:spPr>
          <a:xfrm>
            <a:off x="2147216" y="923925"/>
            <a:ext cx="14050482" cy="832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1"/>
              </a:lnSpc>
              <a:spcBef>
                <a:spcPct val="0"/>
              </a:spcBef>
            </a:pPr>
            <a:r>
              <a:rPr lang="en-US" sz="4800" b="1" dirty="0">
                <a:solidFill>
                  <a:schemeClr val="bg1"/>
                </a:solidFill>
                <a:latin typeface="Canva Sans Bold" panose="020B0604020202020204" charset="0"/>
              </a:rPr>
              <a:t>Math &amp; Sciences </a:t>
            </a:r>
            <a:endParaRPr lang="en-US" sz="4800" b="1" dirty="0">
              <a:solidFill>
                <a:schemeClr val="bg1"/>
              </a:solidFill>
              <a:latin typeface="Canva Sans Bold" panose="020B0604020202020204" charset="0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FA9863-208F-4274-8928-F6EB3D790619}"/>
              </a:ext>
            </a:extLst>
          </p:cNvPr>
          <p:cNvSpPr txBox="1"/>
          <p:nvPr/>
        </p:nvSpPr>
        <p:spPr>
          <a:xfrm>
            <a:off x="1734351" y="2857500"/>
            <a:ext cx="1452129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Dean: </a:t>
            </a:r>
            <a:r>
              <a:rPr lang="en-US" sz="3600" dirty="0">
                <a:solidFill>
                  <a:srgbClr val="002060"/>
                </a:solidFill>
              </a:rPr>
              <a:t>Andy Hynds</a:t>
            </a:r>
          </a:p>
          <a:p>
            <a:endParaRPr lang="en-US" sz="3600" dirty="0">
              <a:solidFill>
                <a:srgbClr val="002060"/>
              </a:solidFill>
            </a:endParaRPr>
          </a:p>
          <a:p>
            <a:r>
              <a:rPr lang="en-US" sz="3600" b="1" dirty="0">
                <a:solidFill>
                  <a:srgbClr val="002060"/>
                </a:solidFill>
              </a:rPr>
              <a:t>Transfer Disciplines:</a:t>
            </a:r>
            <a:r>
              <a:rPr lang="en-US" sz="3600" dirty="0">
                <a:solidFill>
                  <a:srgbClr val="002060"/>
                </a:solidFill>
              </a:rPr>
              <a:t> Astronomy, Biology, Chemistry, Earth Science, Economics, Engineering, Math, Physics, Physical Education, Sequestration</a:t>
            </a:r>
          </a:p>
          <a:p>
            <a:endParaRPr lang="en-US" sz="3600" b="1" dirty="0">
              <a:solidFill>
                <a:srgbClr val="002060"/>
              </a:solidFill>
            </a:endParaRPr>
          </a:p>
          <a:p>
            <a:r>
              <a:rPr lang="en-US" sz="3600" b="1" dirty="0">
                <a:solidFill>
                  <a:srgbClr val="002060"/>
                </a:solidFill>
              </a:rPr>
              <a:t>Total Faculty: </a:t>
            </a:r>
            <a:r>
              <a:rPr lang="en-US" sz="3600" dirty="0">
                <a:solidFill>
                  <a:srgbClr val="002060"/>
                </a:solidFill>
              </a:rPr>
              <a:t>14 Full-Time Faculty, 14 Adjunct Faculty</a:t>
            </a:r>
          </a:p>
          <a:p>
            <a:endParaRPr lang="en-US" sz="3600" dirty="0">
              <a:solidFill>
                <a:srgbClr val="002060"/>
              </a:solidFill>
            </a:endParaRPr>
          </a:p>
          <a:p>
            <a:r>
              <a:rPr lang="en-US" sz="3600" b="1" dirty="0">
                <a:solidFill>
                  <a:srgbClr val="002060"/>
                </a:solidFill>
              </a:rPr>
              <a:t>Other  Staff: </a:t>
            </a:r>
            <a:r>
              <a:rPr lang="en-US" sz="3600" dirty="0">
                <a:solidFill>
                  <a:srgbClr val="002060"/>
                </a:solidFill>
              </a:rPr>
              <a:t>Administrative Assistant, Dual Credit Coordinator</a:t>
            </a:r>
          </a:p>
          <a:p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44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2685A-8DA5-B645-FEF5-6789FABF3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DEAF472-0934-DBDF-19CA-06A60264BCAB}"/>
              </a:ext>
            </a:extLst>
          </p:cNvPr>
          <p:cNvSpPr/>
          <p:nvPr/>
        </p:nvSpPr>
        <p:spPr>
          <a:xfrm>
            <a:off x="0" y="-2913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0C2A2400-9606-97A0-7FA5-95BB3CA59F47}"/>
              </a:ext>
            </a:extLst>
          </p:cNvPr>
          <p:cNvSpPr txBox="1"/>
          <p:nvPr/>
        </p:nvSpPr>
        <p:spPr>
          <a:xfrm>
            <a:off x="2147216" y="923925"/>
            <a:ext cx="14050482" cy="863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TLC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DE16EB03-14C3-3B95-ACB2-9A067BDBBCFB}"/>
              </a:ext>
            </a:extLst>
          </p:cNvPr>
          <p:cNvSpPr txBox="1"/>
          <p:nvPr/>
        </p:nvSpPr>
        <p:spPr>
          <a:xfrm>
            <a:off x="1447800" y="2933700"/>
            <a:ext cx="9098309" cy="460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anva Sans Bold" panose="020B0604020202020204" charset="0"/>
              </a:rPr>
              <a:t>Revised the Canvas Instructor Resources course to be the hub for faculty professional development and training resources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  <a:latin typeface="Canva Sans Bold" panose="020B060402020202020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anva Sans Bold" panose="020B0604020202020204" charset="0"/>
              </a:rPr>
              <a:t>Working on implementing a full systemized implementation of Dropout Detective a </a:t>
            </a:r>
            <a:r>
              <a:rPr lang="en-US" sz="2400" b="1" dirty="0">
                <a:solidFill>
                  <a:schemeClr val="tx2"/>
                </a:solidFill>
                <a:latin typeface="Canva Sans Bold" panose="020B0604020202020204" charset="0"/>
              </a:rPr>
              <a:t>data tracking, analytic tool to help identify and prevent student dropout</a:t>
            </a:r>
            <a:endParaRPr lang="en-US" sz="2400" dirty="0">
              <a:solidFill>
                <a:schemeClr val="tx2"/>
              </a:solidFill>
              <a:latin typeface="Canva Sans Bold" panose="020B060402020202020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  <a:latin typeface="Canva Sans Bold" panose="020B060402020202020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Canva Sans Bold" panose="020B0604020202020204" charset="0"/>
              </a:rPr>
              <a:t>Creating of a TLC accountability dashboard</a:t>
            </a:r>
          </a:p>
          <a:p>
            <a:pPr lvl="1"/>
            <a:endParaRPr lang="en-US" sz="1600" dirty="0"/>
          </a:p>
          <a:p>
            <a:pPr algn="l">
              <a:lnSpc>
                <a:spcPts val="2712"/>
              </a:lnSpc>
            </a:pPr>
            <a:endParaRPr lang="en-US" sz="1937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2712"/>
              </a:lnSpc>
            </a:pPr>
            <a:endParaRPr lang="en-US" sz="1937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pic>
        <p:nvPicPr>
          <p:cNvPr id="5" name="Picture 4" descr="A group of people using laptops">
            <a:extLst>
              <a:ext uri="{FF2B5EF4-FFF2-40B4-BE49-F238E27FC236}">
                <a16:creationId xmlns:a16="http://schemas.microsoft.com/office/drawing/2014/main" id="{0571FB26-D2F7-961A-97DF-F5FE8B398C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896599" y="3104499"/>
            <a:ext cx="5529399" cy="3686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851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21A4F-5B74-1857-D82C-EB6E66B50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381268D-C129-F5E8-1DBD-C4696A5CB54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4900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87E77E72-7773-66CF-1BBB-8469E04364D9}"/>
              </a:ext>
            </a:extLst>
          </p:cNvPr>
          <p:cNvSpPr txBox="1"/>
          <p:nvPr/>
        </p:nvSpPr>
        <p:spPr>
          <a:xfrm>
            <a:off x="2147216" y="923925"/>
            <a:ext cx="14050482" cy="832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1"/>
              </a:lnSpc>
              <a:spcBef>
                <a:spcPct val="0"/>
              </a:spcBef>
            </a:pPr>
            <a:r>
              <a:rPr lang="en-US" sz="4800" b="1" dirty="0">
                <a:solidFill>
                  <a:schemeClr val="bg1"/>
                </a:solidFill>
                <a:latin typeface="Canva Sans Bold" panose="020B0604020202020204" charset="0"/>
              </a:rPr>
              <a:t>Applied Science &amp; Technology </a:t>
            </a:r>
            <a:endParaRPr lang="en-US" sz="4800" b="1" dirty="0">
              <a:solidFill>
                <a:schemeClr val="bg1"/>
              </a:solidFill>
              <a:latin typeface="Canva Sans Bold" panose="020B0604020202020204" charset="0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FA9863-208F-4274-8928-F6EB3D790619}"/>
              </a:ext>
            </a:extLst>
          </p:cNvPr>
          <p:cNvSpPr txBox="1"/>
          <p:nvPr/>
        </p:nvSpPr>
        <p:spPr>
          <a:xfrm>
            <a:off x="1590557" y="2680066"/>
            <a:ext cx="151638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Dean: </a:t>
            </a:r>
            <a:r>
              <a:rPr lang="en-US" sz="3200" dirty="0">
                <a:solidFill>
                  <a:srgbClr val="002060"/>
                </a:solidFill>
              </a:rPr>
              <a:t>John Oliver</a:t>
            </a:r>
          </a:p>
          <a:p>
            <a:endParaRPr lang="en-US" sz="3200" dirty="0">
              <a:solidFill>
                <a:srgbClr val="002060"/>
              </a:solidFill>
            </a:endParaRPr>
          </a:p>
          <a:p>
            <a:r>
              <a:rPr lang="en-US" sz="3200" b="1" dirty="0">
                <a:solidFill>
                  <a:srgbClr val="002060"/>
                </a:solidFill>
              </a:rPr>
              <a:t>Disciplines:</a:t>
            </a:r>
            <a:r>
              <a:rPr lang="en-US" sz="3200" dirty="0">
                <a:solidFill>
                  <a:srgbClr val="002060"/>
                </a:solidFill>
              </a:rPr>
              <a:t> Accounting, Agribusiness, Automotive, Business, Computer Science, Culinary Arts, Diesel Medium/Heavy Truck, Engineering Technology, HVAC, Horticulture, Hospitality, Network Technology, Software Applications Programming, Welding</a:t>
            </a:r>
          </a:p>
          <a:p>
            <a:endParaRPr lang="en-US" sz="3200" dirty="0">
              <a:solidFill>
                <a:srgbClr val="002060"/>
              </a:solidFill>
            </a:endParaRPr>
          </a:p>
          <a:p>
            <a:r>
              <a:rPr lang="en-US" sz="3200" b="1" dirty="0">
                <a:solidFill>
                  <a:srgbClr val="002060"/>
                </a:solidFill>
              </a:rPr>
              <a:t>Total Faculty: 10 </a:t>
            </a:r>
            <a:r>
              <a:rPr lang="en-US" sz="3200" dirty="0">
                <a:solidFill>
                  <a:srgbClr val="002060"/>
                </a:solidFill>
              </a:rPr>
              <a:t>Full-Time Faculty </a:t>
            </a:r>
            <a:r>
              <a:rPr lang="en-US" sz="3200" b="1" dirty="0">
                <a:solidFill>
                  <a:srgbClr val="002060"/>
                </a:solidFill>
              </a:rPr>
              <a:t>18</a:t>
            </a:r>
            <a:r>
              <a:rPr lang="en-US" sz="3200" dirty="0">
                <a:solidFill>
                  <a:srgbClr val="002060"/>
                </a:solidFill>
              </a:rPr>
              <a:t> Adjunct Faculty</a:t>
            </a:r>
          </a:p>
          <a:p>
            <a:endParaRPr lang="en-US" sz="3200" dirty="0">
              <a:solidFill>
                <a:srgbClr val="002060"/>
              </a:solidFill>
            </a:endParaRPr>
          </a:p>
          <a:p>
            <a:r>
              <a:rPr lang="en-US" sz="3200" b="1" dirty="0">
                <a:solidFill>
                  <a:srgbClr val="002060"/>
                </a:solidFill>
              </a:rPr>
              <a:t>Other  Staff: </a:t>
            </a:r>
            <a:r>
              <a:rPr lang="en-US" sz="3200" dirty="0">
                <a:solidFill>
                  <a:srgbClr val="002060"/>
                </a:solidFill>
              </a:rPr>
              <a:t>Administrative Assistant, Director of Agricultural Programs (2 FT direct reports), Culinary Arts Director (3 FT direct reports)</a:t>
            </a:r>
          </a:p>
          <a:p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83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477365" y="2744090"/>
            <a:ext cx="9721941" cy="2399410"/>
          </a:xfrm>
          <a:custGeom>
            <a:avLst/>
            <a:gdLst/>
            <a:ahLst/>
            <a:cxnLst/>
            <a:rect l="l" t="t" r="r" b="b"/>
            <a:pathLst>
              <a:path w="9721941" h="2399410">
                <a:moveTo>
                  <a:pt x="0" y="0"/>
                </a:moveTo>
                <a:lnTo>
                  <a:pt x="9721941" y="0"/>
                </a:lnTo>
                <a:lnTo>
                  <a:pt x="9721941" y="2399410"/>
                </a:lnTo>
                <a:lnTo>
                  <a:pt x="0" y="23994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8988" r="-2296" b="-11174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147216" y="923925"/>
            <a:ext cx="14050482" cy="863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Applied Science &amp; Technology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1600" y="5588030"/>
            <a:ext cx="15621000" cy="22395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40"/>
              </a:lnSpc>
              <a:spcBef>
                <a:spcPct val="0"/>
              </a:spcBef>
            </a:pPr>
            <a:r>
              <a:rPr lang="en-US" sz="1600" b="1" dirty="0">
                <a:solidFill>
                  <a:schemeClr val="tx2"/>
                </a:solidFill>
                <a:latin typeface="Canva Sans Bold" panose="020B0604020202020204" charset="0"/>
                <a:ea typeface="Canva Sans Bold"/>
                <a:cs typeface="Canva Sans Bold"/>
                <a:sym typeface="Canva Sans Bold"/>
              </a:rPr>
              <a:t>Automotive Technology and HVAC have doubled enrollment in introductory courses thanks to the partnership between Tamika Thomas and CEJA.</a:t>
            </a:r>
          </a:p>
          <a:p>
            <a:pPr algn="l">
              <a:lnSpc>
                <a:spcPts val="2240"/>
              </a:lnSpc>
              <a:spcBef>
                <a:spcPct val="0"/>
              </a:spcBef>
            </a:pPr>
            <a:endParaRPr lang="en-US" sz="1600" b="1" dirty="0">
              <a:solidFill>
                <a:schemeClr val="tx2"/>
              </a:solidFill>
              <a:latin typeface="Canva Sans Bold" panose="020B0604020202020204" charset="0"/>
              <a:ea typeface="Canva Sans Bold"/>
              <a:cs typeface="Canva Sans Bold"/>
              <a:sym typeface="Canva Sans Bold"/>
            </a:endParaRPr>
          </a:p>
          <a:p>
            <a:pPr>
              <a:lnSpc>
                <a:spcPts val="2240"/>
              </a:lnSpc>
              <a:spcBef>
                <a:spcPct val="0"/>
              </a:spcBef>
            </a:pPr>
            <a:r>
              <a:rPr lang="en-US" sz="1600" b="1" dirty="0">
                <a:solidFill>
                  <a:schemeClr val="tx2"/>
                </a:solidFill>
                <a:latin typeface="Canva Sans Bold" panose="020B0604020202020204" charset="0"/>
                <a:ea typeface="Canva Sans Bold"/>
                <a:cs typeface="Canva Sans Bold"/>
                <a:sym typeface="Canva Sans Bold"/>
              </a:rPr>
              <a:t>Nine Richland Agriculture Students were selected into the C2A3 ASPIRE (Accelerating Students Participation in the Rural Economy) program</a:t>
            </a:r>
          </a:p>
          <a:p>
            <a:pPr>
              <a:lnSpc>
                <a:spcPts val="2240"/>
              </a:lnSpc>
              <a:spcBef>
                <a:spcPct val="0"/>
              </a:spcBef>
            </a:pPr>
            <a:endParaRPr lang="en-US" sz="1600" b="1" dirty="0">
              <a:solidFill>
                <a:schemeClr val="tx2"/>
              </a:solidFill>
              <a:latin typeface="Canva Sans Bold" panose="020B0604020202020204" charset="0"/>
              <a:ea typeface="Canva Sans Bold"/>
              <a:cs typeface="Canva Sans Bold"/>
              <a:sym typeface="Canva Sans Bold"/>
            </a:endParaRPr>
          </a:p>
          <a:p>
            <a:pPr>
              <a:lnSpc>
                <a:spcPts val="2240"/>
              </a:lnSpc>
              <a:spcBef>
                <a:spcPct val="0"/>
              </a:spcBef>
            </a:pPr>
            <a:r>
              <a:rPr lang="en-US" sz="1600" b="1" dirty="0">
                <a:solidFill>
                  <a:schemeClr val="tx2"/>
                </a:solidFill>
                <a:latin typeface="Canva Sans Bold" panose="020B0604020202020204" charset="0"/>
                <a:ea typeface="Canva Sans Bold"/>
                <a:cs typeface="Canva Sans Bold"/>
                <a:sym typeface="Canva Sans Bold"/>
              </a:rPr>
              <a:t>1st  </a:t>
            </a:r>
            <a:r>
              <a:rPr lang="en-US" b="1" dirty="0">
                <a:solidFill>
                  <a:schemeClr val="tx2"/>
                </a:solidFill>
                <a:latin typeface="Canva Sans Bold" panose="020B0604020202020204" charset="0"/>
                <a:sym typeface="Canva Sans Bold"/>
              </a:rPr>
              <a:t>Engineering ENGR 110  has been offered at TCCI</a:t>
            </a:r>
          </a:p>
          <a:p>
            <a:pPr>
              <a:lnSpc>
                <a:spcPts val="2240"/>
              </a:lnSpc>
              <a:spcBef>
                <a:spcPct val="0"/>
              </a:spcBef>
            </a:pPr>
            <a:endParaRPr lang="en-US" dirty="0">
              <a:solidFill>
                <a:schemeClr val="tx2"/>
              </a:solidFill>
              <a:latin typeface="Canva Sans Bold" panose="020B0604020202020204" charset="0"/>
              <a:sym typeface="Canva Sans Bold"/>
            </a:endParaRPr>
          </a:p>
          <a:p>
            <a:pPr>
              <a:lnSpc>
                <a:spcPts val="2240"/>
              </a:lnSpc>
              <a:spcBef>
                <a:spcPct val="0"/>
              </a:spcBef>
            </a:pPr>
            <a:r>
              <a:rPr lang="en-US" sz="1600" dirty="0">
                <a:solidFill>
                  <a:schemeClr val="tx2"/>
                </a:solidFill>
                <a:latin typeface="Canva Sans Bold" panose="020B0604020202020204" charset="0"/>
              </a:rPr>
              <a:t>We launched our first student cohort in a five-semester AAS Earn-and-Learn program, combining classroom learning with real-world experience</a:t>
            </a:r>
            <a:endParaRPr lang="en-US" sz="1600" b="1" dirty="0">
              <a:solidFill>
                <a:schemeClr val="tx2"/>
              </a:solidFill>
              <a:latin typeface="Canva Sans Bold" panose="020B0604020202020204" charset="0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2240"/>
              </a:lnSpc>
              <a:spcBef>
                <a:spcPct val="0"/>
              </a:spcBef>
            </a:pPr>
            <a:endParaRPr lang="en-US" sz="1600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147216" y="923925"/>
            <a:ext cx="14050482" cy="863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Board Ends Alignment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57400" y="2552700"/>
            <a:ext cx="14838853" cy="5909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dirty="0">
              <a:latin typeface="Canva Sans Bold" panose="020B0604020202020204" charset="0"/>
            </a:endParaRPr>
          </a:p>
          <a:p>
            <a:r>
              <a:rPr lang="en-US" sz="3200" dirty="0">
                <a:solidFill>
                  <a:schemeClr val="tx2"/>
                </a:solidFill>
                <a:latin typeface="Canva Sans Bold" panose="020B0604020202020204" charset="0"/>
              </a:rPr>
              <a:t>Because of Richland, students will acquire the knowledge and skills needed to</a:t>
            </a:r>
            <a:r>
              <a:rPr lang="en-US" sz="3200" dirty="0">
                <a:latin typeface="Canva Sans Bold" panose="020B0604020202020204" charset="0"/>
              </a:rPr>
              <a:t> </a:t>
            </a:r>
            <a:r>
              <a:rPr lang="en-US" sz="3200" u="sng" dirty="0">
                <a:solidFill>
                  <a:srgbClr val="00B050"/>
                </a:solidFill>
                <a:latin typeface="Canva Sans Bold" panose="020B0604020202020204" charset="0"/>
              </a:rPr>
              <a:t>succeed in and contribute to a diverse and global community and to exercise their rights and responsibilities as citizens</a:t>
            </a:r>
            <a:endParaRPr lang="en-US" sz="3200" dirty="0">
              <a:solidFill>
                <a:srgbClr val="00B050"/>
              </a:solidFill>
              <a:latin typeface="Canva Sans Bold" panose="020B0604020202020204" charset="0"/>
            </a:endParaRPr>
          </a:p>
          <a:p>
            <a:endParaRPr lang="en-US" sz="3200" dirty="0">
              <a:latin typeface="Canva Sans Bold" panose="020B0604020202020204" charset="0"/>
            </a:endParaRPr>
          </a:p>
          <a:p>
            <a:r>
              <a:rPr lang="en-US" sz="3200" b="1" dirty="0">
                <a:solidFill>
                  <a:schemeClr val="tx2"/>
                </a:solidFill>
                <a:latin typeface="Canva Sans Bold" panose="020B0604020202020204" charset="0"/>
              </a:rPr>
              <a:t>Because of Richland, students who graduate with applied (A.A.S.) degrees will be</a:t>
            </a:r>
            <a:r>
              <a:rPr lang="en-US" sz="3200" dirty="0">
                <a:latin typeface="Canva Sans Bold" panose="020B0604020202020204" charset="0"/>
              </a:rPr>
              <a:t> </a:t>
            </a:r>
            <a:r>
              <a:rPr lang="en-US" sz="3200" u="sng" dirty="0">
                <a:solidFill>
                  <a:srgbClr val="00B050"/>
                </a:solidFill>
                <a:latin typeface="Canva Sans Bold" panose="020B0604020202020204" charset="0"/>
              </a:rPr>
              <a:t>prepared to be skilled, successful employees in the workplace</a:t>
            </a:r>
            <a:endParaRPr lang="en-US" sz="3200" dirty="0">
              <a:solidFill>
                <a:srgbClr val="FF0000"/>
              </a:solidFill>
              <a:latin typeface="Canva Sans Bold" panose="020B0604020202020204" charset="0"/>
            </a:endParaRPr>
          </a:p>
          <a:p>
            <a:endParaRPr lang="en-US" sz="3200" dirty="0">
              <a:solidFill>
                <a:schemeClr val="tx2"/>
              </a:solidFill>
              <a:latin typeface="Canva Sans Bold" panose="020B0604020202020204" charset="0"/>
            </a:endParaRPr>
          </a:p>
          <a:p>
            <a:r>
              <a:rPr lang="en-US" sz="3200" dirty="0">
                <a:solidFill>
                  <a:schemeClr val="tx2"/>
                </a:solidFill>
                <a:latin typeface="Canva Sans Bold" panose="020B0604020202020204" charset="0"/>
              </a:rPr>
              <a:t>Because of Richland, students will have</a:t>
            </a:r>
            <a:r>
              <a:rPr lang="en-US" sz="3200" dirty="0">
                <a:solidFill>
                  <a:srgbClr val="00B050"/>
                </a:solidFill>
                <a:latin typeface="Canva Sans Bold" panose="020B0604020202020204" charset="0"/>
              </a:rPr>
              <a:t> </a:t>
            </a:r>
            <a:r>
              <a:rPr lang="en-US" sz="3200" u="sng" dirty="0">
                <a:solidFill>
                  <a:srgbClr val="00B050"/>
                </a:solidFill>
                <a:latin typeface="Canva Sans Bold" panose="020B0604020202020204" charset="0"/>
              </a:rPr>
              <a:t>opportunities to successfully pursue training and education at and beyond the community college</a:t>
            </a:r>
            <a:endParaRPr lang="en-US" sz="3200" dirty="0">
              <a:latin typeface="Canva Sans Bold" panose="020B0604020202020204" charset="0"/>
            </a:endParaRPr>
          </a:p>
          <a:p>
            <a:endParaRPr lang="en-US" sz="3200" dirty="0">
              <a:latin typeface="Canva Sans Bold" panose="020B0604020202020204" charset="0"/>
            </a:endParaRPr>
          </a:p>
          <a:p>
            <a:endParaRPr lang="en-US" sz="3200" dirty="0">
              <a:latin typeface="Canva Sans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19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TextNoHeader.jpg" descr="TextNoHea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Monterrat Semibold">
            <a:extLst>
              <a:ext uri="{FF2B5EF4-FFF2-40B4-BE49-F238E27FC236}">
                <a16:creationId xmlns:a16="http://schemas.microsoft.com/office/drawing/2014/main" id="{6FA8102A-8E7B-47D6-9CE5-0081B8B828B5}"/>
              </a:ext>
            </a:extLst>
          </p:cNvPr>
          <p:cNvSpPr txBox="1">
            <a:spLocks/>
          </p:cNvSpPr>
          <p:nvPr/>
        </p:nvSpPr>
        <p:spPr>
          <a:xfrm>
            <a:off x="3051145" y="2567314"/>
            <a:ext cx="12179808" cy="1377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19050" tIns="19050" rIns="19050" bIns="19050" numCol="1" spcCol="38100" rtlCol="0" anchor="t">
            <a:noAutofit/>
          </a:bodyPr>
          <a:lstStyle>
            <a:lvl1pPr marL="609600" marR="0" indent="-609600" algn="l" defTabSz="2438337" rtl="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5F9A3F"/>
                </a:solidFill>
                <a:uFillTx/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13081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9177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5273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136900" marR="0" indent="-6985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algn="ctr">
              <a:buNone/>
            </a:pPr>
            <a:r>
              <a:rPr lang="en-US" sz="9000" b="1" dirty="0">
                <a:solidFill>
                  <a:srgbClr val="243D6B"/>
                </a:solidFill>
                <a:latin typeface="Gill Sans MT"/>
              </a:rPr>
              <a:t>Questions</a:t>
            </a:r>
            <a:endParaRPr lang="en-US" sz="9000" b="1" dirty="0">
              <a:solidFill>
                <a:srgbClr val="243D6B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87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AB738-37F3-2664-8062-D996CCFC7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667B590-4FE2-41AE-22B7-B6D79854AD4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86B52E5C-2296-B724-C83F-0EF0BEC0005C}"/>
              </a:ext>
            </a:extLst>
          </p:cNvPr>
          <p:cNvSpPr txBox="1"/>
          <p:nvPr/>
        </p:nvSpPr>
        <p:spPr>
          <a:xfrm>
            <a:off x="2147216" y="923926"/>
            <a:ext cx="14050482" cy="838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1"/>
              </a:lnSpc>
              <a:spcBef>
                <a:spcPct val="0"/>
              </a:spcBef>
            </a:pPr>
            <a:r>
              <a:rPr lang="en-US" sz="5001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Students Registered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C8154D3-B977-E99E-AF89-8C6AD9E0B68A}"/>
              </a:ext>
            </a:extLst>
          </p:cNvPr>
          <p:cNvSpPr txBox="1"/>
          <p:nvPr/>
        </p:nvSpPr>
        <p:spPr>
          <a:xfrm>
            <a:off x="8923067" y="7337477"/>
            <a:ext cx="71934" cy="359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1"/>
              </a:lnSpc>
              <a:spcBef>
                <a:spcPct val="0"/>
              </a:spcBef>
            </a:pPr>
            <a:r>
              <a:rPr lang="en-US" sz="21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737374-2503-20C7-B17B-33C5CF4C7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216" y="2476500"/>
            <a:ext cx="14050482" cy="5689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97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4"/>
          <p:cNvSpPr txBox="1"/>
          <p:nvPr/>
        </p:nvSpPr>
        <p:spPr>
          <a:xfrm>
            <a:off x="2147216" y="923925"/>
            <a:ext cx="14050482" cy="863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Enrollment Growth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362200" y="2400300"/>
            <a:ext cx="14838853" cy="6647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200" dirty="0">
              <a:latin typeface="Canva Sans Bold" panose="020B0604020202020204" charset="0"/>
            </a:endParaRPr>
          </a:p>
          <a:p>
            <a:r>
              <a:rPr lang="en-US" sz="4800" dirty="0">
                <a:solidFill>
                  <a:schemeClr val="tx2"/>
                </a:solidFill>
                <a:latin typeface="Canva Sans Bold" panose="020B0604020202020204" charset="0"/>
              </a:rPr>
              <a:t>Cost &amp; Affordability</a:t>
            </a:r>
          </a:p>
          <a:p>
            <a:r>
              <a:rPr lang="en-US" sz="4800" dirty="0">
                <a:solidFill>
                  <a:schemeClr val="tx2"/>
                </a:solidFill>
                <a:latin typeface="Canva Sans Bold" panose="020B0604020202020204" charset="0"/>
              </a:rPr>
              <a:t>Accessibility &amp; Proximity</a:t>
            </a:r>
          </a:p>
          <a:p>
            <a:r>
              <a:rPr lang="en-US" sz="4800" dirty="0">
                <a:solidFill>
                  <a:schemeClr val="tx2"/>
                </a:solidFill>
                <a:latin typeface="Canva Sans Bold" panose="020B0604020202020204" charset="0"/>
              </a:rPr>
              <a:t>Sense of Belonging &amp; Community</a:t>
            </a:r>
          </a:p>
          <a:p>
            <a:r>
              <a:rPr lang="en-US" sz="4800" dirty="0">
                <a:solidFill>
                  <a:schemeClr val="tx2"/>
                </a:solidFill>
                <a:latin typeface="Canva Sans Bold" panose="020B0604020202020204" charset="0"/>
              </a:rPr>
              <a:t>Dual Credit / Early College Expansion</a:t>
            </a:r>
          </a:p>
          <a:p>
            <a:r>
              <a:rPr lang="en-US" sz="4800" dirty="0">
                <a:solidFill>
                  <a:schemeClr val="tx2"/>
                </a:solidFill>
                <a:latin typeface="Canva Sans Bold" panose="020B0604020202020204" charset="0"/>
              </a:rPr>
              <a:t>Workforce Programs Tied to Local Industry</a:t>
            </a:r>
          </a:p>
          <a:p>
            <a:r>
              <a:rPr lang="en-US" sz="4800" dirty="0">
                <a:solidFill>
                  <a:schemeClr val="tx2"/>
                </a:solidFill>
                <a:latin typeface="Canva Sans Bold" panose="020B0604020202020204" charset="0"/>
              </a:rPr>
              <a:t>Partnerships with Employers</a:t>
            </a:r>
          </a:p>
          <a:p>
            <a:r>
              <a:rPr lang="en-US" sz="4800" dirty="0">
                <a:latin typeface="Canva Sans Bold" panose="020B0604020202020204" charset="0"/>
              </a:rPr>
              <a:t> </a:t>
            </a:r>
          </a:p>
          <a:p>
            <a:endParaRPr lang="en-US" sz="3200" dirty="0">
              <a:latin typeface="Canva Sans Bold" panose="020B0604020202020204" charset="0"/>
            </a:endParaRPr>
          </a:p>
          <a:p>
            <a:endParaRPr lang="en-US" sz="3200" dirty="0">
              <a:latin typeface="Canva Sans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92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TextHeader.jpg" descr="TextHead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A28EDE-269F-1717-106D-E0AE9E6FDA07}"/>
              </a:ext>
            </a:extLst>
          </p:cNvPr>
          <p:cNvSpPr txBox="1"/>
          <p:nvPr/>
        </p:nvSpPr>
        <p:spPr>
          <a:xfrm>
            <a:off x="1173480" y="2566346"/>
            <a:ext cx="7513320" cy="54938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2"/>
                </a:solidFill>
                <a:latin typeface="Canva Sans Bold" panose="020B0604020202020204" charset="0"/>
                <a:ea typeface="Aptos" panose="020B0004020202020204" pitchFamily="34" charset="0"/>
              </a:rPr>
              <a:t>All Richland Associate Degrees and Certificates programs are approved by the ICCB, the IBHE, and the HLC</a:t>
            </a:r>
          </a:p>
          <a:p>
            <a:endParaRPr lang="en-US" sz="2700" dirty="0">
              <a:solidFill>
                <a:schemeClr val="tx2"/>
              </a:solidFill>
              <a:latin typeface="Canva Sans Bold" panose="020B0604020202020204" charset="0"/>
              <a:ea typeface="Aptos" panose="020B000402020202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2"/>
                </a:solidFill>
                <a:latin typeface="Canva Sans Bold" panose="020B0604020202020204" charset="0"/>
                <a:ea typeface="Aptos" panose="020B0004020202020204" pitchFamily="34" charset="0"/>
              </a:rPr>
              <a:t>All transfer degrees have IAI-designated courses or courses that individual universities have approved for transfer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2700" dirty="0">
              <a:solidFill>
                <a:schemeClr val="tx2"/>
              </a:solidFill>
              <a:latin typeface="Canva Sans Bold" panose="020B0604020202020204" charset="0"/>
              <a:ea typeface="Aptos" panose="020B000402020202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2"/>
                </a:solidFill>
                <a:latin typeface="Canva Sans Bold" panose="020B0604020202020204" charset="0"/>
                <a:ea typeface="Aptos" panose="020B0004020202020204" pitchFamily="34" charset="0"/>
              </a:rPr>
              <a:t>Richland Community College ensures that students enrolled in college-level courses meet the necessary academic requirements through a structured placement and eligibility review process.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0FC6F0-997D-78C5-5068-004D19458CBB}"/>
              </a:ext>
            </a:extLst>
          </p:cNvPr>
          <p:cNvSpPr txBox="1"/>
          <p:nvPr/>
        </p:nvSpPr>
        <p:spPr>
          <a:xfrm>
            <a:off x="2057401" y="1142250"/>
            <a:ext cx="14121245" cy="6924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anva Sans Bold" panose="020B0604020202020204" charset="0"/>
              </a:rPr>
              <a:t>Program Approvals and Transfer Standards</a:t>
            </a:r>
            <a:endParaRPr lang="en-US" sz="4000" dirty="0">
              <a:solidFill>
                <a:schemeClr val="bg1"/>
              </a:solidFill>
              <a:latin typeface="Canva Sans Bold" panose="020B0604020202020204" charset="0"/>
              <a:sym typeface="Helvetica Neue"/>
            </a:endParaRPr>
          </a:p>
        </p:txBody>
      </p:sp>
      <p:pic>
        <p:nvPicPr>
          <p:cNvPr id="6" name="Picture 5" descr="Hands holding a glowing circle with icons around it">
            <a:extLst>
              <a:ext uri="{FF2B5EF4-FFF2-40B4-BE49-F238E27FC236}">
                <a16:creationId xmlns:a16="http://schemas.microsoft.com/office/drawing/2014/main" id="{81AB6DA5-059E-F02D-F644-2B2F37F46B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839200" y="2912214"/>
            <a:ext cx="7933459" cy="44625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22ECB-1A97-F5FA-CA10-FEB46A3575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TextHeader.jpg" descr="TextHeader.jpg">
            <a:extLst>
              <a:ext uri="{FF2B5EF4-FFF2-40B4-BE49-F238E27FC236}">
                <a16:creationId xmlns:a16="http://schemas.microsoft.com/office/drawing/2014/main" id="{DC40FEE1-E08B-4D55-6B12-8AA915D4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1D284C-EBE2-33AB-560C-BC0021B394E0}"/>
              </a:ext>
            </a:extLst>
          </p:cNvPr>
          <p:cNvSpPr txBox="1"/>
          <p:nvPr/>
        </p:nvSpPr>
        <p:spPr>
          <a:xfrm>
            <a:off x="4395355" y="1157837"/>
            <a:ext cx="9476509" cy="6924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anva Sans Bold" panose="020B0604020202020204" charset="0"/>
              </a:rPr>
              <a:t>Cross-Disciplinary Outcomes (CDO)</a:t>
            </a:r>
            <a:r>
              <a:rPr lang="en-US" sz="4000" dirty="0">
                <a:solidFill>
                  <a:schemeClr val="bg1"/>
                </a:solidFill>
                <a:latin typeface="Canva Sans Bold" panose="020B0604020202020204" charset="0"/>
              </a:rPr>
              <a:t> </a:t>
            </a:r>
            <a:endParaRPr lang="en-US" sz="4000" dirty="0">
              <a:solidFill>
                <a:schemeClr val="bg1"/>
              </a:solidFill>
              <a:latin typeface="Canva Sans Bold" panose="020B0604020202020204" charset="0"/>
              <a:sym typeface="Helvetica Neu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E0E15E-0C7E-EF31-0595-418009E6DCC0}"/>
              </a:ext>
            </a:extLst>
          </p:cNvPr>
          <p:cNvSpPr txBox="1"/>
          <p:nvPr/>
        </p:nvSpPr>
        <p:spPr>
          <a:xfrm>
            <a:off x="1371600" y="2650510"/>
            <a:ext cx="15780675" cy="49859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Canva Sans Bold" panose="020B0604020202020204" charset="0"/>
                <a:ea typeface="Aptos" panose="020B0004020202020204" pitchFamily="34" charset="0"/>
              </a:rPr>
              <a:t>Richland Community College continues to have four </a:t>
            </a:r>
            <a:r>
              <a:rPr lang="en-US" sz="2400" b="1" dirty="0">
                <a:solidFill>
                  <a:schemeClr val="tx2"/>
                </a:solidFill>
                <a:latin typeface="Canva Sans Bold" panose="020B0604020202020204" charset="0"/>
                <a:ea typeface="Aptos" panose="020B0004020202020204" pitchFamily="34" charset="0"/>
              </a:rPr>
              <a:t>cross-disciplinary outcomes (CDO)</a:t>
            </a:r>
            <a:r>
              <a:rPr lang="en-US" sz="2400" dirty="0">
                <a:solidFill>
                  <a:schemeClr val="tx2"/>
                </a:solidFill>
                <a:latin typeface="Canva Sans Bold" panose="020B0604020202020204" charset="0"/>
                <a:ea typeface="Aptos" panose="020B0004020202020204" pitchFamily="34" charset="0"/>
              </a:rPr>
              <a:t> for degree seeking programs. </a:t>
            </a:r>
          </a:p>
          <a:p>
            <a:r>
              <a:rPr lang="en-US" sz="2400" dirty="0">
                <a:solidFill>
                  <a:schemeClr val="tx2"/>
                </a:solidFill>
                <a:latin typeface="Canva Sans Bold" panose="020B0604020202020204" charset="0"/>
                <a:ea typeface="Aptos" panose="020B0004020202020204" pitchFamily="34" charset="0"/>
              </a:rPr>
              <a:t> </a:t>
            </a:r>
          </a:p>
          <a:p>
            <a:pPr marL="257175" indent="-257175" fontAlgn="base">
              <a:buFont typeface="+mj-lt"/>
              <a:buAutoNum type="arabicPeriod"/>
              <a:tabLst>
                <a:tab pos="342900" algn="l"/>
              </a:tabLst>
            </a:pPr>
            <a:r>
              <a:rPr lang="en-US" sz="2400" dirty="0">
                <a:solidFill>
                  <a:schemeClr val="tx2"/>
                </a:solidFill>
                <a:latin typeface="Canva Sans Bold" panose="020B0604020202020204" charset="0"/>
                <a:ea typeface="Aptos" panose="020B0004020202020204" pitchFamily="34" charset="0"/>
              </a:rPr>
              <a:t>Written Communication: </a:t>
            </a:r>
            <a:r>
              <a:rPr lang="en-US" sz="2400" b="1" i="1" u="sng" dirty="0">
                <a:solidFill>
                  <a:schemeClr val="tx2"/>
                </a:solidFill>
                <a:latin typeface="Canva Sans Bold" panose="020B0604020202020204" charset="0"/>
                <a:ea typeface="Aptos" panose="020B0004020202020204" pitchFamily="34" charset="0"/>
              </a:rPr>
              <a:t>Degree-Seeking students will communicate effectively in writing</a:t>
            </a:r>
            <a:r>
              <a:rPr lang="en-US" sz="2400" i="1" dirty="0">
                <a:solidFill>
                  <a:schemeClr val="tx2"/>
                </a:solidFill>
                <a:latin typeface="Canva Sans Bold" panose="020B0604020202020204" charset="0"/>
                <a:ea typeface="Aptos" panose="020B0004020202020204" pitchFamily="34" charset="0"/>
              </a:rPr>
              <a:t>.</a:t>
            </a:r>
            <a:r>
              <a:rPr lang="en-US" sz="2400" dirty="0">
                <a:solidFill>
                  <a:schemeClr val="tx2"/>
                </a:solidFill>
                <a:latin typeface="Canva Sans Bold" panose="020B0604020202020204" charset="0"/>
                <a:ea typeface="Aptos" panose="020B0004020202020204" pitchFamily="34" charset="0"/>
              </a:rPr>
              <a:t> </a:t>
            </a:r>
          </a:p>
          <a:p>
            <a:pPr fontAlgn="base">
              <a:tabLst>
                <a:tab pos="342900" algn="l"/>
              </a:tabLst>
            </a:pPr>
            <a:endParaRPr lang="en-US" sz="2400" dirty="0">
              <a:solidFill>
                <a:schemeClr val="tx2"/>
              </a:solidFill>
              <a:latin typeface="Canva Sans Bold" panose="020B0604020202020204" charset="0"/>
              <a:ea typeface="Aptos" panose="020B0004020202020204" pitchFamily="34" charset="0"/>
            </a:endParaRPr>
          </a:p>
          <a:p>
            <a:pPr marL="257175" indent="-257175" fontAlgn="base">
              <a:buFont typeface="+mj-lt"/>
              <a:buAutoNum type="arabicPeriod" startAt="2"/>
              <a:tabLst>
                <a:tab pos="342900" algn="l"/>
              </a:tabLst>
            </a:pPr>
            <a:r>
              <a:rPr lang="en-US" sz="2400" dirty="0">
                <a:solidFill>
                  <a:schemeClr val="tx2"/>
                </a:solidFill>
                <a:latin typeface="Canva Sans Bold" panose="020B0604020202020204" charset="0"/>
                <a:ea typeface="Aptos" panose="020B0004020202020204" pitchFamily="34" charset="0"/>
              </a:rPr>
              <a:t>Oral Communication</a:t>
            </a:r>
            <a:r>
              <a:rPr lang="en-US" sz="2400" i="1" dirty="0">
                <a:solidFill>
                  <a:schemeClr val="tx2"/>
                </a:solidFill>
                <a:latin typeface="Canva Sans Bold" panose="020B0604020202020204" charset="0"/>
                <a:ea typeface="Aptos" panose="020B0004020202020204" pitchFamily="34" charset="0"/>
              </a:rPr>
              <a:t>: </a:t>
            </a:r>
            <a:r>
              <a:rPr lang="en-US" sz="2400" b="1" i="1" u="sng" dirty="0">
                <a:solidFill>
                  <a:schemeClr val="tx2"/>
                </a:solidFill>
                <a:latin typeface="Canva Sans Bold" panose="020B0604020202020204" charset="0"/>
                <a:ea typeface="Aptos" panose="020B0004020202020204" pitchFamily="34" charset="0"/>
              </a:rPr>
              <a:t>Degree-Seeking students will be able to orally communicate effectively</a:t>
            </a:r>
            <a:r>
              <a:rPr lang="en-US" sz="2400" i="1" dirty="0">
                <a:solidFill>
                  <a:schemeClr val="tx2"/>
                </a:solidFill>
                <a:latin typeface="Canva Sans Bold" panose="020B0604020202020204" charset="0"/>
                <a:ea typeface="Aptos" panose="020B0004020202020204" pitchFamily="34" charset="0"/>
              </a:rPr>
              <a:t>.</a:t>
            </a:r>
            <a:r>
              <a:rPr lang="en-US" sz="2400" dirty="0">
                <a:solidFill>
                  <a:schemeClr val="tx2"/>
                </a:solidFill>
                <a:latin typeface="Canva Sans Bold" panose="020B0604020202020204" charset="0"/>
                <a:ea typeface="Aptos" panose="020B0004020202020204" pitchFamily="34" charset="0"/>
              </a:rPr>
              <a:t>  </a:t>
            </a:r>
          </a:p>
          <a:p>
            <a:pPr marL="257175" indent="-257175" fontAlgn="base">
              <a:buFont typeface="+mj-lt"/>
              <a:buAutoNum type="arabicPeriod" startAt="2"/>
              <a:tabLst>
                <a:tab pos="342900" algn="l"/>
              </a:tabLst>
            </a:pPr>
            <a:endParaRPr lang="en-US" sz="2400" dirty="0">
              <a:solidFill>
                <a:schemeClr val="tx2"/>
              </a:solidFill>
              <a:latin typeface="Canva Sans Bold" panose="020B0604020202020204" charset="0"/>
              <a:ea typeface="Aptos" panose="020B0004020202020204" pitchFamily="34" charset="0"/>
            </a:endParaRPr>
          </a:p>
          <a:p>
            <a:pPr marL="257175" indent="-257175" fontAlgn="base">
              <a:buFont typeface="+mj-lt"/>
              <a:buAutoNum type="arabicPeriod" startAt="3"/>
              <a:tabLst>
                <a:tab pos="342900" algn="l"/>
              </a:tabLst>
            </a:pPr>
            <a:r>
              <a:rPr lang="en-US" sz="2400" dirty="0">
                <a:solidFill>
                  <a:schemeClr val="tx2"/>
                </a:solidFill>
                <a:latin typeface="Canva Sans Bold" panose="020B0604020202020204" charset="0"/>
                <a:ea typeface="Aptos" panose="020B0004020202020204" pitchFamily="34" charset="0"/>
              </a:rPr>
              <a:t>Information Literacy</a:t>
            </a:r>
            <a:r>
              <a:rPr lang="en-US" sz="2400" i="1" dirty="0">
                <a:solidFill>
                  <a:schemeClr val="tx2"/>
                </a:solidFill>
                <a:latin typeface="Canva Sans Bold" panose="020B0604020202020204" charset="0"/>
                <a:ea typeface="Aptos" panose="020B0004020202020204" pitchFamily="34" charset="0"/>
              </a:rPr>
              <a:t>: </a:t>
            </a:r>
            <a:r>
              <a:rPr lang="en-US" sz="2400" b="1" i="1" u="sng" dirty="0">
                <a:solidFill>
                  <a:schemeClr val="tx2"/>
                </a:solidFill>
                <a:latin typeface="Canva Sans Bold" panose="020B0604020202020204" charset="0"/>
                <a:ea typeface="Aptos" panose="020B0004020202020204" pitchFamily="34" charset="0"/>
              </a:rPr>
              <a:t>Degree-Seeking students will access, evaluate, and appropriately use information in various research and applied contexts</a:t>
            </a:r>
            <a:r>
              <a:rPr lang="en-US" sz="2400" i="1" dirty="0">
                <a:solidFill>
                  <a:schemeClr val="tx2"/>
                </a:solidFill>
                <a:latin typeface="Canva Sans Bold" panose="020B0604020202020204" charset="0"/>
                <a:ea typeface="Aptos" panose="020B0004020202020204" pitchFamily="34" charset="0"/>
              </a:rPr>
              <a:t>.</a:t>
            </a:r>
            <a:r>
              <a:rPr lang="en-US" sz="2400" dirty="0">
                <a:solidFill>
                  <a:schemeClr val="tx2"/>
                </a:solidFill>
                <a:latin typeface="Canva Sans Bold" panose="020B0604020202020204" charset="0"/>
                <a:ea typeface="Aptos" panose="020B0004020202020204" pitchFamily="34" charset="0"/>
              </a:rPr>
              <a:t>  </a:t>
            </a:r>
          </a:p>
          <a:p>
            <a:pPr fontAlgn="base">
              <a:tabLst>
                <a:tab pos="342900" algn="l"/>
              </a:tabLst>
            </a:pPr>
            <a:endParaRPr lang="en-US" sz="2400" dirty="0">
              <a:solidFill>
                <a:schemeClr val="tx2"/>
              </a:solidFill>
              <a:latin typeface="Canva Sans Bold" panose="020B0604020202020204" charset="0"/>
              <a:ea typeface="Aptos" panose="020B0004020202020204" pitchFamily="34" charset="0"/>
            </a:endParaRPr>
          </a:p>
          <a:p>
            <a:pPr marL="257175" indent="-257175" fontAlgn="base">
              <a:buFont typeface="+mj-lt"/>
              <a:buAutoNum type="arabicPeriod" startAt="4"/>
              <a:tabLst>
                <a:tab pos="342900" algn="l"/>
              </a:tabLst>
            </a:pPr>
            <a:r>
              <a:rPr lang="en-US" sz="2400" dirty="0">
                <a:solidFill>
                  <a:schemeClr val="tx2"/>
                </a:solidFill>
                <a:latin typeface="Canva Sans Bold" panose="020B0604020202020204" charset="0"/>
                <a:ea typeface="Aptos" panose="020B0004020202020204" pitchFamily="34" charset="0"/>
              </a:rPr>
              <a:t>Critical and Creative Thinking and Problem Solving</a:t>
            </a:r>
            <a:r>
              <a:rPr lang="en-US" sz="2400" i="1" dirty="0">
                <a:solidFill>
                  <a:schemeClr val="tx2"/>
                </a:solidFill>
                <a:latin typeface="Canva Sans Bold" panose="020B0604020202020204" charset="0"/>
                <a:ea typeface="Aptos" panose="020B0004020202020204" pitchFamily="34" charset="0"/>
              </a:rPr>
              <a:t>: </a:t>
            </a:r>
            <a:r>
              <a:rPr lang="en-US" sz="2400" b="1" i="1" u="sng" dirty="0">
                <a:solidFill>
                  <a:schemeClr val="tx2"/>
                </a:solidFill>
                <a:latin typeface="Canva Sans Bold" panose="020B0604020202020204" charset="0"/>
                <a:ea typeface="Aptos" panose="020B0004020202020204" pitchFamily="34" charset="0"/>
              </a:rPr>
              <a:t>Degree-Seeking students will think critically and creatively</a:t>
            </a:r>
            <a:r>
              <a:rPr lang="en-US" sz="2400" b="1" u="sng" dirty="0">
                <a:solidFill>
                  <a:schemeClr val="tx2"/>
                </a:solidFill>
                <a:latin typeface="Canva Sans Bold" panose="020B0604020202020204" charset="0"/>
                <a:ea typeface="Aptos" panose="020B0004020202020204" pitchFamily="34" charset="0"/>
              </a:rPr>
              <a:t>  </a:t>
            </a:r>
          </a:p>
          <a:p>
            <a:r>
              <a:rPr lang="en-US" sz="300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04181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67F2B-D3D9-3720-6D71-F27D0B499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TextNoHeader.jpg" descr="TextNoHeader.jpg">
            <a:extLst>
              <a:ext uri="{FF2B5EF4-FFF2-40B4-BE49-F238E27FC236}">
                <a16:creationId xmlns:a16="http://schemas.microsoft.com/office/drawing/2014/main" id="{E4B11934-EBE2-DAF0-670C-D10B3FCB9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94F93FB5-FBD6-2A7F-0935-923A5B72F4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"/>
          <a:stretch>
            <a:fillRect/>
          </a:stretch>
        </p:blipFill>
        <p:spPr>
          <a:xfrm>
            <a:off x="1550823" y="2628900"/>
            <a:ext cx="15186354" cy="52969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13C1D0-FBA7-9A18-1FA3-7A49205D4248}"/>
              </a:ext>
            </a:extLst>
          </p:cNvPr>
          <p:cNvSpPr txBox="1"/>
          <p:nvPr/>
        </p:nvSpPr>
        <p:spPr>
          <a:xfrm>
            <a:off x="1550823" y="1562100"/>
            <a:ext cx="15186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Full Time Faculty</a:t>
            </a:r>
          </a:p>
        </p:txBody>
      </p:sp>
    </p:spTree>
    <p:extLst>
      <p:ext uri="{BB962C8B-B14F-4D97-AF65-F5344CB8AC3E}">
        <p14:creationId xmlns:p14="http://schemas.microsoft.com/office/powerpoint/2010/main" val="128738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147216" y="923925"/>
            <a:ext cx="14050482" cy="863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New Faculty Hires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312324" y="3086100"/>
            <a:ext cx="13720266" cy="46326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Canva Sans Bold" panose="020B0604020202020204" charset="0"/>
              </a:rPr>
              <a:t>Dr. Maria Alberto Tenure-Track English Faculty</a:t>
            </a:r>
          </a:p>
          <a:p>
            <a:r>
              <a:rPr lang="en-US" sz="2800" dirty="0">
                <a:solidFill>
                  <a:schemeClr val="tx2"/>
                </a:solidFill>
                <a:latin typeface="Canva Sans Bold" panose="020B0604020202020204" charset="0"/>
              </a:rPr>
              <a:t>Dr. Matthew Bowman Tenure-Track English Faculty</a:t>
            </a:r>
          </a:p>
          <a:p>
            <a:r>
              <a:rPr lang="en-US" sz="2800" dirty="0">
                <a:solidFill>
                  <a:schemeClr val="tx2"/>
                </a:solidFill>
                <a:latin typeface="Canva Sans Bold" panose="020B0604020202020204" charset="0"/>
              </a:rPr>
              <a:t>Dr. Teresa Tarbuck, Tenure-Track Chemistry Faculty</a:t>
            </a:r>
          </a:p>
          <a:p>
            <a:r>
              <a:rPr lang="en-US" sz="2800" dirty="0">
                <a:solidFill>
                  <a:schemeClr val="tx2"/>
                </a:solidFill>
                <a:latin typeface="Canva Sans Bold" panose="020B0604020202020204" charset="0"/>
              </a:rPr>
              <a:t>Michael </a:t>
            </a:r>
            <a:r>
              <a:rPr lang="en-US" sz="2800" dirty="0" err="1">
                <a:solidFill>
                  <a:schemeClr val="tx2"/>
                </a:solidFill>
                <a:latin typeface="Canva Sans Bold" panose="020B0604020202020204" charset="0"/>
              </a:rPr>
              <a:t>Mornado</a:t>
            </a:r>
            <a:r>
              <a:rPr lang="en-US" sz="2800" dirty="0">
                <a:solidFill>
                  <a:schemeClr val="tx2"/>
                </a:solidFill>
                <a:latin typeface="Canva Sans Bold" panose="020B0604020202020204" charset="0"/>
              </a:rPr>
              <a:t>, Tenure-Track Math Faculty</a:t>
            </a:r>
          </a:p>
          <a:p>
            <a:r>
              <a:rPr lang="en-US" sz="2800" dirty="0">
                <a:solidFill>
                  <a:schemeClr val="tx2"/>
                </a:solidFill>
                <a:latin typeface="Canva Sans Bold" panose="020B0604020202020204" charset="0"/>
              </a:rPr>
              <a:t>Ashley Collingwood, Associate Degree Nursing Tenure-Track Clinical Faculty </a:t>
            </a:r>
          </a:p>
          <a:p>
            <a:r>
              <a:rPr lang="en-US" sz="2800" dirty="0">
                <a:solidFill>
                  <a:schemeClr val="tx2"/>
                </a:solidFill>
                <a:latin typeface="Canva Sans Bold" panose="020B0604020202020204" charset="0"/>
              </a:rPr>
              <a:t>Elizabeth Weber Practical Nursing Faculty </a:t>
            </a:r>
          </a:p>
          <a:p>
            <a:r>
              <a:rPr lang="en-US" sz="2800" dirty="0">
                <a:solidFill>
                  <a:schemeClr val="tx2"/>
                </a:solidFill>
                <a:latin typeface="Canva Sans Bold" panose="020B0604020202020204" charset="0"/>
              </a:rPr>
              <a:t>Angela Ritchie-Surgical Technology.</a:t>
            </a:r>
          </a:p>
          <a:p>
            <a:r>
              <a:rPr lang="en-US" sz="2800" dirty="0">
                <a:solidFill>
                  <a:schemeClr val="tx2"/>
                </a:solidFill>
                <a:latin typeface="Canva Sans Bold" panose="020B0604020202020204" charset="0"/>
              </a:rPr>
              <a:t>Jameson Neff Tenure-Track Math Faculty</a:t>
            </a:r>
          </a:p>
          <a:p>
            <a:r>
              <a:rPr lang="en-US" sz="2800" dirty="0">
                <a:solidFill>
                  <a:schemeClr val="tx2"/>
                </a:solidFill>
                <a:latin typeface="Canva Sans Bold" panose="020B0604020202020204" charset="0"/>
              </a:rPr>
              <a:t>Anna Shapland, Interim Director of Teaching and Learning Center</a:t>
            </a:r>
          </a:p>
          <a:p>
            <a:r>
              <a:rPr lang="en-US" sz="2800" dirty="0"/>
              <a:t>  </a:t>
            </a:r>
          </a:p>
          <a:p>
            <a:pPr algn="l">
              <a:lnSpc>
                <a:spcPts val="2712"/>
              </a:lnSpc>
            </a:pPr>
            <a:endParaRPr lang="en-US" sz="1937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104901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21A4F-5B74-1857-D82C-EB6E66B50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381268D-C129-F5E8-1DBD-C4696A5CB54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4900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87E77E72-7773-66CF-1BBB-8469E04364D9}"/>
              </a:ext>
            </a:extLst>
          </p:cNvPr>
          <p:cNvSpPr txBox="1"/>
          <p:nvPr/>
        </p:nvSpPr>
        <p:spPr>
          <a:xfrm>
            <a:off x="2147216" y="923925"/>
            <a:ext cx="14050482" cy="792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1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ILLINOIS FEDERATION OF TEACHERS OFFICERS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5314C3F-E7DE-CA1D-E579-B6A96D8CAD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4236090"/>
              </p:ext>
            </p:extLst>
          </p:nvPr>
        </p:nvGraphicFramePr>
        <p:xfrm>
          <a:off x="3124200" y="3314701"/>
          <a:ext cx="11658600" cy="2094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2548">
                  <a:extLst>
                    <a:ext uri="{9D8B030D-6E8A-4147-A177-3AD203B41FA5}">
                      <a16:colId xmlns:a16="http://schemas.microsoft.com/office/drawing/2014/main" val="2167935051"/>
                    </a:ext>
                  </a:extLst>
                </a:gridCol>
                <a:gridCol w="3923567">
                  <a:extLst>
                    <a:ext uri="{9D8B030D-6E8A-4147-A177-3AD203B41FA5}">
                      <a16:colId xmlns:a16="http://schemas.microsoft.com/office/drawing/2014/main" val="2197025132"/>
                    </a:ext>
                  </a:extLst>
                </a:gridCol>
                <a:gridCol w="4932485">
                  <a:extLst>
                    <a:ext uri="{9D8B030D-6E8A-4147-A177-3AD203B41FA5}">
                      <a16:colId xmlns:a16="http://schemas.microsoft.com/office/drawing/2014/main" val="1409342291"/>
                    </a:ext>
                  </a:extLst>
                </a:gridCol>
              </a:tblGrid>
              <a:tr h="3091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FirstName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6" marR="4316" marT="43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LastName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6" marR="4316" marT="43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Role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6" marR="4316" marT="4316" marB="0" anchor="b"/>
                </a:tc>
                <a:extLst>
                  <a:ext uri="{0D108BD9-81ED-4DB2-BD59-A6C34878D82A}">
                    <a16:rowId xmlns:a16="http://schemas.microsoft.com/office/drawing/2014/main" val="2270056388"/>
                  </a:ext>
                </a:extLst>
              </a:tr>
              <a:tr h="4386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900" u="none" strike="noStrike" dirty="0">
                          <a:effectLst/>
                        </a:rPr>
                        <a:t>Brooke</a:t>
                      </a:r>
                      <a:endParaRPr lang="en-US" sz="2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6" marR="4316" marT="43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Oliver</a:t>
                      </a:r>
                    </a:p>
                  </a:txBody>
                  <a:tcPr marL="4316" marR="4316" marT="43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900" u="none" strike="noStrike" dirty="0">
                          <a:effectLst/>
                        </a:rPr>
                        <a:t>President </a:t>
                      </a:r>
                      <a:endParaRPr lang="en-US" sz="2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6" marR="4316" marT="4316" marB="0" anchor="b"/>
                </a:tc>
                <a:extLst>
                  <a:ext uri="{0D108BD9-81ED-4DB2-BD59-A6C34878D82A}">
                    <a16:rowId xmlns:a16="http://schemas.microsoft.com/office/drawing/2014/main" val="12677660"/>
                  </a:ext>
                </a:extLst>
              </a:tr>
              <a:tr h="4386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Faith</a:t>
                      </a:r>
                    </a:p>
                  </a:txBody>
                  <a:tcPr marL="4316" marR="4316" marT="43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Brenner</a:t>
                      </a:r>
                    </a:p>
                  </a:txBody>
                  <a:tcPr marL="4316" marR="4316" marT="43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900" u="none" strike="noStrike" dirty="0">
                          <a:effectLst/>
                        </a:rPr>
                        <a:t>Vice President </a:t>
                      </a:r>
                      <a:endParaRPr lang="en-US" sz="2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6" marR="4316" marT="4316" marB="0" anchor="b"/>
                </a:tc>
                <a:extLst>
                  <a:ext uri="{0D108BD9-81ED-4DB2-BD59-A6C34878D82A}">
                    <a16:rowId xmlns:a16="http://schemas.microsoft.com/office/drawing/2014/main" val="1743351365"/>
                  </a:ext>
                </a:extLst>
              </a:tr>
              <a:tr h="4386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900" u="none" strike="noStrike" dirty="0">
                          <a:effectLst/>
                        </a:rPr>
                        <a:t>Schuy</a:t>
                      </a:r>
                      <a:endParaRPr lang="en-US" sz="2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6" marR="4316" marT="43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900" u="none" strike="noStrike" dirty="0">
                          <a:effectLst/>
                        </a:rPr>
                        <a:t>Weishaar</a:t>
                      </a:r>
                      <a:endParaRPr lang="en-US" sz="2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6" marR="4316" marT="43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900" u="none" strike="noStrike" dirty="0">
                          <a:effectLst/>
                        </a:rPr>
                        <a:t>Secretary </a:t>
                      </a:r>
                      <a:endParaRPr lang="en-US" sz="2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6" marR="4316" marT="4316" marB="0" anchor="b"/>
                </a:tc>
                <a:extLst>
                  <a:ext uri="{0D108BD9-81ED-4DB2-BD59-A6C34878D82A}">
                    <a16:rowId xmlns:a16="http://schemas.microsoft.com/office/drawing/2014/main" val="444763197"/>
                  </a:ext>
                </a:extLst>
              </a:tr>
              <a:tr h="4386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900" u="none" strike="noStrike">
                          <a:effectLst/>
                        </a:rPr>
                        <a:t>Travis</a:t>
                      </a:r>
                      <a:endParaRPr lang="en-US" sz="2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6" marR="4316" marT="43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900" u="none" strike="noStrike" dirty="0">
                          <a:effectLst/>
                        </a:rPr>
                        <a:t>White</a:t>
                      </a:r>
                      <a:endParaRPr lang="en-US" sz="2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6" marR="4316" marT="43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900" u="none" strike="noStrike" dirty="0">
                          <a:effectLst/>
                        </a:rPr>
                        <a:t>Treasurer </a:t>
                      </a:r>
                      <a:endParaRPr lang="en-US" sz="2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6" marR="4316" marT="4316" marB="0" anchor="b"/>
                </a:tc>
                <a:extLst>
                  <a:ext uri="{0D108BD9-81ED-4DB2-BD59-A6C34878D82A}">
                    <a16:rowId xmlns:a16="http://schemas.microsoft.com/office/drawing/2014/main" val="2715085154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DB757012-E565-5679-1F03-71636141B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6341105"/>
            <a:ext cx="5248275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07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6039</TotalTime>
  <Words>841</Words>
  <Application>Microsoft Office PowerPoint</Application>
  <PresentationFormat>Custom</PresentationFormat>
  <Paragraphs>135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Calibri</vt:lpstr>
      <vt:lpstr>Arial</vt:lpstr>
      <vt:lpstr>Gill Sans MT</vt:lpstr>
      <vt:lpstr>Canva Sans</vt:lpstr>
      <vt:lpstr>Canva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Division Updates</dc:title>
  <dc:creator>Julie Rambo</dc:creator>
  <cp:lastModifiedBy>Madonna Brown</cp:lastModifiedBy>
  <cp:revision>26</cp:revision>
  <cp:lastPrinted>2025-08-19T22:00:33Z</cp:lastPrinted>
  <dcterms:created xsi:type="dcterms:W3CDTF">2006-08-16T00:00:00Z</dcterms:created>
  <dcterms:modified xsi:type="dcterms:W3CDTF">2025-08-20T19:36:55Z</dcterms:modified>
  <dc:identifier>DAGwJ0vlmDc</dc:identifier>
</cp:coreProperties>
</file>