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63" r:id="rId2"/>
    <p:sldId id="880" r:id="rId3"/>
    <p:sldId id="881" r:id="rId4"/>
    <p:sldId id="878" r:id="rId5"/>
    <p:sldId id="882" r:id="rId6"/>
    <p:sldId id="883" r:id="rId7"/>
    <p:sldId id="876" r:id="rId8"/>
    <p:sldId id="2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CB"/>
    <a:srgbClr val="C4D0E6"/>
    <a:srgbClr val="CAC7C5"/>
    <a:srgbClr val="E1E7EA"/>
    <a:srgbClr val="DEC7BA"/>
    <a:srgbClr val="FDFCFE"/>
    <a:srgbClr val="D7D4D5"/>
    <a:srgbClr val="FAFAFB"/>
    <a:srgbClr val="F9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Size (Sqft)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0-424F-B6A5-AA9308C48B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0-424F-B6A5-AA9308C48B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30-424F-B6A5-AA9308C48B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30-424F-B6A5-AA9308C48B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30-424F-B6A5-AA9308C48B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30-424F-B6A5-AA9308C48B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30-424F-B6A5-AA9308C48B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930-424F-B6A5-AA9308C48B4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30-424F-B6A5-AA9308C48B4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930-424F-B6A5-AA9308C48B4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930-424F-B6A5-AA9308C48B4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930-424F-B6A5-AA9308C48B47}"/>
              </c:ext>
            </c:extLst>
          </c:dPt>
          <c:dLbls>
            <c:dLbl>
              <c:idx val="0"/>
              <c:layout>
                <c:manualLayout>
                  <c:x val="-8.7316962563113276E-4"/>
                  <c:y val="-0.261000702362455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0-424F-B6A5-AA9308C48B47}"/>
                </c:ext>
              </c:extLst>
            </c:dLbl>
            <c:dLbl>
              <c:idx val="1"/>
              <c:layout>
                <c:manualLayout>
                  <c:x val="9.3561219334640761E-2"/>
                  <c:y val="0.104935367863689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0-424F-B6A5-AA9308C48B47}"/>
                </c:ext>
              </c:extLst>
            </c:dLbl>
            <c:dLbl>
              <c:idx val="2"/>
              <c:layout>
                <c:manualLayout>
                  <c:x val="1.2047088837882107E-2"/>
                  <c:y val="0.103256840638756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0-424F-B6A5-AA9308C48B47}"/>
                </c:ext>
              </c:extLst>
            </c:dLbl>
            <c:dLbl>
              <c:idx val="3"/>
              <c:layout>
                <c:manualLayout>
                  <c:x val="-4.6296301921879848E-2"/>
                  <c:y val="9.8360655737704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30-424F-B6A5-AA9308C48B47}"/>
                </c:ext>
              </c:extLst>
            </c:dLbl>
            <c:dLbl>
              <c:idx val="4"/>
              <c:layout>
                <c:manualLayout>
                  <c:x val="-0.12716200353180152"/>
                  <c:y val="8.15267242876079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30-424F-B6A5-AA9308C48B47}"/>
                </c:ext>
              </c:extLst>
            </c:dLbl>
            <c:dLbl>
              <c:idx val="5"/>
              <c:layout>
                <c:manualLayout>
                  <c:x val="-0.12901269475095356"/>
                  <c:y val="5.54059696374411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30-424F-B6A5-AA9308C48B47}"/>
                </c:ext>
              </c:extLst>
            </c:dLbl>
            <c:dLbl>
              <c:idx val="6"/>
              <c:layout>
                <c:manualLayout>
                  <c:x val="-0.12784005498450157"/>
                  <c:y val="-8.85181671460181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30-424F-B6A5-AA9308C48B47}"/>
                </c:ext>
              </c:extLst>
            </c:dLbl>
            <c:dLbl>
              <c:idx val="7"/>
              <c:layout>
                <c:manualLayout>
                  <c:x val="-0.1233345922606592"/>
                  <c:y val="-3.868067207609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30-424F-B6A5-AA9308C48B47}"/>
                </c:ext>
              </c:extLst>
            </c:dLbl>
            <c:dLbl>
              <c:idx val="8"/>
              <c:layout>
                <c:manualLayout>
                  <c:x val="-0.11697653291414456"/>
                  <c:y val="-5.51884412191781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30-424F-B6A5-AA9308C48B47}"/>
                </c:ext>
              </c:extLst>
            </c:dLbl>
            <c:dLbl>
              <c:idx val="9"/>
              <c:layout>
                <c:manualLayout>
                  <c:x val="-9.2592603843759613E-2"/>
                  <c:y val="-6.12021857923497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30-424F-B6A5-AA9308C48B47}"/>
                </c:ext>
              </c:extLst>
            </c:dLbl>
            <c:dLbl>
              <c:idx val="10"/>
              <c:layout>
                <c:manualLayout>
                  <c:x val="-0.10321176178372993"/>
                  <c:y val="-0.110485646647487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30-424F-B6A5-AA9308C48B47}"/>
                </c:ext>
              </c:extLst>
            </c:dLbl>
            <c:dLbl>
              <c:idx val="11"/>
              <c:layout>
                <c:manualLayout>
                  <c:x val="6.9444452882819682E-2"/>
                  <c:y val="-0.10054644808743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930-424F-B6A5-AA9308C48B4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Original Building (1984)</c:v>
                </c:pt>
                <c:pt idx="1">
                  <c:v>Maintenance (1984)</c:v>
                </c:pt>
                <c:pt idx="2">
                  <c:v>Shilling (1993)</c:v>
                </c:pt>
                <c:pt idx="3">
                  <c:v>Scherer (2002)</c:v>
                </c:pt>
                <c:pt idx="4">
                  <c:v>Schrodt (2003)</c:v>
                </c:pt>
                <c:pt idx="5">
                  <c:v>DO Andreas (2008)</c:v>
                </c:pt>
                <c:pt idx="6">
                  <c:v>North Addition (2008)</c:v>
                </c:pt>
                <c:pt idx="7">
                  <c:v>CSI (2009)</c:v>
                </c:pt>
                <c:pt idx="8">
                  <c:v>NSEC (2012)</c:v>
                </c:pt>
                <c:pt idx="9">
                  <c:v>WDI (2013)</c:v>
                </c:pt>
                <c:pt idx="10">
                  <c:v>Bistro 537 (2013)</c:v>
                </c:pt>
                <c:pt idx="11">
                  <c:v>MD Andreas (2024)</c:v>
                </c:pt>
              </c:strCache>
            </c:str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157071</c:v>
                </c:pt>
                <c:pt idx="1">
                  <c:v>12000</c:v>
                </c:pt>
                <c:pt idx="2">
                  <c:v>44607</c:v>
                </c:pt>
                <c:pt idx="3">
                  <c:v>23550</c:v>
                </c:pt>
                <c:pt idx="4">
                  <c:v>25570</c:v>
                </c:pt>
                <c:pt idx="5">
                  <c:v>15000</c:v>
                </c:pt>
                <c:pt idx="6">
                  <c:v>11000</c:v>
                </c:pt>
                <c:pt idx="7">
                  <c:v>36741</c:v>
                </c:pt>
                <c:pt idx="8">
                  <c:v>15000</c:v>
                </c:pt>
                <c:pt idx="9">
                  <c:v>35500</c:v>
                </c:pt>
                <c:pt idx="10">
                  <c:v>6000</c:v>
                </c:pt>
                <c:pt idx="11">
                  <c:v>16400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930-424F-B6A5-AA9308C4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Size (Sqft)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explosion val="13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2D-410A-A3D7-F59B0003B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2D-410A-A3D7-F59B0003BF4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2D-410A-A3D7-F59B0003BF4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2D-410A-A3D7-F59B0003BF40}"/>
              </c:ext>
            </c:extLst>
          </c:dPt>
          <c:dPt>
            <c:idx val="4"/>
            <c:bubble3D val="0"/>
            <c:explosion val="34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2D-410A-A3D7-F59B0003BF40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2D-410A-A3D7-F59B0003BF4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2D-410A-A3D7-F59B0003BF40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2D-410A-A3D7-F59B0003BF40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2D-410A-A3D7-F59B0003BF40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2D-410A-A3D7-F59B0003BF40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E2D-410A-A3D7-F59B0003BF40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E2D-410A-A3D7-F59B0003BF40}"/>
              </c:ext>
            </c:extLst>
          </c:dPt>
          <c:dLbls>
            <c:dLbl>
              <c:idx val="0"/>
              <c:layout>
                <c:manualLayout>
                  <c:x val="-8.7316962563113276E-4"/>
                  <c:y val="-0.261000702362455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2D-410A-A3D7-F59B0003BF40}"/>
                </c:ext>
              </c:extLst>
            </c:dLbl>
            <c:dLbl>
              <c:idx val="1"/>
              <c:layout>
                <c:manualLayout>
                  <c:x val="9.3561219334640761E-2"/>
                  <c:y val="0.104935367863689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2D-410A-A3D7-F59B0003BF40}"/>
                </c:ext>
              </c:extLst>
            </c:dLbl>
            <c:dLbl>
              <c:idx val="2"/>
              <c:layout>
                <c:manualLayout>
                  <c:x val="1.2047088837882107E-2"/>
                  <c:y val="0.103256840638756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2D-410A-A3D7-F59B0003BF40}"/>
                </c:ext>
              </c:extLst>
            </c:dLbl>
            <c:dLbl>
              <c:idx val="3"/>
              <c:layout>
                <c:manualLayout>
                  <c:x val="-4.6296301921879848E-2"/>
                  <c:y val="9.8360655737704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2D-410A-A3D7-F59B0003BF40}"/>
                </c:ext>
              </c:extLst>
            </c:dLbl>
            <c:dLbl>
              <c:idx val="4"/>
              <c:layout>
                <c:manualLayout>
                  <c:x val="-0.12716200353180152"/>
                  <c:y val="8.15267242876079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2D-410A-A3D7-F59B0003BF40}"/>
                </c:ext>
              </c:extLst>
            </c:dLbl>
            <c:dLbl>
              <c:idx val="5"/>
              <c:layout>
                <c:manualLayout>
                  <c:x val="-0.12901269475095356"/>
                  <c:y val="5.54059696374411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2D-410A-A3D7-F59B0003BF40}"/>
                </c:ext>
              </c:extLst>
            </c:dLbl>
            <c:dLbl>
              <c:idx val="6"/>
              <c:layout>
                <c:manualLayout>
                  <c:x val="-0.12784005498450157"/>
                  <c:y val="-8.85181671460181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2D-410A-A3D7-F59B0003BF40}"/>
                </c:ext>
              </c:extLst>
            </c:dLbl>
            <c:dLbl>
              <c:idx val="7"/>
              <c:layout>
                <c:manualLayout>
                  <c:x val="-0.1233345922606592"/>
                  <c:y val="-3.868067207609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2D-410A-A3D7-F59B0003BF40}"/>
                </c:ext>
              </c:extLst>
            </c:dLbl>
            <c:dLbl>
              <c:idx val="8"/>
              <c:layout>
                <c:manualLayout>
                  <c:x val="-0.11697653291414456"/>
                  <c:y val="-5.51884412191781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2D-410A-A3D7-F59B0003BF40}"/>
                </c:ext>
              </c:extLst>
            </c:dLbl>
            <c:dLbl>
              <c:idx val="9"/>
              <c:layout>
                <c:manualLayout>
                  <c:x val="-9.2592603843759613E-2"/>
                  <c:y val="-6.12021857923497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2D-410A-A3D7-F59B0003BF40}"/>
                </c:ext>
              </c:extLst>
            </c:dLbl>
            <c:dLbl>
              <c:idx val="10"/>
              <c:layout>
                <c:manualLayout>
                  <c:x val="-0.10321176178372993"/>
                  <c:y val="-0.110485646647487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2D-410A-A3D7-F59B0003BF40}"/>
                </c:ext>
              </c:extLst>
            </c:dLbl>
            <c:dLbl>
              <c:idx val="11"/>
              <c:layout>
                <c:manualLayout>
                  <c:x val="6.9444452882819682E-2"/>
                  <c:y val="-0.10054644808743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2D-410A-A3D7-F59B0003BF4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Original Building (1984)</c:v>
                </c:pt>
                <c:pt idx="1">
                  <c:v>Maintenance (1984)</c:v>
                </c:pt>
                <c:pt idx="2">
                  <c:v>Shilling (1993)</c:v>
                </c:pt>
                <c:pt idx="3">
                  <c:v>Scherer (2002)</c:v>
                </c:pt>
                <c:pt idx="4">
                  <c:v>Schrodt (2003)</c:v>
                </c:pt>
                <c:pt idx="5">
                  <c:v>DO Andreas (2008)</c:v>
                </c:pt>
                <c:pt idx="6">
                  <c:v>North Addition (2008)</c:v>
                </c:pt>
                <c:pt idx="7">
                  <c:v>CSI (2009)</c:v>
                </c:pt>
                <c:pt idx="8">
                  <c:v>NSEC (2012)</c:v>
                </c:pt>
                <c:pt idx="9">
                  <c:v>WDI (2013)</c:v>
                </c:pt>
                <c:pt idx="10">
                  <c:v>Bistro 537 (2013)</c:v>
                </c:pt>
                <c:pt idx="11">
                  <c:v>MD Andreas (2024)</c:v>
                </c:pt>
              </c:strCache>
            </c:str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157071</c:v>
                </c:pt>
                <c:pt idx="1">
                  <c:v>12000</c:v>
                </c:pt>
                <c:pt idx="2">
                  <c:v>44607</c:v>
                </c:pt>
                <c:pt idx="3">
                  <c:v>23550</c:v>
                </c:pt>
                <c:pt idx="4">
                  <c:v>25570</c:v>
                </c:pt>
                <c:pt idx="5">
                  <c:v>15000</c:v>
                </c:pt>
                <c:pt idx="6">
                  <c:v>11000</c:v>
                </c:pt>
                <c:pt idx="7">
                  <c:v>36741</c:v>
                </c:pt>
                <c:pt idx="8">
                  <c:v>15000</c:v>
                </c:pt>
                <c:pt idx="9">
                  <c:v>35500</c:v>
                </c:pt>
                <c:pt idx="10">
                  <c:v>6000</c:v>
                </c:pt>
                <c:pt idx="11">
                  <c:v>16400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E2D-410A-A3D7-F59B0003B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3262-61FB-467E-95BD-9BC733A5CF8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1027-9322-4A9A-A0B3-7884BE8B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effectLst/>
                <a:latin typeface="+mn-lt"/>
                <a:ea typeface="+mn-ea"/>
                <a:cs typeface="+mn-cs"/>
                <a:sym typeface="Helvetica Neue"/>
              </a:rPr>
              <a:t> </a:t>
            </a:r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2AAE7-4325-98AF-EEC7-37FD95BC8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156D8-7B52-7F34-94D8-F18E8D046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00FDB-2746-92D0-D4D4-ED5043309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effectLst/>
                <a:latin typeface="+mn-lt"/>
                <a:ea typeface="+mn-ea"/>
                <a:cs typeface="+mn-cs"/>
                <a:sym typeface="Helvetica Neue"/>
              </a:rPr>
              <a:t> </a:t>
            </a:r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0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039B-7128-E6BC-AD28-E0A797F46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39D36-2F93-82B7-D906-6CD51AF22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4E76-1D2B-EF5B-7553-18ABFB3F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5ADB3-3662-6029-29EA-751BEAED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E0A6C-AE09-9AD9-7E52-DC732257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ACA9-62AF-C88F-B215-250CF158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1D0FF-F873-4798-A478-00C40BDD2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A146-901D-09E5-B21B-3D5EBF47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C1B08-9F95-23A3-DCF5-541565EC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015D7-E72E-FE9F-07DB-429F4D47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C6B1A-E2C4-2B19-31BC-5AFF3DCCD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A18E8-6AC0-3C0B-9E79-5FF837C6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67812-4B06-7D01-EA81-D298E0F4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6D08-778D-BF42-ED8E-F56427E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8DC-0C56-E748-A55F-EE6CABB7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7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735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EFCB-8B00-F1E5-C0B0-EB5D96CC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F6D9-AA1D-A1CD-7B0C-6840D2AC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FF56B-2C06-101B-F39F-89B0B04C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32EB8-BCAF-A6CD-6A4F-6D1A41B6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84AC0-A1AE-9A5B-2EDE-21A34386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0A8E-B284-F284-487B-3D3990FB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8D87B-4118-5457-61E0-1B5316CAE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3C1A-B43B-9E48-67AF-4718A158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67EA-5EE6-417B-DC7B-478DE265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A705-DB6D-ACEF-D34C-370D3EF0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F87A-0074-C2EC-AB94-6B5880BF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A1D3-4F4C-1D54-708F-64FA6E5B0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9F336-13AD-37E6-DE03-919211406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2E1A9-E6A7-7853-7946-86F9AF25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015AE-B310-9D24-AD40-57E40331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F8BC1-5137-CBAF-74AD-92EFB833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4868-83FB-C5D5-DCA7-CA4E43DA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B0C33-4C3A-A4A0-D885-E5F6B18B4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A025C-1E8D-E3FC-2FF5-4E32C94FA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40414-B63E-93B7-AAE7-FEFA2DAC1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37BED-EE00-B536-1D86-C5843CB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C9977-61F4-F941-5BDF-EDB337C2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28826-87CE-0043-0565-2A413176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63E17-3228-BB4E-ECE1-64165642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20D1-B486-F678-70DC-DBBAD47D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A36C1-B0F6-1C94-D863-958684D0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48CF3-95BB-12F6-3AC2-A557581F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B86A2-02E6-8FC3-B8BE-70092F87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9334A-D8C6-0D3A-EE31-44126B1B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C7B78-AFDC-D181-E15B-2BB48781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AD8C3-9D64-E9D6-9E28-B6E82E37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3F9E-E2D4-553D-05FD-992E76D3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F49C6-B705-CF4D-8A9E-B8BEE09B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A3DA4-427D-5A0E-2D10-3568167B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EC2B6-B616-75BB-0FE5-16C4C344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F1564-2E4E-2CE0-F887-4213B169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98915-88FB-A58E-9F1A-1FE179E7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C04B-AFC1-C02E-8878-3A67D222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F3A5E-6BFC-179E-9329-87EFE139B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CA2A0-CE29-6BAD-94A5-BC744C634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9727F-2DEA-F06D-5183-F3D33DBE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4303B-DFD3-73C0-84EC-B039146D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E9C76-E9CC-33C3-A8EE-111DB60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C5CA8-77C9-F1B9-1964-45A32BF9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85B3-2749-53B1-D5C3-6521656C5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A9634-DE31-1694-EF96-4BE295B21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4F6DA-21CB-48C1-AA1F-550A43AFAAB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ADCD-A6D6-7F52-7E03-D1BB331B7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7F690-D56F-8C71-CF72-6C914A15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8434C-CB25-4757-BA81-D60D941F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431477" y="615950"/>
            <a:ext cx="9366988" cy="57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Monitoring Report </a:t>
            </a:r>
            <a:endParaRPr lang="en-US" sz="3334" b="1" dirty="0">
              <a:solidFill>
                <a:schemeClr val="bg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3584" y="1869663"/>
            <a:ext cx="989256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133" dirty="0">
              <a:latin typeface="Canva Sans Bold" panose="020B0604020202020204" charset="0"/>
            </a:endParaRP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Canvas"/>
              </a:rPr>
              <a:t>Facilities, Information Technology, and Campus Police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Canvas"/>
            </a:endParaRP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Canvas"/>
              </a:rPr>
              <a:t>Presented by: Joe Feinstein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Canvas"/>
              </a:rPr>
              <a:t>Senior Vice President, Technology &amp; Operations</a:t>
            </a:r>
          </a:p>
          <a:p>
            <a:endParaRPr lang="en-US" sz="3200" dirty="0">
              <a:latin typeface="Canvas"/>
            </a:endParaRPr>
          </a:p>
          <a:p>
            <a:endParaRPr lang="en-US" sz="2133" dirty="0">
              <a:latin typeface="Canva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431477" y="615950"/>
            <a:ext cx="936698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334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Board Ends Alignment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1872" y="1582340"/>
            <a:ext cx="989256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000" dirty="0">
              <a:latin typeface="Canva Sans Bol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Because of Richland’s commitment to well-maintained and modern facilities, students will </a:t>
            </a:r>
            <a:r>
              <a:rPr lang="en-US" sz="2000" b="1" u="sng" dirty="0">
                <a:solidFill>
                  <a:schemeClr val="accent3"/>
                </a:solidFill>
              </a:rPr>
              <a:t>learn in safe, accessible, and technologically equipped environments that enhance their educational experience and success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Because of Richland’s responsible management of its physical assets, the college will </a:t>
            </a:r>
            <a:r>
              <a:rPr lang="en-US" sz="2000" b="1" u="sng" dirty="0">
                <a:solidFill>
                  <a:schemeClr val="accent3"/>
                </a:solidFill>
              </a:rPr>
              <a:t>ensure that facilities are efficiently utilized, environmentally sustainable, and supportive of current and future academic, workforce, and community needs</a:t>
            </a:r>
            <a:r>
              <a:rPr lang="en-US" sz="2000" b="1" dirty="0">
                <a:solidFill>
                  <a:schemeClr val="accent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Because of Richland’s strategic investment in campus infrastructure, the community will </a:t>
            </a:r>
            <a:r>
              <a:rPr lang="en-US" sz="2000" b="1" u="sng" dirty="0">
                <a:solidFill>
                  <a:schemeClr val="accent3"/>
                </a:solidFill>
              </a:rPr>
              <a:t>benefit from welcoming spaces that promote engagement, collaboration, and lifelong learning</a:t>
            </a:r>
            <a:r>
              <a:rPr lang="en-US" sz="2000" b="1" dirty="0">
                <a:solidFill>
                  <a:schemeClr val="accent3"/>
                </a:solidFill>
              </a:rPr>
              <a:t>.</a:t>
            </a:r>
            <a:endParaRPr lang="en-US" sz="2000" b="1" dirty="0">
              <a:solidFill>
                <a:schemeClr val="accent3"/>
              </a:solidFill>
              <a:latin typeface="Canva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hotoHeaderTextRight.jpg" descr="PhotoHeaderTextRight.jp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Monterrat Semibold…"/>
          <p:cNvSpPr txBox="1"/>
          <p:nvPr/>
        </p:nvSpPr>
        <p:spPr>
          <a:xfrm>
            <a:off x="6758782" y="1678060"/>
            <a:ext cx="4752319" cy="3410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 fontScale="92500"/>
          </a:bodyPr>
          <a:lstStyle/>
          <a:p>
            <a:pPr marL="304800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Size: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398,439 square feet of facilities, situated on a 155-acre campus.</a:t>
            </a:r>
          </a:p>
          <a:p>
            <a:pPr marL="304800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 in geothermal, wind, and electrical &amp; water conservation.</a:t>
            </a:r>
          </a:p>
          <a:p>
            <a:pPr marL="304800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Ranging from 40 to 1 year old, the median facility age is 17 years (factoring in remodeling activities)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lvl="4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 lang="en-US" sz="2400" dirty="0"/>
          </a:p>
          <a:p>
            <a:pPr marL="304800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 sz="2400" dirty="0"/>
          </a:p>
        </p:txBody>
      </p:sp>
      <p:sp>
        <p:nvSpPr>
          <p:cNvPr id="169" name="MONTSERRAT EXTRABOLD"/>
          <p:cNvSpPr txBox="1"/>
          <p:nvPr/>
        </p:nvSpPr>
        <p:spPr>
          <a:xfrm>
            <a:off x="6991945" y="628112"/>
            <a:ext cx="4285994" cy="700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 defTabSz="1365468">
              <a:lnSpc>
                <a:spcPct val="80000"/>
              </a:lnSpc>
              <a:defRPr sz="4700" spc="-99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ctr"/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Campus: </a:t>
            </a:r>
          </a:p>
          <a:p>
            <a:pPr algn="ctr"/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&amp; Grounds</a:t>
            </a:r>
            <a:endParaRPr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A03AFD-DADA-9FC0-E002-E4A65C609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885182"/>
              </p:ext>
            </p:extLst>
          </p:nvPr>
        </p:nvGraphicFramePr>
        <p:xfrm>
          <a:off x="-198580" y="477964"/>
          <a:ext cx="7347525" cy="553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4" name="TextBox 4"/>
          <p:cNvSpPr txBox="1"/>
          <p:nvPr/>
        </p:nvSpPr>
        <p:spPr>
          <a:xfrm>
            <a:off x="1431477" y="615950"/>
            <a:ext cx="936698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334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Facilities: Current Projects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4800" y="1600201"/>
            <a:ext cx="9892569" cy="3446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133" dirty="0">
              <a:latin typeface="Canva Sans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Master Plan Phase II (West Wing, First Floor)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Fire Alarm Upgrades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CSI Building Drainage &amp; Exterior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Parking Lot &amp; Sidewalk Repairs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Strategic Plan: Lighting Improvements</a:t>
            </a:r>
          </a:p>
          <a:p>
            <a:endParaRPr lang="en-US" sz="2133" dirty="0">
              <a:latin typeface="Canva Sans Bold" panose="020B0604020202020204" charset="0"/>
            </a:endParaRPr>
          </a:p>
          <a:p>
            <a:endParaRPr lang="en-US" sz="2133" dirty="0">
              <a:latin typeface="Canva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EE3CF-374F-629D-6E37-D0DE03B58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BDF4A8-8773-AC8D-BDEE-29853E0CF1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AC3870F-5247-6D7F-931F-AD70A78B6FD4}"/>
              </a:ext>
            </a:extLst>
          </p:cNvPr>
          <p:cNvSpPr txBox="1"/>
          <p:nvPr/>
        </p:nvSpPr>
        <p:spPr>
          <a:xfrm>
            <a:off x="1431477" y="615950"/>
            <a:ext cx="936698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334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Facilities: Future Planning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4C6359-594E-D921-0BDD-EDD734E75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359076"/>
              </p:ext>
            </p:extLst>
          </p:nvPr>
        </p:nvGraphicFramePr>
        <p:xfrm>
          <a:off x="5866387" y="1681591"/>
          <a:ext cx="4456543" cy="349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500ED3A-4606-6FB9-697B-BD8C22FC9CC5}"/>
              </a:ext>
            </a:extLst>
          </p:cNvPr>
          <p:cNvSpPr txBox="1"/>
          <p:nvPr/>
        </p:nvSpPr>
        <p:spPr>
          <a:xfrm>
            <a:off x="1132111" y="2058021"/>
            <a:ext cx="4235418" cy="180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133" dirty="0">
              <a:latin typeface="Canva Sans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Master Plan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Workforce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Health Professions</a:t>
            </a:r>
            <a:endParaRPr lang="en-US" sz="2133" dirty="0">
              <a:latin typeface="Canva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0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DD413-46C5-1FBD-0F72-B1B33AB1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hotoHeaderTextRight.jpg" descr="PhotoHeaderTextRight.jpg">
            <a:extLst>
              <a:ext uri="{FF2B5EF4-FFF2-40B4-BE49-F238E27FC236}">
                <a16:creationId xmlns:a16="http://schemas.microsoft.com/office/drawing/2014/main" id="{67552058-60D5-8E0D-2114-4CFAF9C2C7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Monterrat Semibold…">
            <a:extLst>
              <a:ext uri="{FF2B5EF4-FFF2-40B4-BE49-F238E27FC236}">
                <a16:creationId xmlns:a16="http://schemas.microsoft.com/office/drawing/2014/main" id="{8A8972FA-C92F-5257-627C-C990C1E6D7BF}"/>
              </a:ext>
            </a:extLst>
          </p:cNvPr>
          <p:cNvSpPr txBox="1"/>
          <p:nvPr/>
        </p:nvSpPr>
        <p:spPr>
          <a:xfrm>
            <a:off x="6758782" y="1678060"/>
            <a:ext cx="4752319" cy="3410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 fontScale="92500"/>
          </a:bodyPr>
          <a:lstStyle/>
          <a:p>
            <a:pPr marL="304800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Classrooms: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Spaces designed to support student-driven experiences</a:t>
            </a:r>
          </a:p>
          <a:p>
            <a:pPr marL="304800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Classrooms: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lecture spaces outfitted with modern technology.</a:t>
            </a:r>
          </a:p>
          <a:p>
            <a:pPr marL="304800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Walls &amp; furniture designed to expect technology  reconfigurations over time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lvl="4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 lang="en-US" sz="2400" dirty="0"/>
          </a:p>
          <a:p>
            <a:pPr marL="304800" indent="-304800">
              <a:spcBef>
                <a:spcPts val="1200"/>
              </a:spcBef>
              <a:buSzPct val="123000"/>
              <a:buChar char="•"/>
              <a:defRPr sz="480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 sz="2400" dirty="0"/>
          </a:p>
        </p:txBody>
      </p:sp>
      <p:sp>
        <p:nvSpPr>
          <p:cNvPr id="169" name="MONTSERRAT EXTRABOLD">
            <a:extLst>
              <a:ext uri="{FF2B5EF4-FFF2-40B4-BE49-F238E27FC236}">
                <a16:creationId xmlns:a16="http://schemas.microsoft.com/office/drawing/2014/main" id="{3D551199-7B0C-7325-FE50-EAD024D44462}"/>
              </a:ext>
            </a:extLst>
          </p:cNvPr>
          <p:cNvSpPr txBox="1"/>
          <p:nvPr/>
        </p:nvSpPr>
        <p:spPr>
          <a:xfrm>
            <a:off x="6991945" y="628112"/>
            <a:ext cx="4285994" cy="700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>
            <a:lvl1pPr defTabSz="1365468">
              <a:lnSpc>
                <a:spcPct val="80000"/>
              </a:lnSpc>
              <a:defRPr sz="4700" spc="-99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ctr"/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&amp; IT </a:t>
            </a:r>
          </a:p>
          <a:p>
            <a:pPr algn="ctr"/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</a:t>
            </a:r>
            <a:endParaRPr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potlight">
            <a:extLst>
              <a:ext uri="{FF2B5EF4-FFF2-40B4-BE49-F238E27FC236}">
                <a16:creationId xmlns:a16="http://schemas.microsoft.com/office/drawing/2014/main" id="{81397D43-5A79-17EC-9188-40298519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" y="229127"/>
            <a:ext cx="4752319" cy="31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D4A4FE-14A0-C8B8-0334-E7153A194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00" y="3526178"/>
            <a:ext cx="4683527" cy="31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16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4" name="TextBox 4"/>
          <p:cNvSpPr txBox="1"/>
          <p:nvPr/>
        </p:nvSpPr>
        <p:spPr>
          <a:xfrm>
            <a:off x="1431477" y="615950"/>
            <a:ext cx="936698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334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Information Technology: Cloud Migrations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3088B2-E0F6-CF80-578E-04CA4116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6" y="2113439"/>
            <a:ext cx="5588159" cy="299084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39EEA34-29BD-C32D-B63F-E0AFA1663ABE}"/>
              </a:ext>
            </a:extLst>
          </p:cNvPr>
          <p:cNvSpPr txBox="1"/>
          <p:nvPr/>
        </p:nvSpPr>
        <p:spPr>
          <a:xfrm>
            <a:off x="7143972" y="2526220"/>
            <a:ext cx="4235418" cy="180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133" dirty="0">
              <a:latin typeface="Canva Sans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Office 365 / Outlook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Canvas LMS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nva Sans Bold" panose="020B0604020202020204" charset="0"/>
              </a:rPr>
              <a:t>Jenzabar One</a:t>
            </a:r>
            <a:endParaRPr lang="en-US" sz="2133" dirty="0">
              <a:latin typeface="Canva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&#10;&#10;AI-generated content may be incorrect.">
            <a:extLst>
              <a:ext uri="{FF2B5EF4-FFF2-40B4-BE49-F238E27FC236}">
                <a16:creationId xmlns:a16="http://schemas.microsoft.com/office/drawing/2014/main" id="{A9DA3BD7-F87A-3824-7C8F-69503D09C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7DCD4-BC78-C664-10D7-10087AFF8823}"/>
              </a:ext>
            </a:extLst>
          </p:cNvPr>
          <p:cNvSpPr txBox="1"/>
          <p:nvPr/>
        </p:nvSpPr>
        <p:spPr>
          <a:xfrm>
            <a:off x="1478604" y="680936"/>
            <a:ext cx="923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Jenzabar One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7E0EFC-9880-7FF4-8457-400DE0C7B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97" y="2130569"/>
            <a:ext cx="3100478" cy="170575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37E5E6-023C-49B5-34EB-BEA334F21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338" y="3308995"/>
            <a:ext cx="3194118" cy="211307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5FD133-CC5A-779E-B191-B6052D97B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792" y="2130569"/>
            <a:ext cx="3446369" cy="211307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46046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TextNoHeader.jpg" descr="TextNo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Monterrat Semibold"/>
          <p:cNvSpPr txBox="1">
            <a:spLocks noGrp="1"/>
          </p:cNvSpPr>
          <p:nvPr>
            <p:ph type="body" idx="1"/>
          </p:nvPr>
        </p:nvSpPr>
        <p:spPr>
          <a:xfrm>
            <a:off x="1104729" y="1108670"/>
            <a:ext cx="9982542" cy="4059926"/>
          </a:xfrm>
          <a:prstGeom prst="rect">
            <a:avLst/>
          </a:prstGeom>
        </p:spPr>
        <p:txBody>
          <a:bodyPr vert="horz" lIns="25400" tIns="25400" rIns="25400" bIns="25400" numCol="1" spcCol="38100" rtlCol="0">
            <a:normAutofit/>
          </a:bodyPr>
          <a:lstStyle>
            <a:lvl1pPr marL="609600" indent="-609600" defTabSz="2438337">
              <a:spcBef>
                <a:spcPts val="2400"/>
              </a:spcBef>
              <a:buSzPct val="123000"/>
              <a:buChar char="•"/>
              <a:defRPr sz="4800" b="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indent="0" algn="ctr">
              <a:buNone/>
            </a:pPr>
            <a:r>
              <a:rPr lang="en-US" dirty="0"/>
              <a:t>Q &amp; A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11029</TotalTime>
  <Words>350</Words>
  <Application>Microsoft Office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Canva Sans Bold</vt:lpstr>
      <vt:lpstr>Canvas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Rambo</dc:creator>
  <cp:lastModifiedBy>Joe Feinstein</cp:lastModifiedBy>
  <cp:revision>21</cp:revision>
  <dcterms:created xsi:type="dcterms:W3CDTF">2025-11-13T15:12:13Z</dcterms:created>
  <dcterms:modified xsi:type="dcterms:W3CDTF">2025-12-16T07:34:23Z</dcterms:modified>
</cp:coreProperties>
</file>