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850" r:id="rId4"/>
    <p:sldId id="260" r:id="rId5"/>
    <p:sldId id="851" r:id="rId6"/>
    <p:sldId id="852" r:id="rId7"/>
    <p:sldId id="259" r:id="rId8"/>
    <p:sldId id="854" r:id="rId9"/>
    <p:sldId id="855" r:id="rId10"/>
    <p:sldId id="857" r:id="rId11"/>
    <p:sldId id="858" r:id="rId12"/>
    <p:sldId id="258" r:id="rId13"/>
    <p:sldId id="862" r:id="rId14"/>
    <p:sldId id="860" r:id="rId15"/>
    <p:sldId id="263" r:id="rId16"/>
    <p:sldId id="861" r:id="rId17"/>
    <p:sldId id="863" r:id="rId18"/>
    <p:sldId id="864" r:id="rId19"/>
    <p:sldId id="865" r:id="rId20"/>
    <p:sldId id="866" r:id="rId21"/>
    <p:sldId id="867" r:id="rId22"/>
    <p:sldId id="859"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Default Section" id="{F5DD7034-4F16-42C0-A9E8-825AD84DC33E}">
          <p14:sldIdLst>
            <p14:sldId id="256"/>
            <p14:sldId id="257"/>
            <p14:sldId id="850"/>
            <p14:sldId id="260"/>
            <p14:sldId id="851"/>
            <p14:sldId id="852"/>
            <p14:sldId id="259"/>
            <p14:sldId id="854"/>
            <p14:sldId id="855"/>
            <p14:sldId id="857"/>
            <p14:sldId id="858"/>
            <p14:sldId id="258"/>
            <p14:sldId id="862"/>
            <p14:sldId id="860"/>
            <p14:sldId id="263"/>
            <p14:sldId id="861"/>
            <p14:sldId id="863"/>
            <p14:sldId id="864"/>
            <p14:sldId id="865"/>
            <p14:sldId id="866"/>
            <p14:sldId id="867"/>
            <p14:sldId id="8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666D14-00EC-8F00-FFF5-67EED2E1BE90}" name="Julie Melton" initials="JM" userId="S::jmelton@richland.edu::aa819293-0b5b-42f8-bc10-baec22cb1ad4" providerId="AD"/>
  <p188:author id="{0B7E82FB-5A94-1B83-033A-AEC40B993CE6}" name="Isaac Zuniga" initials="IZ" userId="S::izuniga@richland.edu::9660976a-87d5-4ec9-b4e0-56c5a20ce8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D6B"/>
    <a:srgbClr val="5F9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198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8AFD-3630-9BEC-E473-6C5A711CC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198FA-36A6-3781-DC55-73D2D51D83B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6688DB-A3EA-741D-9212-31D73F3F7D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07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8C923-A6E8-F120-1364-D8B4E6D79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308CE-B83E-CB4E-4345-CD27FF0687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5608893-DD8C-CCEA-4D9B-A3A32B0D76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548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07DFE-A827-1F8D-BBE2-E4E279F76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844A2-5A85-090E-E67E-49E6A03DF6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43CE99C-1737-5499-8616-8D71DC7F4A8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549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02853-DFC9-6B3A-D71D-93A032D26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4DFB4-2BB3-5514-8BEE-20D3A4CA14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9D04944-B237-F08A-5916-9FF1FBBC665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571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1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EF498-CFA7-C184-E57A-8394F2B31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BA19C-ECE6-2D9C-9521-5FABE994655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72B292-F891-65DC-4A5E-245A2BC23A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1817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1695E-78AD-9CB1-CC52-F87BCB2EC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FF456-4A25-264A-45E2-931CBA7DA1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5A2505-B773-A3D9-BCED-5A946CE75AC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6106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9DAEF-6CE1-29EE-18A3-612B3CE0D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47106-21FD-9D62-7327-DAD3D15646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DE6161-875F-CF8C-6F45-DFB5C43731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896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17DA4-E12D-D903-7C1C-97A6837EF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8A292-2CDA-D1EC-F3B8-8E162C8592D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48FB4A3-8E70-FE4C-9A1C-AFF689E06C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0966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024A3-B332-76EB-C844-B24721B97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D884C-DF41-A378-E747-09374E556D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764EB6-A95B-5F49-2BAF-F90A5718117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660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Cover.jpg" descr="Cover.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064FA-221F-36A6-7B35-D5BF1E4F2604}"/>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8ECE80B5-7CAD-A657-AB3E-79C39F201059}"/>
              </a:ext>
            </a:extLst>
          </p:cNvPr>
          <p:cNvPicPr>
            <a:picLocks noChangeAspect="1"/>
          </p:cNvPicPr>
          <p:nvPr/>
        </p:nvPicPr>
        <p:blipFill>
          <a:blip r:embed="rId3"/>
          <a:stretch>
            <a:fillRect/>
          </a:stretch>
        </p:blipFill>
        <p:spPr>
          <a:xfrm>
            <a:off x="-62987"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D5F01DA1-C50C-275D-B876-A8947386606B}"/>
              </a:ext>
            </a:extLst>
          </p:cNvPr>
          <p:cNvSpPr txBox="1">
            <a:spLocks noGrp="1"/>
          </p:cNvSpPr>
          <p:nvPr>
            <p:ph type="title"/>
          </p:nvPr>
        </p:nvSpPr>
        <p:spPr>
          <a:xfrm>
            <a:off x="3212417" y="1310747"/>
            <a:ext cx="17959166"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Foundation FY25 Results</a:t>
            </a:r>
            <a:endParaRPr sz="6400" dirty="0"/>
          </a:p>
        </p:txBody>
      </p:sp>
      <p:sp>
        <p:nvSpPr>
          <p:cNvPr id="7" name="TextBox 6">
            <a:extLst>
              <a:ext uri="{FF2B5EF4-FFF2-40B4-BE49-F238E27FC236}">
                <a16:creationId xmlns:a16="http://schemas.microsoft.com/office/drawing/2014/main" id="{D2D62AE8-A27C-72EB-E71A-FD939F5EE6AB}"/>
              </a:ext>
            </a:extLst>
          </p:cNvPr>
          <p:cNvSpPr txBox="1"/>
          <p:nvPr/>
        </p:nvSpPr>
        <p:spPr>
          <a:xfrm>
            <a:off x="2140591" y="3117232"/>
            <a:ext cx="20551457" cy="7481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lvl="0" indent="-571500" algn="l" fontAlgn="base">
              <a:spcBef>
                <a:spcPts val="115"/>
              </a:spcBef>
              <a:buBlip>
                <a:blip r:embed="rId4"/>
              </a:buBlip>
            </a:pPr>
            <a:r>
              <a:rPr lang="en-US" sz="3400" dirty="0">
                <a:solidFill>
                  <a:srgbClr val="083A70"/>
                </a:solidFill>
                <a:latin typeface="Montserrat Light" panose="00000400000000000000" pitchFamily="2" charset="0"/>
              </a:rPr>
              <a:t>The Foundation exceeded its $2 million annual fundraising goal, raising </a:t>
            </a:r>
            <a:r>
              <a:rPr lang="en-US" sz="3400" dirty="0">
                <a:solidFill>
                  <a:srgbClr val="083A70"/>
                </a:solidFill>
                <a:latin typeface="Montserrat ExtraBold" panose="00000900000000000000" pitchFamily="2" charset="0"/>
              </a:rPr>
              <a:t>$2,170,274, </a:t>
            </a:r>
            <a:r>
              <a:rPr lang="en-US" sz="3400" dirty="0">
                <a:solidFill>
                  <a:srgbClr val="083A70"/>
                </a:solidFill>
                <a:latin typeface="Montserrat Light" panose="00000400000000000000" pitchFamily="2" charset="0"/>
              </a:rPr>
              <a:t>which is </a:t>
            </a:r>
            <a:r>
              <a:rPr lang="en-US" sz="3400" dirty="0">
                <a:solidFill>
                  <a:srgbClr val="083A70"/>
                </a:solidFill>
                <a:latin typeface="Montserrat ExtraBold" panose="00000900000000000000" pitchFamily="2" charset="0"/>
              </a:rPr>
              <a:t>8.5% above goal</a:t>
            </a:r>
            <a:r>
              <a:rPr lang="en-US" sz="3400" dirty="0">
                <a:solidFill>
                  <a:srgbClr val="083A70"/>
                </a:solidFill>
                <a:latin typeface="Montserrat Light" panose="00000400000000000000" pitchFamily="2" charset="0"/>
              </a:rPr>
              <a:t>.</a:t>
            </a:r>
            <a:br>
              <a:rPr lang="en-US" sz="3400" dirty="0">
                <a:solidFill>
                  <a:srgbClr val="083A70"/>
                </a:solidFill>
                <a:latin typeface="Montserrat Light" panose="00000400000000000000" pitchFamily="2" charset="0"/>
              </a:rPr>
            </a:br>
            <a:endParaRPr lang="en-US" sz="3400" dirty="0">
              <a:solidFill>
                <a:srgbClr val="083A70"/>
              </a:solidFill>
              <a:latin typeface="Montserrat Light" panose="00000400000000000000" pitchFamily="2" charset="0"/>
            </a:endParaRPr>
          </a:p>
          <a:p>
            <a:pPr marL="571500" lvl="0" indent="-571500" algn="l" fontAlgn="base">
              <a:spcBef>
                <a:spcPts val="115"/>
              </a:spcBef>
              <a:buBlip>
                <a:blip r:embed="rId4"/>
              </a:buBlip>
            </a:pPr>
            <a:r>
              <a:rPr lang="en-US" sz="3400" dirty="0">
                <a:solidFill>
                  <a:srgbClr val="083A70"/>
                </a:solidFill>
                <a:latin typeface="Montserrat Light" panose="00000400000000000000" pitchFamily="2" charset="0"/>
              </a:rPr>
              <a:t>We awarded over </a:t>
            </a:r>
            <a:r>
              <a:rPr lang="en-US" sz="3400" dirty="0">
                <a:solidFill>
                  <a:srgbClr val="083A70"/>
                </a:solidFill>
                <a:latin typeface="Montserrat ExtraBold" panose="00000900000000000000" pitchFamily="2" charset="0"/>
              </a:rPr>
              <a:t>$1.83 million </a:t>
            </a:r>
            <a:r>
              <a:rPr lang="en-US" sz="3400" dirty="0">
                <a:solidFill>
                  <a:srgbClr val="083A70"/>
                </a:solidFill>
                <a:latin typeface="Montserrat Light" panose="00000400000000000000" pitchFamily="2" charset="0"/>
              </a:rPr>
              <a:t>in scholarships, assisting over </a:t>
            </a:r>
            <a:r>
              <a:rPr lang="en-US" sz="3400" dirty="0">
                <a:solidFill>
                  <a:srgbClr val="083A70"/>
                </a:solidFill>
                <a:latin typeface="Montserrat ExtraBold" panose="00000900000000000000" pitchFamily="2" charset="0"/>
              </a:rPr>
              <a:t>1,050 students</a:t>
            </a:r>
            <a:r>
              <a:rPr lang="en-US" sz="3400" dirty="0">
                <a:solidFill>
                  <a:srgbClr val="083A70"/>
                </a:solidFill>
                <a:latin typeface="Montserrat Light" panose="00000400000000000000" pitchFamily="2" charset="0"/>
              </a:rPr>
              <a:t>—an all-time high. Student scholarship applications rose to </a:t>
            </a:r>
            <a:r>
              <a:rPr lang="en-US" sz="3400" dirty="0">
                <a:solidFill>
                  <a:srgbClr val="083A70"/>
                </a:solidFill>
                <a:latin typeface="Montserrat ExtraBold" panose="00000900000000000000" pitchFamily="2" charset="0"/>
              </a:rPr>
              <a:t>2,226, </a:t>
            </a:r>
            <a:r>
              <a:rPr lang="en-US" sz="3400" dirty="0">
                <a:solidFill>
                  <a:srgbClr val="083A70"/>
                </a:solidFill>
                <a:latin typeface="Montserrat Light" panose="00000400000000000000" pitchFamily="2" charset="0"/>
              </a:rPr>
              <a:t>surpassing the target of 1,972—a </a:t>
            </a:r>
            <a:r>
              <a:rPr lang="en-US" sz="3400" dirty="0">
                <a:solidFill>
                  <a:srgbClr val="083A70"/>
                </a:solidFill>
                <a:latin typeface="Montserrat ExtraBold" panose="00000900000000000000" pitchFamily="2" charset="0"/>
              </a:rPr>
              <a:t>13% increase</a:t>
            </a:r>
            <a:r>
              <a:rPr lang="en-US" sz="3400" dirty="0">
                <a:solidFill>
                  <a:srgbClr val="083A70"/>
                </a:solidFill>
                <a:latin typeface="Montserrat Light" panose="00000400000000000000" pitchFamily="2" charset="0"/>
              </a:rPr>
              <a:t> year over year.</a:t>
            </a:r>
            <a:br>
              <a:rPr lang="en-US" sz="3400" dirty="0">
                <a:solidFill>
                  <a:srgbClr val="083A70"/>
                </a:solidFill>
                <a:latin typeface="Montserrat Light" panose="00000400000000000000" pitchFamily="2" charset="0"/>
              </a:rPr>
            </a:br>
            <a:endParaRPr lang="en-US" sz="3400" dirty="0">
              <a:solidFill>
                <a:srgbClr val="083A70"/>
              </a:solidFill>
              <a:latin typeface="Montserrat Light" panose="00000400000000000000" pitchFamily="2" charset="0"/>
            </a:endParaRPr>
          </a:p>
          <a:p>
            <a:pPr marL="571500" lvl="0" indent="-571500" algn="l" fontAlgn="base">
              <a:spcBef>
                <a:spcPts val="115"/>
              </a:spcBef>
              <a:buBlip>
                <a:blip r:embed="rId4"/>
              </a:buBlip>
            </a:pPr>
            <a:r>
              <a:rPr lang="en-US" sz="3400" dirty="0">
                <a:solidFill>
                  <a:srgbClr val="083A70"/>
                </a:solidFill>
                <a:latin typeface="Montserrat Light" panose="00000400000000000000" pitchFamily="2" charset="0"/>
              </a:rPr>
              <a:t>Launched and awarded </a:t>
            </a:r>
            <a:r>
              <a:rPr lang="en-US" sz="3400" dirty="0">
                <a:solidFill>
                  <a:srgbClr val="083A70"/>
                </a:solidFill>
                <a:latin typeface="Montserrat ExtraBold" panose="00000900000000000000" pitchFamily="2" charset="0"/>
              </a:rPr>
              <a:t>$108,000 in Dual Credit Scholarships</a:t>
            </a:r>
            <a:r>
              <a:rPr lang="en-US" sz="3400" dirty="0">
                <a:solidFill>
                  <a:srgbClr val="083A70"/>
                </a:solidFill>
                <a:latin typeface="Montserrat Light" panose="00000400000000000000" pitchFamily="2" charset="0"/>
              </a:rPr>
              <a:t>, expanding access for high school students to earn college credit and jumpstart their academic journey.</a:t>
            </a:r>
            <a:br>
              <a:rPr lang="en-US" sz="3400" dirty="0">
                <a:solidFill>
                  <a:srgbClr val="083A70"/>
                </a:solidFill>
                <a:latin typeface="Montserrat Light" panose="00000400000000000000" pitchFamily="2" charset="0"/>
              </a:rPr>
            </a:br>
            <a:endParaRPr lang="en-US" sz="3400" dirty="0">
              <a:solidFill>
                <a:srgbClr val="083A70"/>
              </a:solidFill>
              <a:latin typeface="Montserrat Light" panose="00000400000000000000" pitchFamily="2" charset="0"/>
            </a:endParaRPr>
          </a:p>
          <a:p>
            <a:pPr marL="571500" lvl="0" indent="-571500" algn="l" fontAlgn="base">
              <a:spcBef>
                <a:spcPts val="115"/>
              </a:spcBef>
              <a:buBlip>
                <a:blip r:embed="rId4"/>
              </a:buBlip>
            </a:pPr>
            <a:r>
              <a:rPr lang="en-US" sz="3400" dirty="0">
                <a:solidFill>
                  <a:srgbClr val="083A70"/>
                </a:solidFill>
                <a:latin typeface="Montserrat Light" panose="00000400000000000000" pitchFamily="2" charset="0"/>
              </a:rPr>
              <a:t>Our Foundation Endowment now stands at </a:t>
            </a:r>
            <a:r>
              <a:rPr lang="en-US" sz="3400" dirty="0">
                <a:solidFill>
                  <a:srgbClr val="083A70"/>
                </a:solidFill>
                <a:latin typeface="Montserrat ExtraBold" panose="00000900000000000000" pitchFamily="2" charset="0"/>
              </a:rPr>
              <a:t>$26.1 million</a:t>
            </a:r>
            <a:r>
              <a:rPr lang="en-US" sz="3400" dirty="0">
                <a:solidFill>
                  <a:srgbClr val="083A70"/>
                </a:solidFill>
                <a:latin typeface="Montserrat Light" panose="00000400000000000000" pitchFamily="2" charset="0"/>
              </a:rPr>
              <a:t>, continuing our upward trajectory.</a:t>
            </a:r>
          </a:p>
          <a:p>
            <a:pPr lvl="0" algn="l" fontAlgn="base">
              <a:spcBef>
                <a:spcPts val="115"/>
              </a:spcBef>
            </a:pPr>
            <a:endParaRPr lang="en-US" sz="3400" dirty="0">
              <a:solidFill>
                <a:srgbClr val="083A70"/>
              </a:solidFill>
              <a:latin typeface="Montserrat Light" panose="00000400000000000000" pitchFamily="2" charset="0"/>
            </a:endParaRPr>
          </a:p>
          <a:p>
            <a:pPr marL="571500" lvl="0" indent="-571500" algn="l" fontAlgn="base">
              <a:spcBef>
                <a:spcPts val="115"/>
              </a:spcBef>
              <a:buBlip>
                <a:blip r:embed="rId4"/>
              </a:buBlip>
            </a:pPr>
            <a:r>
              <a:rPr lang="en-US" sz="3400" dirty="0">
                <a:solidFill>
                  <a:srgbClr val="083A70"/>
                </a:solidFill>
                <a:latin typeface="Montserrat ExtraBold" panose="00000900000000000000" pitchFamily="2" charset="0"/>
              </a:rPr>
              <a:t>Achieved 100% giving </a:t>
            </a:r>
            <a:r>
              <a:rPr lang="en-US" sz="3400" dirty="0">
                <a:solidFill>
                  <a:srgbClr val="083A70"/>
                </a:solidFill>
                <a:latin typeface="Montserrat Light" panose="00000400000000000000" pitchFamily="2" charset="0"/>
              </a:rPr>
              <a:t>from both the Foundation Board and the Board of Trustees, demonstrating unified leadership commitment to our donors.</a:t>
            </a:r>
          </a:p>
        </p:txBody>
      </p:sp>
    </p:spTree>
    <p:extLst>
      <p:ext uri="{BB962C8B-B14F-4D97-AF65-F5344CB8AC3E}">
        <p14:creationId xmlns:p14="http://schemas.microsoft.com/office/powerpoint/2010/main" val="5170246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30C6C-7F00-28FD-A8C1-8D758317E1B0}"/>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2340E8D8-6CDF-1851-E78C-2F8998B0D26C}"/>
              </a:ext>
            </a:extLst>
          </p:cNvPr>
          <p:cNvPicPr>
            <a:picLocks noChangeAspect="1"/>
          </p:cNvPicPr>
          <p:nvPr/>
        </p:nvPicPr>
        <p:blipFill>
          <a:blip r:embed="rId3"/>
          <a:stretch>
            <a:fillRect/>
          </a:stretch>
        </p:blipFill>
        <p:spPr>
          <a:xfrm>
            <a:off x="-62987"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1E07C514-8F54-2FC9-DF9A-F0C311DD9B70}"/>
              </a:ext>
            </a:extLst>
          </p:cNvPr>
          <p:cNvSpPr txBox="1">
            <a:spLocks noGrp="1"/>
          </p:cNvSpPr>
          <p:nvPr>
            <p:ph type="title"/>
          </p:nvPr>
        </p:nvSpPr>
        <p:spPr>
          <a:xfrm>
            <a:off x="3212417" y="1310747"/>
            <a:ext cx="17959166"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Foundation FY26 Priorities</a:t>
            </a:r>
            <a:endParaRPr sz="6400" dirty="0"/>
          </a:p>
        </p:txBody>
      </p:sp>
      <p:sp>
        <p:nvSpPr>
          <p:cNvPr id="7" name="TextBox 6">
            <a:extLst>
              <a:ext uri="{FF2B5EF4-FFF2-40B4-BE49-F238E27FC236}">
                <a16:creationId xmlns:a16="http://schemas.microsoft.com/office/drawing/2014/main" id="{C0436CEB-AAC6-215E-F1C6-DF896EFD55D0}"/>
              </a:ext>
            </a:extLst>
          </p:cNvPr>
          <p:cNvSpPr txBox="1"/>
          <p:nvPr/>
        </p:nvSpPr>
        <p:spPr>
          <a:xfrm>
            <a:off x="2186859" y="3578897"/>
            <a:ext cx="20010282" cy="6558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lvl="0" indent="-571500" algn="l" fontAlgn="base">
              <a:spcBef>
                <a:spcPts val="115"/>
              </a:spcBef>
              <a:buBlip>
                <a:blip r:embed="rId4"/>
              </a:buBlip>
            </a:pPr>
            <a:r>
              <a:rPr lang="en-US" sz="3200" dirty="0">
                <a:solidFill>
                  <a:srgbClr val="083A70"/>
                </a:solidFill>
                <a:latin typeface="Montserrat Light" panose="00000400000000000000" pitchFamily="2" charset="0"/>
              </a:rPr>
              <a:t>Begin</a:t>
            </a:r>
            <a:r>
              <a:rPr lang="en-US" sz="3200" dirty="0">
                <a:solidFill>
                  <a:srgbClr val="083A70"/>
                </a:solidFill>
                <a:latin typeface="Montserrat ExtraBold" panose="00000900000000000000" pitchFamily="2" charset="0"/>
              </a:rPr>
              <a:t> Campaign Planning </a:t>
            </a:r>
            <a:r>
              <a:rPr lang="en-US" sz="3200" dirty="0">
                <a:solidFill>
                  <a:srgbClr val="083A70"/>
                </a:solidFill>
                <a:latin typeface="Montserrat Light" panose="00000400000000000000" pitchFamily="2" charset="0"/>
              </a:rPr>
              <a:t>by establishing a timelines &amp; projects that align with the four proposed funding priorities of: Workforce Development, Early College, Student Support &amp; Capacity Building. </a:t>
            </a:r>
          </a:p>
          <a:p>
            <a:pPr lvl="0" algn="l" fontAlgn="base">
              <a:spcBef>
                <a:spcPts val="115"/>
              </a:spcBef>
            </a:pPr>
            <a:endParaRPr lang="en-US" sz="3200" dirty="0">
              <a:solidFill>
                <a:srgbClr val="083A70"/>
              </a:solidFill>
              <a:latin typeface="Montserrat Light" panose="00000400000000000000" pitchFamily="2" charset="0"/>
            </a:endParaRPr>
          </a:p>
          <a:p>
            <a:pPr marL="571500" lvl="0" indent="-571500" algn="l" fontAlgn="base">
              <a:spcBef>
                <a:spcPts val="115"/>
              </a:spcBef>
              <a:buBlip>
                <a:blip r:embed="rId4"/>
              </a:buBlip>
            </a:pPr>
            <a:r>
              <a:rPr lang="en-US" sz="3200" dirty="0">
                <a:solidFill>
                  <a:srgbClr val="083A70"/>
                </a:solidFill>
                <a:latin typeface="Montserrat Light" panose="00000400000000000000" pitchFamily="2" charset="0"/>
              </a:rPr>
              <a:t>Conduct a </a:t>
            </a:r>
            <a:r>
              <a:rPr lang="en-US" sz="3200" dirty="0">
                <a:solidFill>
                  <a:srgbClr val="083A70"/>
                </a:solidFill>
                <a:latin typeface="Montserrat ExtraBold" panose="00000900000000000000" pitchFamily="2" charset="0"/>
              </a:rPr>
              <a:t>Foundation Operational Audit &amp; Program Assessment </a:t>
            </a:r>
            <a:r>
              <a:rPr lang="en-US" sz="3200" dirty="0">
                <a:solidFill>
                  <a:srgbClr val="083A70"/>
                </a:solidFill>
                <a:latin typeface="Montserrat Light" panose="00000400000000000000" pitchFamily="2" charset="0"/>
              </a:rPr>
              <a:t>to determine campaign readiness and help establish goals and objectives that will lead to greater sustainability and fundraising success.</a:t>
            </a:r>
            <a:br>
              <a:rPr lang="en-US" sz="3200" dirty="0">
                <a:solidFill>
                  <a:srgbClr val="083A70"/>
                </a:solidFill>
                <a:latin typeface="Montserrat Light" panose="00000400000000000000" pitchFamily="2" charset="0"/>
              </a:rPr>
            </a:br>
            <a:endParaRPr lang="en-US" sz="3200" dirty="0">
              <a:solidFill>
                <a:srgbClr val="083A70"/>
              </a:solidFill>
              <a:latin typeface="Montserrat Light" panose="00000400000000000000" pitchFamily="2" charset="0"/>
            </a:endParaRPr>
          </a:p>
          <a:p>
            <a:pPr marL="571500" lvl="0" indent="-571500" algn="l" fontAlgn="base">
              <a:spcBef>
                <a:spcPts val="115"/>
              </a:spcBef>
              <a:buBlip>
                <a:blip r:embed="rId4"/>
              </a:buBlip>
            </a:pPr>
            <a:r>
              <a:rPr lang="en-US" sz="3200" dirty="0">
                <a:solidFill>
                  <a:srgbClr val="083A70"/>
                </a:solidFill>
                <a:latin typeface="Montserrat Light" panose="00000400000000000000" pitchFamily="2" charset="0"/>
              </a:rPr>
              <a:t>Continue to build our </a:t>
            </a:r>
            <a:r>
              <a:rPr lang="en-US" sz="3200" dirty="0">
                <a:solidFill>
                  <a:srgbClr val="083A70"/>
                </a:solidFill>
                <a:latin typeface="Montserrat ExtraBold" panose="00000900000000000000" pitchFamily="2" charset="0"/>
              </a:rPr>
              <a:t>operational &amp; database health </a:t>
            </a:r>
            <a:r>
              <a:rPr lang="en-US" sz="3200" dirty="0">
                <a:solidFill>
                  <a:srgbClr val="083A70"/>
                </a:solidFill>
                <a:latin typeface="Montserrat Light" panose="00000400000000000000" pitchFamily="2" charset="0"/>
              </a:rPr>
              <a:t>by developing, updating and implementing processes &amp; procedures that will lead to high functioning workflow. </a:t>
            </a:r>
          </a:p>
          <a:p>
            <a:pPr lvl="0" algn="l" fontAlgn="base">
              <a:spcBef>
                <a:spcPts val="115"/>
              </a:spcBef>
            </a:pPr>
            <a:endParaRPr lang="en-US" sz="3200" dirty="0">
              <a:solidFill>
                <a:srgbClr val="083A70"/>
              </a:solidFill>
              <a:latin typeface="Montserrat Light" panose="00000400000000000000" pitchFamily="2" charset="0"/>
            </a:endParaRPr>
          </a:p>
          <a:p>
            <a:pPr marL="571500" lvl="0" indent="-571500" algn="l" fontAlgn="base">
              <a:spcBef>
                <a:spcPts val="115"/>
              </a:spcBef>
              <a:buBlip>
                <a:blip r:embed="rId4"/>
              </a:buBlip>
            </a:pPr>
            <a:r>
              <a:rPr lang="en-US" sz="3200" dirty="0">
                <a:solidFill>
                  <a:srgbClr val="083A70"/>
                </a:solidFill>
                <a:latin typeface="Montserrat ExtraBold" panose="00000900000000000000" pitchFamily="2" charset="0"/>
              </a:rPr>
              <a:t>Develop collateral materials </a:t>
            </a:r>
            <a:r>
              <a:rPr lang="en-US" sz="3200" dirty="0">
                <a:solidFill>
                  <a:srgbClr val="083A70"/>
                </a:solidFill>
                <a:latin typeface="Montserrat Light" panose="00000400000000000000" pitchFamily="2" charset="0"/>
              </a:rPr>
              <a:t>that will support campaign planning, fundraising efforts and stewardship practices. </a:t>
            </a:r>
          </a:p>
        </p:txBody>
      </p:sp>
    </p:spTree>
    <p:extLst>
      <p:ext uri="{BB962C8B-B14F-4D97-AF65-F5344CB8AC3E}">
        <p14:creationId xmlns:p14="http://schemas.microsoft.com/office/powerpoint/2010/main" val="254852212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STOCTextNoHead.png" descr="STOCTextNoHead.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9" name="Monterrat Semibold"/>
          <p:cNvSpPr txBox="1">
            <a:spLocks noGrp="1"/>
          </p:cNvSpPr>
          <p:nvPr>
            <p:ph type="body" sz="quarter" idx="1"/>
          </p:nvPr>
        </p:nvSpPr>
        <p:spPr>
          <a:xfrm>
            <a:off x="12192000" y="4476111"/>
            <a:ext cx="9036439" cy="934780"/>
          </a:xfrm>
          <a:prstGeom prst="rect">
            <a:avLst/>
          </a:prstGeom>
        </p:spPr>
        <p:txBody>
          <a:bodyPr>
            <a:noAutofit/>
          </a:bodyPr>
          <a:lstStyle>
            <a:lvl1pPr defTabSz="2438337">
              <a:spcBef>
                <a:spcPts val="2400"/>
              </a:spcBef>
              <a:defRPr sz="4800" b="0">
                <a:solidFill>
                  <a:srgbClr val="15396A"/>
                </a:solidFill>
                <a:latin typeface="Montserrat Bold"/>
                <a:ea typeface="Montserrat Bold"/>
                <a:cs typeface="Montserrat Bold"/>
                <a:sym typeface="Montserrat Bold"/>
              </a:defRPr>
            </a:lvl1pPr>
          </a:lstStyle>
          <a:p>
            <a:r>
              <a:rPr lang="en-US" sz="10000" b="1" dirty="0"/>
              <a:t>Student Testimonials </a:t>
            </a:r>
            <a:endParaRPr sz="10000" b="1" dirty="0"/>
          </a:p>
        </p:txBody>
      </p:sp>
      <p:pic>
        <p:nvPicPr>
          <p:cNvPr id="2" name="Picture 1">
            <a:extLst>
              <a:ext uri="{FF2B5EF4-FFF2-40B4-BE49-F238E27FC236}">
                <a16:creationId xmlns:a16="http://schemas.microsoft.com/office/drawing/2014/main" id="{A390F463-71B6-D71C-A4EC-B06CEF7C4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183" y="2369427"/>
            <a:ext cx="7330255" cy="608292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15097-A000-2E9D-00E1-03A4840401E8}"/>
            </a:ext>
          </a:extLst>
        </p:cNvPr>
        <p:cNvGrpSpPr/>
        <p:nvPr/>
      </p:nvGrpSpPr>
      <p:grpSpPr>
        <a:xfrm>
          <a:off x="0" y="0"/>
          <a:ext cx="0" cy="0"/>
          <a:chOff x="0" y="0"/>
          <a:chExt cx="0" cy="0"/>
        </a:xfrm>
      </p:grpSpPr>
      <p:pic>
        <p:nvPicPr>
          <p:cNvPr id="158" name="STOCTextNoHead.png" descr="STOCTextNoHead.png">
            <a:extLst>
              <a:ext uri="{FF2B5EF4-FFF2-40B4-BE49-F238E27FC236}">
                <a16:creationId xmlns:a16="http://schemas.microsoft.com/office/drawing/2014/main" id="{1D8E0087-B4B2-943D-57B3-8C0E45DE5CCE}"/>
              </a:ext>
            </a:extLst>
          </p:cNvPr>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9" name="Monterrat Semibold">
            <a:extLst>
              <a:ext uri="{FF2B5EF4-FFF2-40B4-BE49-F238E27FC236}">
                <a16:creationId xmlns:a16="http://schemas.microsoft.com/office/drawing/2014/main" id="{49B21692-9919-94BD-2937-D7400093B97B}"/>
              </a:ext>
            </a:extLst>
          </p:cNvPr>
          <p:cNvSpPr txBox="1">
            <a:spLocks noGrp="1"/>
          </p:cNvSpPr>
          <p:nvPr>
            <p:ph type="body" sz="quarter" idx="1"/>
          </p:nvPr>
        </p:nvSpPr>
        <p:spPr>
          <a:xfrm>
            <a:off x="8882742" y="1359687"/>
            <a:ext cx="13873065" cy="934780"/>
          </a:xfrm>
          <a:prstGeom prst="rect">
            <a:avLst/>
          </a:prstGeom>
        </p:spPr>
        <p:txBody>
          <a:bodyPr>
            <a:noAutofit/>
          </a:bodyPr>
          <a:lstStyle>
            <a:lvl1pPr defTabSz="2438337">
              <a:spcBef>
                <a:spcPts val="2400"/>
              </a:spcBef>
              <a:defRPr sz="4800" b="0">
                <a:solidFill>
                  <a:srgbClr val="15396A"/>
                </a:solidFill>
                <a:latin typeface="Montserrat Bold"/>
                <a:ea typeface="Montserrat Bold"/>
                <a:cs typeface="Montserrat Bold"/>
                <a:sym typeface="Montserrat Bold"/>
              </a:defRPr>
            </a:lvl1pPr>
          </a:lstStyle>
          <a:p>
            <a:r>
              <a:rPr lang="en-US" sz="2800" dirty="0">
                <a:latin typeface="Montserrat Light" panose="00000400000000000000" pitchFamily="2" charset="0"/>
              </a:rPr>
              <a:t>I am writing to express my deepest gratitude for your generous scholarship support. Your investment in my education is not only helping to ease the financial burden of returning to school, but it is also allowing me to pursue a long-held dream: transitioning from teaching into the nursing field.</a:t>
            </a:r>
          </a:p>
          <a:p>
            <a:r>
              <a:rPr lang="en-US" sz="2800" dirty="0">
                <a:latin typeface="Montserrat Light" panose="00000400000000000000" pitchFamily="2" charset="0"/>
              </a:rPr>
              <a:t>Leaving my full-time position as a Life Skills Special Education teacher was not a decision I made lightly. Teaching students with special needs has been one of the greatest honors of my life, and the compassion, patience, and communication skills I’ve developed in the classroom are ones I will carry with me into my future as a nurse. I am passionate about continuing to serve others, and I truly believe nursing is where I am meant to be.</a:t>
            </a:r>
          </a:p>
          <a:p>
            <a:r>
              <a:rPr lang="en-US" sz="2800" dirty="0">
                <a:latin typeface="Montserrat Light" panose="00000400000000000000" pitchFamily="2" charset="0"/>
              </a:rPr>
              <a:t>As a former Student Trustee on the Board of Trustees at Eastern Illinois University, I’ve learned how to be a strong advocate and leader. I’m excited to apply those skills in my new role as Student Director while navigating this next chapter as a full-time nursing student.</a:t>
            </a:r>
          </a:p>
          <a:p>
            <a:r>
              <a:rPr lang="en-US" sz="2800" dirty="0">
                <a:latin typeface="Montserrat Light" panose="00000400000000000000" pitchFamily="2" charset="0"/>
              </a:rPr>
              <a:t>Thank you again for your generosity. Your support means more than words can express, and it’s making a lasting difference in my journey.</a:t>
            </a:r>
          </a:p>
          <a:p>
            <a:pPr algn="r"/>
            <a:r>
              <a:rPr lang="en-US" sz="2800" dirty="0">
                <a:latin typeface="Montserrat Light" panose="00000400000000000000" pitchFamily="2" charset="0"/>
              </a:rPr>
              <a:t>With gratitude,</a:t>
            </a:r>
            <a:br>
              <a:rPr lang="en-US" sz="2800" dirty="0">
                <a:latin typeface="Montserrat Light" panose="00000400000000000000" pitchFamily="2" charset="0"/>
              </a:rPr>
            </a:br>
            <a:r>
              <a:rPr lang="en-US" sz="2800" b="1" dirty="0">
                <a:latin typeface="Ink Free" panose="03080402000500000000" pitchFamily="66" charset="0"/>
              </a:rPr>
              <a:t>Kathleen Black, Foundation Student Director</a:t>
            </a:r>
          </a:p>
          <a:p>
            <a:endParaRPr sz="10000" b="1" dirty="0"/>
          </a:p>
        </p:txBody>
      </p:sp>
      <p:pic>
        <p:nvPicPr>
          <p:cNvPr id="4" name="Picture 3" descr="A person smiling at camera&#10;&#10;AI-generated content may be incorrect.">
            <a:extLst>
              <a:ext uri="{FF2B5EF4-FFF2-40B4-BE49-F238E27FC236}">
                <a16:creationId xmlns:a16="http://schemas.microsoft.com/office/drawing/2014/main" id="{A19DE6B6-7589-C42F-71E5-60C889587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3784" y="913247"/>
            <a:ext cx="7077858" cy="9910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77636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2434D-C6F9-03AA-4B65-DBC92428E15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9D87506-6915-0DE0-8D6D-B07648E3D4DC}"/>
              </a:ext>
            </a:extLst>
          </p:cNvPr>
          <p:cNvPicPr>
            <a:picLocks noChangeAspect="1"/>
          </p:cNvPicPr>
          <p:nvPr/>
        </p:nvPicPr>
        <p:blipFill>
          <a:blip r:embed="rId3"/>
          <a:stretch>
            <a:fillRect/>
          </a:stretch>
        </p:blipFill>
        <p:spPr>
          <a:xfrm>
            <a:off x="12192000" y="5769480"/>
            <a:ext cx="13348837" cy="5313403"/>
          </a:xfrm>
          <a:prstGeom prst="rect">
            <a:avLst/>
          </a:prstGeom>
        </p:spPr>
      </p:pic>
      <p:pic>
        <p:nvPicPr>
          <p:cNvPr id="6" name="Picture 5" descr="A couple of people holding medals&#10;&#10;AI-generated content may be incorrect.">
            <a:extLst>
              <a:ext uri="{FF2B5EF4-FFF2-40B4-BE49-F238E27FC236}">
                <a16:creationId xmlns:a16="http://schemas.microsoft.com/office/drawing/2014/main" id="{713B65CE-4526-264B-A04A-5D3BF8E8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1650" y="561769"/>
            <a:ext cx="11259361" cy="5207711"/>
          </a:xfrm>
          <a:prstGeom prst="rect">
            <a:avLst/>
          </a:prstGeom>
        </p:spPr>
      </p:pic>
      <p:pic>
        <p:nvPicPr>
          <p:cNvPr id="166" name="STOCPhotoR.png" descr="STOCPhotoR.png">
            <a:extLst>
              <a:ext uri="{FF2B5EF4-FFF2-40B4-BE49-F238E27FC236}">
                <a16:creationId xmlns:a16="http://schemas.microsoft.com/office/drawing/2014/main" id="{410B6691-0CFC-3207-E49B-BA52299E8251}"/>
              </a:ext>
            </a:extLst>
          </p:cNvPr>
          <p:cNvPicPr>
            <a:picLocks noChangeAspect="1"/>
          </p:cNvPicPr>
          <p:nvPr/>
        </p:nvPicPr>
        <p:blipFill>
          <a:blip r:embed="rId5"/>
          <a:stretch>
            <a:fillRect/>
          </a:stretch>
        </p:blipFill>
        <p:spPr>
          <a:xfrm>
            <a:off x="0" y="0"/>
            <a:ext cx="24384000" cy="13716000"/>
          </a:xfrm>
          <a:prstGeom prst="rect">
            <a:avLst/>
          </a:prstGeom>
          <a:ln w="12700">
            <a:miter lim="400000"/>
          </a:ln>
        </p:spPr>
      </p:pic>
      <p:sp>
        <p:nvSpPr>
          <p:cNvPr id="167" name="Monterrat Semibold">
            <a:extLst>
              <a:ext uri="{FF2B5EF4-FFF2-40B4-BE49-F238E27FC236}">
                <a16:creationId xmlns:a16="http://schemas.microsoft.com/office/drawing/2014/main" id="{9B7FD31B-605E-662A-72C8-541CADEFA5BD}"/>
              </a:ext>
            </a:extLst>
          </p:cNvPr>
          <p:cNvSpPr txBox="1"/>
          <p:nvPr/>
        </p:nvSpPr>
        <p:spPr>
          <a:xfrm>
            <a:off x="1520815" y="859924"/>
            <a:ext cx="8760323"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algn="l" defTabSz="2413953">
              <a:spcBef>
                <a:spcPts val="2300"/>
              </a:spcBef>
              <a:defRPr sz="4752">
                <a:solidFill>
                  <a:srgbClr val="FFFFFF"/>
                </a:solidFill>
                <a:latin typeface="Montserrat ExtraBold"/>
                <a:ea typeface="Montserrat ExtraBold"/>
                <a:cs typeface="Montserrat ExtraBold"/>
                <a:sym typeface="Montserrat ExtraBold"/>
              </a:defRPr>
            </a:lvl1pPr>
          </a:lstStyle>
          <a:p>
            <a:pPr algn="ctr"/>
            <a:r>
              <a:rPr lang="en-US" sz="6000" dirty="0"/>
              <a:t>2025 Marketing Initiatives</a:t>
            </a:r>
            <a:endParaRPr sz="6000" dirty="0"/>
          </a:p>
        </p:txBody>
      </p:sp>
      <p:sp>
        <p:nvSpPr>
          <p:cNvPr id="168" name="Monterrat Semibold…">
            <a:extLst>
              <a:ext uri="{FF2B5EF4-FFF2-40B4-BE49-F238E27FC236}">
                <a16:creationId xmlns:a16="http://schemas.microsoft.com/office/drawing/2014/main" id="{8EE6D9AE-7C2C-E54E-E1EC-C96E1CE7DBD3}"/>
              </a:ext>
            </a:extLst>
          </p:cNvPr>
          <p:cNvSpPr txBox="1">
            <a:spLocks noGrp="1"/>
          </p:cNvSpPr>
          <p:nvPr>
            <p:ph type="body" sz="half" idx="1"/>
          </p:nvPr>
        </p:nvSpPr>
        <p:spPr>
          <a:xfrm>
            <a:off x="1370285" y="3326429"/>
            <a:ext cx="9611459" cy="7063142"/>
          </a:xfrm>
          <a:prstGeom prst="rect">
            <a:avLst/>
          </a:prstGeom>
        </p:spPr>
        <p:txBody>
          <a:bodyPr lIns="50800" tIns="50800" rIns="50800" bIns="50800">
            <a:noAutofit/>
          </a:bodyPr>
          <a:lstStyle/>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CDL Truck &amp; Trailer Wraps </a:t>
            </a:r>
          </a:p>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New Website Implementation</a:t>
            </a:r>
          </a:p>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Completion of Rack Cards </a:t>
            </a:r>
          </a:p>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Monthly Program/Campus Spotlights </a:t>
            </a:r>
          </a:p>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Farm Progress Show </a:t>
            </a:r>
          </a:p>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Promotion of Transfer Pathways, including the AES Degree 3+1 with NIU</a:t>
            </a:r>
          </a:p>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Starlight Partnership – MCLETC Video &amp; The Sprout Podcast </a:t>
            </a:r>
          </a:p>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Employee &amp; Student Monthly Newsletter</a:t>
            </a:r>
          </a:p>
          <a:p>
            <a:pPr marL="457200" indent="-457200" fontAlgn="base">
              <a:lnSpc>
                <a:spcPct val="125000"/>
              </a:lnSpc>
              <a:spcBef>
                <a:spcPts val="125"/>
              </a:spcBef>
              <a:spcAft>
                <a:spcPts val="125"/>
              </a:spcAft>
              <a:buBlip>
                <a:blip r:embed="rId6"/>
              </a:buBlip>
            </a:pPr>
            <a:r>
              <a:rPr lang="en-US" sz="3200" b="0" dirty="0">
                <a:solidFill>
                  <a:srgbClr val="083A70"/>
                </a:solidFill>
                <a:latin typeface="Montserrat Light" panose="00000400000000000000" pitchFamily="2" charset="0"/>
              </a:rPr>
              <a:t>Annual Media Buys </a:t>
            </a:r>
          </a:p>
        </p:txBody>
      </p:sp>
    </p:spTree>
    <p:extLst>
      <p:ext uri="{BB962C8B-B14F-4D97-AF65-F5344CB8AC3E}">
        <p14:creationId xmlns:p14="http://schemas.microsoft.com/office/powerpoint/2010/main" val="424213556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2F7DA7-5725-4636-BE17-3538D4D58BA8}"/>
              </a:ext>
            </a:extLst>
          </p:cNvPr>
          <p:cNvPicPr>
            <a:picLocks noChangeAspect="1"/>
          </p:cNvPicPr>
          <p:nvPr/>
        </p:nvPicPr>
        <p:blipFill>
          <a:blip r:embed="rId2"/>
          <a:stretch>
            <a:fillRect/>
          </a:stretch>
        </p:blipFill>
        <p:spPr>
          <a:xfrm>
            <a:off x="711701" y="165349"/>
            <a:ext cx="6855887" cy="6626458"/>
          </a:xfrm>
          <a:prstGeom prst="rect">
            <a:avLst/>
          </a:prstGeom>
        </p:spPr>
      </p:pic>
      <p:pic>
        <p:nvPicPr>
          <p:cNvPr id="7" name="Picture 6">
            <a:extLst>
              <a:ext uri="{FF2B5EF4-FFF2-40B4-BE49-F238E27FC236}">
                <a16:creationId xmlns:a16="http://schemas.microsoft.com/office/drawing/2014/main" id="{9F316346-DDAF-4467-83E6-9D272D8265FD}"/>
              </a:ext>
            </a:extLst>
          </p:cNvPr>
          <p:cNvPicPr>
            <a:picLocks noChangeAspect="1"/>
          </p:cNvPicPr>
          <p:nvPr/>
        </p:nvPicPr>
        <p:blipFill>
          <a:blip r:embed="rId3"/>
          <a:stretch>
            <a:fillRect/>
          </a:stretch>
        </p:blipFill>
        <p:spPr>
          <a:xfrm>
            <a:off x="711701" y="6638544"/>
            <a:ext cx="6855887" cy="6692651"/>
          </a:xfrm>
          <a:prstGeom prst="rect">
            <a:avLst/>
          </a:prstGeom>
        </p:spPr>
      </p:pic>
      <p:sp>
        <p:nvSpPr>
          <p:cNvPr id="2" name="AutoShape 2" descr="https://preview.3.basecamp.com/5485323/buckets/33335357/uploads/7823872223/versions/12678138148/representations/eyJfcmFpbHMiOnsibWVzc2FnZSI6IkJBaDdCam9VY21WemFYcGxYM1J2WDJ4cGJXbDBXd2RwQXRBSGFRS3dCQT09IiwiZXhwIjpudWxsLCJwdXIiOiJ2YXJpYXRpb24ifX0=--ba17fbb59c1d61e4a5beaff60aea8db1cfe39e9c">
            <a:extLst>
              <a:ext uri="{FF2B5EF4-FFF2-40B4-BE49-F238E27FC236}">
                <a16:creationId xmlns:a16="http://schemas.microsoft.com/office/drawing/2014/main" id="{DBEAAFA2-0818-420E-BC42-39172BFCCCB1}"/>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7E7E0395-AACD-41FC-A366-E28D3E0EA884}"/>
              </a:ext>
            </a:extLst>
          </p:cNvPr>
          <p:cNvPicPr>
            <a:picLocks noChangeAspect="1"/>
          </p:cNvPicPr>
          <p:nvPr/>
        </p:nvPicPr>
        <p:blipFill>
          <a:blip r:embed="rId4"/>
          <a:stretch>
            <a:fillRect/>
          </a:stretch>
        </p:blipFill>
        <p:spPr>
          <a:xfrm>
            <a:off x="18675248" y="138705"/>
            <a:ext cx="5574640" cy="6478259"/>
          </a:xfrm>
          <a:prstGeom prst="rect">
            <a:avLst/>
          </a:prstGeom>
        </p:spPr>
      </p:pic>
      <p:pic>
        <p:nvPicPr>
          <p:cNvPr id="9" name="Picture 8">
            <a:extLst>
              <a:ext uri="{FF2B5EF4-FFF2-40B4-BE49-F238E27FC236}">
                <a16:creationId xmlns:a16="http://schemas.microsoft.com/office/drawing/2014/main" id="{735B3F9E-C6E6-4059-9FBB-7B7402444104}"/>
              </a:ext>
            </a:extLst>
          </p:cNvPr>
          <p:cNvPicPr>
            <a:picLocks noChangeAspect="1"/>
          </p:cNvPicPr>
          <p:nvPr/>
        </p:nvPicPr>
        <p:blipFill>
          <a:blip r:embed="rId5"/>
          <a:stretch>
            <a:fillRect/>
          </a:stretch>
        </p:blipFill>
        <p:spPr>
          <a:xfrm>
            <a:off x="7619265" y="138705"/>
            <a:ext cx="11055983" cy="4370075"/>
          </a:xfrm>
          <a:prstGeom prst="rect">
            <a:avLst/>
          </a:prstGeom>
        </p:spPr>
      </p:pic>
      <p:pic>
        <p:nvPicPr>
          <p:cNvPr id="14" name="Picture 13">
            <a:extLst>
              <a:ext uri="{FF2B5EF4-FFF2-40B4-BE49-F238E27FC236}">
                <a16:creationId xmlns:a16="http://schemas.microsoft.com/office/drawing/2014/main" id="{176AD17E-0FA4-4501-BDC4-CFCB88360F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910" t="17600" r="16285" b="18533"/>
          <a:stretch/>
        </p:blipFill>
        <p:spPr>
          <a:xfrm>
            <a:off x="12555710" y="11009375"/>
            <a:ext cx="2530382" cy="2455872"/>
          </a:xfrm>
          <a:prstGeom prst="rect">
            <a:avLst/>
          </a:prstGeom>
        </p:spPr>
      </p:pic>
      <p:pic>
        <p:nvPicPr>
          <p:cNvPr id="1030" name="Picture 6" descr="https://dwdxlv7fotptp.cloudfront.net/v70dxl81r3k0n1kthb8s2qe13ew3?response-content-disposition=inline%3B%20filename%3D%22JoinOurBoard.jpg%22%3B%20filename%2A%3DUTF-8%27%27JoinOurBoard.jpg&amp;response-content-type=image%2Fjpeg&amp;X-Amz-Algorithm=AWS4-HMAC-SHA256&amp;X-Amz-Credential=AKIAS5PME4CTY5HJXGX6%2F20240917%2Fus-east-2%2Fs3%2Faws4_request&amp;X-Amz-Date=20240917T212657Z&amp;X-Amz-Expires=86400&amp;X-Amz-SignedHeaders=host&amp;X-Amz-Signature=4caf1a9ab7c44482f06836a7a5d434f227f7c47d276d55785fcc73018f8b0159&amp;Policy=eyJTdGF0ZW1lbnQiOlt7IlJlc291cmNlIjoiaHR0cHM6Ly9kd2R4bHY3Zm90cHRwLmNsb3VkZnJvbnQubmV0L3Y3MGR4bDgxcjNrMG4xa3RoYjhzMnFlMTNldzM~cmVzcG9uc2UtY29udGVudC1kaXNwb3NpdGlvbj1pbmxpbmUlM0IlMjBmaWxlbmFtZSUzRCUyMkpvaW5PdXJCb2FyZC5qcGclMjIlM0IlMjBmaWxlbmFtZSUyQSUzRFVURi04JTI3JTI3Sm9pbk91ckJvYXJkLmpwZ1x1MDAyNnJlc3BvbnNlLWNvbnRlbnQtdHlwZT1pbWFnZSUyRmpwZWdcdTAwMjZYLUFtei1BbGdvcml0aG09QVdTNC1ITUFDLVNIQTI1Nlx1MDAyNlgtQW16LUNyZWRlbnRpYWw9QUtJQVM1UE1FNENUWTVISlhHWDYlMkYyMDI0MDkxNyUyRnVzLWVhc3QtMiUyRnMzJTJGYXdzNF9yZXF1ZXN0XHUwMDI2WC1BbXotRGF0ZT0yMDI0MDkxN1QyMTI2NTdaXHUwMDI2WC1BbXotRXhwaXJlcz04NjQwMFx1MDAyNlgtQW16LVNpZ25lZEhlYWRlcnM9aG9zdFx1MDAyNlgtQW16LVNpZ25hdHVyZT00Y2FmMWE5YWI3YzQ0NDgyZjA2ODM2YTdhNWQ0MzRmMjI3ZjdjNDdkMjc2ZDU1Nzg1ZmNjNzMwMThmOGIwMTU5IiwiQ29uZGl0aW9uIjp7IkRhdGVMZXNzVGhhbiI6eyJBV1M6RXBvY2hUaW1lIjoxNzI2Njk0ODE3fX19XX0_&amp;Signature=MPU4bS6yuhXLr3Ot~ofwtx0Dkdw6wX9eoEknDD3z3KTDjUyPKJQsX8x7QxEnARC4DOGvaJZKtjyoZ-clMLo636TKXvIz7WSMYHPOm7Ldjai-2v4v7mBUCDcHnrRbjwTDl1z9tgqtSHb9UzRysJ3yCnbLzN66IJT8-wPpu3ozcYjQhVikVxi-LRie6xVztms58pCSF3h76gOQaMElF-VNGdfDyypx3hSZWuBTqtQ-Imv8CnvkW513aRMGpRS~A7eR8Ax53eo1xHNvFKLu-mEW2~4BymS9YdG2C0HEHgGTN7QLWcs9-CV8ENLos3f9RfU2rGpok~QbVC~Fhinh-PQnOw__&amp;Key-Pair-Id=K2BMZZDBFKKL41">
            <a:extLst>
              <a:ext uri="{FF2B5EF4-FFF2-40B4-BE49-F238E27FC236}">
                <a16:creationId xmlns:a16="http://schemas.microsoft.com/office/drawing/2014/main" id="{98D02943-FDB2-411E-B60D-BC907C7E37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44400" y="4535424"/>
            <a:ext cx="6291072" cy="62910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5EA6E83-B351-48F9-8273-1459DDCF35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1737" y="4535424"/>
            <a:ext cx="4397885" cy="8795770"/>
          </a:xfrm>
          <a:prstGeom prst="rect">
            <a:avLst/>
          </a:prstGeom>
        </p:spPr>
      </p:pic>
      <p:pic>
        <p:nvPicPr>
          <p:cNvPr id="15" name="Picture 14">
            <a:extLst>
              <a:ext uri="{FF2B5EF4-FFF2-40B4-BE49-F238E27FC236}">
                <a16:creationId xmlns:a16="http://schemas.microsoft.com/office/drawing/2014/main" id="{B7D60620-2212-45A7-A945-15D058FCBBDF}"/>
              </a:ext>
            </a:extLst>
          </p:cNvPr>
          <p:cNvPicPr>
            <a:picLocks noChangeAspect="1"/>
          </p:cNvPicPr>
          <p:nvPr/>
        </p:nvPicPr>
        <p:blipFill>
          <a:blip r:embed="rId9"/>
          <a:stretch>
            <a:fillRect/>
          </a:stretch>
        </p:blipFill>
        <p:spPr>
          <a:xfrm>
            <a:off x="18773592" y="6636209"/>
            <a:ext cx="5376509" cy="6914442"/>
          </a:xfrm>
          <a:prstGeom prst="rect">
            <a:avLst/>
          </a:prstGeom>
        </p:spPr>
      </p:pic>
      <p:pic>
        <p:nvPicPr>
          <p:cNvPr id="17" name="Picture 16">
            <a:extLst>
              <a:ext uri="{FF2B5EF4-FFF2-40B4-BE49-F238E27FC236}">
                <a16:creationId xmlns:a16="http://schemas.microsoft.com/office/drawing/2014/main" id="{C01BCF73-7645-41B6-874E-51437E4B23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910" t="19733" b="22667"/>
          <a:stretch/>
        </p:blipFill>
        <p:spPr>
          <a:xfrm>
            <a:off x="15086092" y="10826496"/>
            <a:ext cx="3845821" cy="2405495"/>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74B2-F850-AE0B-B216-686DE94915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A8D25C-C027-B9FA-6366-35C1003B8A01}"/>
              </a:ext>
            </a:extLst>
          </p:cNvPr>
          <p:cNvPicPr>
            <a:picLocks noChangeAspect="1"/>
          </p:cNvPicPr>
          <p:nvPr/>
        </p:nvPicPr>
        <p:blipFill>
          <a:blip r:embed="rId3"/>
          <a:stretch>
            <a:fillRect/>
          </a:stretch>
        </p:blipFill>
        <p:spPr>
          <a:xfrm>
            <a:off x="12759707" y="334445"/>
            <a:ext cx="11257289" cy="11455003"/>
          </a:xfrm>
          <a:prstGeom prst="rect">
            <a:avLst/>
          </a:prstGeom>
        </p:spPr>
      </p:pic>
      <p:pic>
        <p:nvPicPr>
          <p:cNvPr id="166" name="STOCPhotoR.png" descr="STOCPhotoR.png">
            <a:extLst>
              <a:ext uri="{FF2B5EF4-FFF2-40B4-BE49-F238E27FC236}">
                <a16:creationId xmlns:a16="http://schemas.microsoft.com/office/drawing/2014/main" id="{C79CD7A6-728C-66F9-B4B4-AA99E7E9171D}"/>
              </a:ext>
            </a:extLst>
          </p:cNvPr>
          <p:cNvPicPr>
            <a:picLocks noChangeAspect="1"/>
          </p:cNvPicPr>
          <p:nvPr/>
        </p:nvPicPr>
        <p:blipFill>
          <a:blip r:embed="rId4"/>
          <a:stretch>
            <a:fillRect/>
          </a:stretch>
        </p:blipFill>
        <p:spPr>
          <a:xfrm>
            <a:off x="0" y="0"/>
            <a:ext cx="24384000" cy="13716000"/>
          </a:xfrm>
          <a:prstGeom prst="rect">
            <a:avLst/>
          </a:prstGeom>
          <a:ln w="12700">
            <a:miter lim="400000"/>
          </a:ln>
        </p:spPr>
      </p:pic>
      <p:sp>
        <p:nvSpPr>
          <p:cNvPr id="167" name="Monterrat Semibold">
            <a:extLst>
              <a:ext uri="{FF2B5EF4-FFF2-40B4-BE49-F238E27FC236}">
                <a16:creationId xmlns:a16="http://schemas.microsoft.com/office/drawing/2014/main" id="{303CBA10-CC11-F4F4-8F62-A6FF77D88AD9}"/>
              </a:ext>
            </a:extLst>
          </p:cNvPr>
          <p:cNvSpPr txBox="1"/>
          <p:nvPr/>
        </p:nvSpPr>
        <p:spPr>
          <a:xfrm>
            <a:off x="1712263" y="1195825"/>
            <a:ext cx="8760323"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algn="l" defTabSz="2413953">
              <a:spcBef>
                <a:spcPts val="2300"/>
              </a:spcBef>
              <a:defRPr sz="4752">
                <a:solidFill>
                  <a:srgbClr val="FFFFFF"/>
                </a:solidFill>
                <a:latin typeface="Montserrat ExtraBold"/>
                <a:ea typeface="Montserrat ExtraBold"/>
                <a:cs typeface="Montserrat ExtraBold"/>
                <a:sym typeface="Montserrat ExtraBold"/>
              </a:defRPr>
            </a:lvl1pPr>
          </a:lstStyle>
          <a:p>
            <a:pPr algn="ctr"/>
            <a:r>
              <a:rPr lang="en-US" sz="6000" dirty="0"/>
              <a:t>Marketing Analytics</a:t>
            </a:r>
            <a:endParaRPr sz="6000" dirty="0"/>
          </a:p>
        </p:txBody>
      </p:sp>
      <p:sp>
        <p:nvSpPr>
          <p:cNvPr id="168" name="Monterrat Semibold…">
            <a:extLst>
              <a:ext uri="{FF2B5EF4-FFF2-40B4-BE49-F238E27FC236}">
                <a16:creationId xmlns:a16="http://schemas.microsoft.com/office/drawing/2014/main" id="{DE6B6F58-5044-C123-280D-D95FB56F2134}"/>
              </a:ext>
            </a:extLst>
          </p:cNvPr>
          <p:cNvSpPr txBox="1">
            <a:spLocks noGrp="1"/>
          </p:cNvSpPr>
          <p:nvPr>
            <p:ph type="body" sz="half" idx="1"/>
          </p:nvPr>
        </p:nvSpPr>
        <p:spPr>
          <a:xfrm>
            <a:off x="1286696" y="3326429"/>
            <a:ext cx="9611459" cy="7063142"/>
          </a:xfrm>
          <a:prstGeom prst="rect">
            <a:avLst/>
          </a:prstGeom>
        </p:spPr>
        <p:txBody>
          <a:bodyPr lIns="50800" tIns="50800" rIns="50800" bIns="50800">
            <a:noAutofit/>
          </a:bodyPr>
          <a:lstStyle/>
          <a:p>
            <a:pPr fontAlgn="base">
              <a:lnSpc>
                <a:spcPct val="110000"/>
              </a:lnSpc>
              <a:spcBef>
                <a:spcPts val="115"/>
              </a:spcBef>
            </a:pPr>
            <a:r>
              <a:rPr lang="en-US" sz="3600" b="0" dirty="0">
                <a:solidFill>
                  <a:srgbClr val="083A70"/>
                </a:solidFill>
                <a:latin typeface="Montserrat ExtraBold" panose="00000900000000000000" pitchFamily="2" charset="0"/>
              </a:rPr>
              <a:t>Website – 39K Active Users </a:t>
            </a:r>
          </a:p>
          <a:p>
            <a:pPr fontAlgn="base">
              <a:lnSpc>
                <a:spcPct val="110000"/>
              </a:lnSpc>
              <a:spcBef>
                <a:spcPts val="115"/>
              </a:spcBef>
            </a:pPr>
            <a:r>
              <a:rPr lang="en-US" sz="3000" b="0" dirty="0">
                <a:solidFill>
                  <a:srgbClr val="083A70"/>
                </a:solidFill>
                <a:latin typeface="Montserrat Light" panose="00000400000000000000" pitchFamily="2" charset="0"/>
              </a:rPr>
              <a:t>Top Visited Pages – 1st Quarter FY26 </a:t>
            </a:r>
          </a:p>
          <a:p>
            <a:pPr marL="457200" indent="-457200" fontAlgn="base">
              <a:lnSpc>
                <a:spcPct val="110000"/>
              </a:lnSpc>
              <a:spcBef>
                <a:spcPts val="115"/>
              </a:spcBef>
              <a:buBlip>
                <a:blip r:embed="rId5"/>
              </a:buBlip>
            </a:pPr>
            <a:r>
              <a:rPr lang="en-US" sz="3000" b="0" dirty="0">
                <a:solidFill>
                  <a:srgbClr val="083A70"/>
                </a:solidFill>
                <a:latin typeface="Montserrat Light" panose="00000400000000000000" pitchFamily="2" charset="0"/>
              </a:rPr>
              <a:t>Main Page</a:t>
            </a:r>
          </a:p>
          <a:p>
            <a:pPr marL="457200" indent="-457200" fontAlgn="base">
              <a:lnSpc>
                <a:spcPct val="110000"/>
              </a:lnSpc>
              <a:spcBef>
                <a:spcPts val="115"/>
              </a:spcBef>
              <a:buBlip>
                <a:blip r:embed="rId5"/>
              </a:buBlip>
            </a:pPr>
            <a:r>
              <a:rPr lang="en-US" sz="3000" b="0" dirty="0">
                <a:solidFill>
                  <a:srgbClr val="083A70"/>
                </a:solidFill>
                <a:latin typeface="Montserrat Light" panose="00000400000000000000" pitchFamily="2" charset="0"/>
              </a:rPr>
              <a:t>Directory</a:t>
            </a:r>
          </a:p>
          <a:p>
            <a:pPr marL="457200" indent="-457200" fontAlgn="base">
              <a:lnSpc>
                <a:spcPct val="110000"/>
              </a:lnSpc>
              <a:spcBef>
                <a:spcPts val="115"/>
              </a:spcBef>
              <a:buBlip>
                <a:blip r:embed="rId5"/>
              </a:buBlip>
            </a:pPr>
            <a:r>
              <a:rPr lang="en-US" sz="3000" b="0" dirty="0">
                <a:solidFill>
                  <a:srgbClr val="083A70"/>
                </a:solidFill>
                <a:latin typeface="Montserrat Light" panose="00000400000000000000" pitchFamily="2" charset="0"/>
              </a:rPr>
              <a:t>Academic &gt; Programs &amp; Degrees</a:t>
            </a:r>
          </a:p>
          <a:p>
            <a:pPr marL="457200" indent="-457200" fontAlgn="base">
              <a:lnSpc>
                <a:spcPct val="110000"/>
              </a:lnSpc>
              <a:spcBef>
                <a:spcPts val="115"/>
              </a:spcBef>
              <a:buBlip>
                <a:blip r:embed="rId5"/>
              </a:buBlip>
            </a:pPr>
            <a:r>
              <a:rPr lang="en-US" sz="3000" b="0" dirty="0">
                <a:solidFill>
                  <a:srgbClr val="083A70"/>
                </a:solidFill>
                <a:latin typeface="Montserrat Light" panose="00000400000000000000" pitchFamily="2" charset="0"/>
              </a:rPr>
              <a:t>Apply &amp; Enroll </a:t>
            </a:r>
          </a:p>
          <a:p>
            <a:pPr marL="457200" indent="-457200" fontAlgn="base">
              <a:lnSpc>
                <a:spcPct val="110000"/>
              </a:lnSpc>
              <a:spcBef>
                <a:spcPts val="115"/>
              </a:spcBef>
              <a:buBlip>
                <a:blip r:embed="rId5"/>
              </a:buBlip>
            </a:pPr>
            <a:endParaRPr lang="en-US" sz="3000" b="0" dirty="0">
              <a:solidFill>
                <a:srgbClr val="083A70"/>
              </a:solidFill>
              <a:latin typeface="Montserrat Light" panose="00000400000000000000" pitchFamily="2" charset="0"/>
            </a:endParaRPr>
          </a:p>
          <a:p>
            <a:pPr fontAlgn="base">
              <a:lnSpc>
                <a:spcPct val="110000"/>
              </a:lnSpc>
              <a:spcBef>
                <a:spcPts val="115"/>
              </a:spcBef>
            </a:pPr>
            <a:r>
              <a:rPr lang="en-US" sz="3600" b="0" dirty="0">
                <a:solidFill>
                  <a:srgbClr val="083A70"/>
                </a:solidFill>
                <a:latin typeface="Montserrat ExtraBold" panose="00000900000000000000" pitchFamily="2" charset="0"/>
              </a:rPr>
              <a:t>Social Media</a:t>
            </a:r>
            <a:br>
              <a:rPr lang="en-US" sz="3600" b="0" dirty="0">
                <a:solidFill>
                  <a:srgbClr val="083A70"/>
                </a:solidFill>
                <a:latin typeface="Montserrat ExtraBold" panose="00000900000000000000" pitchFamily="2" charset="0"/>
              </a:rPr>
            </a:br>
            <a:r>
              <a:rPr lang="en-US" sz="3000" b="0" dirty="0">
                <a:solidFill>
                  <a:srgbClr val="083A70"/>
                </a:solidFill>
                <a:latin typeface="Montserrat Light" panose="00000400000000000000" pitchFamily="2" charset="0"/>
              </a:rPr>
              <a:t>August 11 – September 7</a:t>
            </a:r>
          </a:p>
          <a:p>
            <a:pPr marL="457200" indent="-457200" fontAlgn="base">
              <a:lnSpc>
                <a:spcPct val="110000"/>
              </a:lnSpc>
              <a:spcBef>
                <a:spcPts val="115"/>
              </a:spcBef>
              <a:buBlip>
                <a:blip r:embed="rId5"/>
              </a:buBlip>
            </a:pPr>
            <a:r>
              <a:rPr lang="en-US" sz="3000" b="0" dirty="0">
                <a:solidFill>
                  <a:srgbClr val="083A70"/>
                </a:solidFill>
                <a:latin typeface="Montserrat Light" panose="00000400000000000000" pitchFamily="2" charset="0"/>
              </a:rPr>
              <a:t>Facebook: 198.9K views; 85 New Follows; 3.9K interactions </a:t>
            </a:r>
          </a:p>
          <a:p>
            <a:pPr marL="457200" indent="-457200" fontAlgn="base">
              <a:lnSpc>
                <a:spcPct val="110000"/>
              </a:lnSpc>
              <a:spcBef>
                <a:spcPts val="115"/>
              </a:spcBef>
              <a:buBlip>
                <a:blip r:embed="rId5"/>
              </a:buBlip>
            </a:pPr>
            <a:r>
              <a:rPr lang="en-US" sz="3000" b="0" dirty="0">
                <a:solidFill>
                  <a:srgbClr val="083A70"/>
                </a:solidFill>
                <a:latin typeface="Montserrat Light" panose="00000400000000000000" pitchFamily="2" charset="0"/>
              </a:rPr>
              <a:t>Instagram: 13.5K views, 20 New Follows; 201 Interactions </a:t>
            </a:r>
          </a:p>
        </p:txBody>
      </p:sp>
    </p:spTree>
    <p:extLst>
      <p:ext uri="{BB962C8B-B14F-4D97-AF65-F5344CB8AC3E}">
        <p14:creationId xmlns:p14="http://schemas.microsoft.com/office/powerpoint/2010/main" val="26187475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D88BE-5B69-D8DC-3D18-03428C536AAB}"/>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5CE5E687-B275-7A5D-9417-352DC4CD0481}"/>
              </a:ext>
            </a:extLst>
          </p:cNvPr>
          <p:cNvPicPr>
            <a:picLocks noChangeAspect="1"/>
          </p:cNvPicPr>
          <p:nvPr/>
        </p:nvPicPr>
        <p:blipFill>
          <a:blip r:embed="rId3"/>
          <a:stretch>
            <a:fillRect/>
          </a:stretch>
        </p:blipFill>
        <p:spPr>
          <a:xfrm>
            <a:off x="-62987"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524DBDAF-2058-2BD7-5EA7-E433F98467CB}"/>
              </a:ext>
            </a:extLst>
          </p:cNvPr>
          <p:cNvSpPr txBox="1">
            <a:spLocks noGrp="1"/>
          </p:cNvSpPr>
          <p:nvPr>
            <p:ph type="title"/>
          </p:nvPr>
        </p:nvSpPr>
        <p:spPr>
          <a:xfrm>
            <a:off x="2186859" y="1310747"/>
            <a:ext cx="19590790"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Office of Grants &amp; Sponsored Programs</a:t>
            </a:r>
            <a:endParaRPr sz="6400" dirty="0"/>
          </a:p>
        </p:txBody>
      </p:sp>
      <p:sp>
        <p:nvSpPr>
          <p:cNvPr id="7" name="TextBox 6">
            <a:extLst>
              <a:ext uri="{FF2B5EF4-FFF2-40B4-BE49-F238E27FC236}">
                <a16:creationId xmlns:a16="http://schemas.microsoft.com/office/drawing/2014/main" id="{1EB9762C-54A3-C6EF-40CD-DEFC97E66F3B}"/>
              </a:ext>
            </a:extLst>
          </p:cNvPr>
          <p:cNvSpPr txBox="1"/>
          <p:nvPr/>
        </p:nvSpPr>
        <p:spPr>
          <a:xfrm>
            <a:off x="2186859" y="3578897"/>
            <a:ext cx="20010282" cy="7691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fontAlgn="base">
              <a:spcBef>
                <a:spcPts val="115"/>
              </a:spcBef>
            </a:pPr>
            <a:r>
              <a:rPr lang="en-US" sz="3600" dirty="0">
                <a:solidFill>
                  <a:srgbClr val="083A70"/>
                </a:solidFill>
                <a:latin typeface="Montserrat ExtraBold" panose="00000900000000000000" pitchFamily="2" charset="0"/>
              </a:rPr>
              <a:t>Active Grant Portfolio</a:t>
            </a:r>
          </a:p>
          <a:p>
            <a:pPr lvl="0" algn="l" fontAlgn="base">
              <a:spcBef>
                <a:spcPts val="115"/>
              </a:spcBef>
            </a:pPr>
            <a:r>
              <a:rPr lang="en-US" sz="3200" dirty="0">
                <a:solidFill>
                  <a:srgbClr val="083A70"/>
                </a:solidFill>
                <a:latin typeface="Montserrat Light" panose="00000400000000000000" pitchFamily="2" charset="0"/>
              </a:rPr>
              <a:t>32 Awards with a total funding value of $29.8M across academics, workforce, and student success.</a:t>
            </a:r>
          </a:p>
          <a:p>
            <a:pPr lvl="0" algn="l" fontAlgn="base">
              <a:spcBef>
                <a:spcPts val="115"/>
              </a:spcBef>
            </a:pPr>
            <a:endParaRPr lang="en-US" sz="3200" dirty="0">
              <a:solidFill>
                <a:srgbClr val="083A70"/>
              </a:solidFill>
              <a:latin typeface="Montserrat Light" panose="00000400000000000000" pitchFamily="2" charset="0"/>
            </a:endParaRPr>
          </a:p>
          <a:p>
            <a:pPr lvl="0" algn="l" fontAlgn="base">
              <a:spcBef>
                <a:spcPts val="115"/>
              </a:spcBef>
            </a:pPr>
            <a:r>
              <a:rPr lang="en-US" sz="3600" dirty="0">
                <a:solidFill>
                  <a:srgbClr val="083A70"/>
                </a:solidFill>
                <a:latin typeface="Montserrat ExtraBold" panose="00000900000000000000" pitchFamily="2" charset="0"/>
              </a:rPr>
              <a:t>Priorities for FY26</a:t>
            </a:r>
          </a:p>
          <a:p>
            <a:pPr marL="457200" lvl="0" indent="-457200" algn="l" fontAlgn="base">
              <a:spcBef>
                <a:spcPts val="115"/>
              </a:spcBef>
              <a:buBlip>
                <a:blip r:embed="rId4"/>
              </a:buBlip>
            </a:pPr>
            <a:r>
              <a:rPr lang="en-US" sz="3200" dirty="0">
                <a:solidFill>
                  <a:srgbClr val="243D6B"/>
                </a:solidFill>
                <a:latin typeface="Montserrat Light" panose="00000400000000000000" pitchFamily="2" charset="0"/>
              </a:rPr>
              <a:t>Build Infrastructure &amp; Accountability: Our focus this year is to establish procedures, checklists, and training to ensure grants are managed with consistency and accountability.</a:t>
            </a:r>
            <a:br>
              <a:rPr lang="en-US" sz="3200" dirty="0">
                <a:solidFill>
                  <a:srgbClr val="243D6B"/>
                </a:solidFill>
                <a:latin typeface="Montserrat Light" panose="00000400000000000000" pitchFamily="2" charset="0"/>
              </a:rPr>
            </a:br>
            <a:endParaRPr lang="en-US" sz="3200" dirty="0">
              <a:solidFill>
                <a:srgbClr val="243D6B"/>
              </a:solidFill>
              <a:latin typeface="Montserrat Light" panose="00000400000000000000" pitchFamily="2" charset="0"/>
            </a:endParaRPr>
          </a:p>
          <a:p>
            <a:pPr marL="457200" indent="-457200" algn="l" fontAlgn="base">
              <a:spcBef>
                <a:spcPts val="115"/>
              </a:spcBef>
              <a:buBlip>
                <a:blip r:embed="rId4"/>
              </a:buBlip>
            </a:pPr>
            <a:r>
              <a:rPr lang="en-US" altLang="en-US" sz="3200" dirty="0">
                <a:solidFill>
                  <a:srgbClr val="243D6B"/>
                </a:solidFill>
                <a:latin typeface="Montserrat Light" panose="00000400000000000000" pitchFamily="2" charset="0"/>
              </a:rPr>
              <a:t>Streamlining the Process: Our Grants team will develop a narrative templates, budget models, and a new Grants Handbook, which will help be grant ready and stay competitive for external funding.</a:t>
            </a:r>
            <a:br>
              <a:rPr lang="en-US" altLang="en-US" sz="3200" dirty="0">
                <a:solidFill>
                  <a:srgbClr val="243D6B"/>
                </a:solidFill>
                <a:latin typeface="Montserrat Light" panose="00000400000000000000" pitchFamily="2" charset="0"/>
              </a:rPr>
            </a:br>
            <a:endParaRPr lang="en-US" altLang="en-US" sz="3200" dirty="0">
              <a:solidFill>
                <a:srgbClr val="243D6B"/>
              </a:solidFill>
              <a:latin typeface="Montserrat Light" panose="00000400000000000000" pitchFamily="2" charset="0"/>
            </a:endParaRPr>
          </a:p>
          <a:p>
            <a:pPr marL="457200" indent="-457200" algn="l" fontAlgn="base">
              <a:spcBef>
                <a:spcPts val="115"/>
              </a:spcBef>
              <a:buBlip>
                <a:blip r:embed="rId4"/>
              </a:buBlip>
            </a:pPr>
            <a:r>
              <a:rPr lang="en-US" altLang="en-US" sz="3200" dirty="0">
                <a:solidFill>
                  <a:srgbClr val="243D6B"/>
                </a:solidFill>
                <a:latin typeface="Montserrat Light" panose="00000400000000000000" pitchFamily="2" charset="0"/>
              </a:rPr>
              <a:t>Align with Institutional Priorities: Our Grants team, in coordination with the Foundation, will determine funding gaps and priorities to target opportunities. </a:t>
            </a:r>
            <a:endParaRPr lang="en-US" sz="3200" dirty="0">
              <a:solidFill>
                <a:srgbClr val="243D6B"/>
              </a:solidFill>
              <a:latin typeface="Montserrat Light" panose="00000400000000000000" pitchFamily="2" charset="0"/>
            </a:endParaRPr>
          </a:p>
          <a:p>
            <a:pPr lvl="0" algn="l" fontAlgn="base">
              <a:spcBef>
                <a:spcPts val="115"/>
              </a:spcBef>
            </a:pPr>
            <a:br>
              <a:rPr lang="en-US" sz="3200" dirty="0">
                <a:solidFill>
                  <a:srgbClr val="243D6B"/>
                </a:solidFill>
                <a:latin typeface="Montserrat Light" panose="00000400000000000000" pitchFamily="2" charset="0"/>
              </a:rPr>
            </a:br>
            <a:r>
              <a:rPr lang="en-US" sz="3200" dirty="0">
                <a:solidFill>
                  <a:srgbClr val="243D6B"/>
                </a:solidFill>
                <a:latin typeface="Montserrat Light" panose="00000400000000000000" pitchFamily="2" charset="0"/>
              </a:rPr>
              <a:t> </a:t>
            </a:r>
          </a:p>
        </p:txBody>
      </p:sp>
    </p:spTree>
    <p:extLst>
      <p:ext uri="{BB962C8B-B14F-4D97-AF65-F5344CB8AC3E}">
        <p14:creationId xmlns:p14="http://schemas.microsoft.com/office/powerpoint/2010/main" val="13812344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0C642-E4F1-B83C-B21A-21D8CB86888D}"/>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64547E8A-6D8B-F83C-3739-EB98B5615C70}"/>
              </a:ext>
            </a:extLst>
          </p:cNvPr>
          <p:cNvPicPr>
            <a:picLocks noChangeAspect="1"/>
          </p:cNvPicPr>
          <p:nvPr/>
        </p:nvPicPr>
        <p:blipFill>
          <a:blip r:embed="rId3"/>
          <a:stretch>
            <a:fillRect/>
          </a:stretch>
        </p:blipFill>
        <p:spPr>
          <a:xfrm>
            <a:off x="-62987"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49603D65-BD61-9E5A-4293-A43363A5E562}"/>
              </a:ext>
            </a:extLst>
          </p:cNvPr>
          <p:cNvSpPr txBox="1">
            <a:spLocks noGrp="1"/>
          </p:cNvSpPr>
          <p:nvPr>
            <p:ph type="title"/>
          </p:nvPr>
        </p:nvSpPr>
        <p:spPr>
          <a:xfrm>
            <a:off x="2186859" y="1310747"/>
            <a:ext cx="19590790"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New Grant Applications </a:t>
            </a:r>
            <a:endParaRPr sz="6400" dirty="0"/>
          </a:p>
        </p:txBody>
      </p:sp>
      <p:sp>
        <p:nvSpPr>
          <p:cNvPr id="7" name="TextBox 6">
            <a:extLst>
              <a:ext uri="{FF2B5EF4-FFF2-40B4-BE49-F238E27FC236}">
                <a16:creationId xmlns:a16="http://schemas.microsoft.com/office/drawing/2014/main" id="{731518FA-27B1-B93F-A36E-D5D99E88DA67}"/>
              </a:ext>
            </a:extLst>
          </p:cNvPr>
          <p:cNvSpPr txBox="1"/>
          <p:nvPr/>
        </p:nvSpPr>
        <p:spPr>
          <a:xfrm>
            <a:off x="2186859" y="3578897"/>
            <a:ext cx="19926692" cy="6163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fontAlgn="base">
              <a:spcBef>
                <a:spcPts val="115"/>
              </a:spcBef>
            </a:pPr>
            <a:r>
              <a:rPr lang="en-US" sz="3600" dirty="0">
                <a:solidFill>
                  <a:srgbClr val="083A70"/>
                </a:solidFill>
                <a:latin typeface="Montserrat ExtraBold" panose="00000900000000000000" pitchFamily="2" charset="0"/>
              </a:rPr>
              <a:t>EDA Disaster Supplement &amp; DCEO Federal Match</a:t>
            </a:r>
          </a:p>
          <a:p>
            <a:pPr marL="571500" lvl="0" indent="-571500" algn="l" fontAlgn="base">
              <a:spcBef>
                <a:spcPts val="115"/>
              </a:spcBef>
              <a:buBlip>
                <a:blip r:embed="rId4"/>
              </a:buBlip>
            </a:pPr>
            <a:r>
              <a:rPr lang="en-US" sz="3200" dirty="0">
                <a:solidFill>
                  <a:srgbClr val="083A70"/>
                </a:solidFill>
                <a:latin typeface="Montserrat Light" panose="00000400000000000000" pitchFamily="2" charset="0"/>
              </a:rPr>
              <a:t>Richland is preparing a $7.3 million federal request to the EDA to expand its Commercial Driver’s License (CDL) Training Program. The project includes construction of a 7,000-square-foot instructional facility, the addition of simulation labs, and a 100,000-square-foot outdoor training yard—resources that will significantly increase program capacity and student success. This opportunity is the first of multiple phases aimed at building long-term capacity to meet regional workforce demands. </a:t>
            </a:r>
            <a:br>
              <a:rPr lang="en-US" sz="3200" dirty="0">
                <a:solidFill>
                  <a:srgbClr val="083A70"/>
                </a:solidFill>
                <a:latin typeface="Montserrat Light" panose="00000400000000000000" pitchFamily="2" charset="0"/>
              </a:rPr>
            </a:br>
            <a:endParaRPr lang="en-US" sz="3200" dirty="0">
              <a:solidFill>
                <a:srgbClr val="083A70"/>
              </a:solidFill>
              <a:latin typeface="Montserrat Light" panose="00000400000000000000" pitchFamily="2" charset="0"/>
            </a:endParaRPr>
          </a:p>
          <a:p>
            <a:pPr lvl="0" algn="l" fontAlgn="base">
              <a:spcBef>
                <a:spcPts val="115"/>
              </a:spcBef>
            </a:pPr>
            <a:r>
              <a:rPr lang="en-US" sz="3600" dirty="0">
                <a:solidFill>
                  <a:srgbClr val="083A70"/>
                </a:solidFill>
                <a:latin typeface="Montserrat ExtraBold" panose="00000900000000000000" pitchFamily="2" charset="0"/>
              </a:rPr>
              <a:t>Clean Energy Career and Technical Education Pilot Program</a:t>
            </a:r>
          </a:p>
          <a:p>
            <a:pPr marL="571500" lvl="0" indent="-571500" algn="l" fontAlgn="base">
              <a:spcBef>
                <a:spcPts val="115"/>
              </a:spcBef>
              <a:buBlip>
                <a:blip r:embed="rId4"/>
              </a:buBlip>
            </a:pPr>
            <a:r>
              <a:rPr lang="en-US" sz="3200" dirty="0">
                <a:solidFill>
                  <a:srgbClr val="083A70"/>
                </a:solidFill>
                <a:latin typeface="Montserrat Light" panose="00000400000000000000" pitchFamily="2" charset="0"/>
              </a:rPr>
              <a:t>Up to $750K expand early college access in manufacturing, engineering, and clean energy. We will develop a MECE Early College Pathway for regional high school students which will align with CEJA, our work with T/CCI and the expansion of the Prep Academy. </a:t>
            </a:r>
          </a:p>
        </p:txBody>
      </p:sp>
    </p:spTree>
    <p:extLst>
      <p:ext uri="{BB962C8B-B14F-4D97-AF65-F5344CB8AC3E}">
        <p14:creationId xmlns:p14="http://schemas.microsoft.com/office/powerpoint/2010/main" val="306471391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4F9B7-C068-CF86-ABB2-74F389D70136}"/>
            </a:ext>
          </a:extLst>
        </p:cNvPr>
        <p:cNvGrpSpPr/>
        <p:nvPr/>
      </p:nvGrpSpPr>
      <p:grpSpPr>
        <a:xfrm>
          <a:off x="0" y="0"/>
          <a:ext cx="0" cy="0"/>
          <a:chOff x="0" y="0"/>
          <a:chExt cx="0" cy="0"/>
        </a:xfrm>
      </p:grpSpPr>
      <p:pic>
        <p:nvPicPr>
          <p:cNvPr id="6" name="Picture 5" descr="A person in an orange shirt&#10;&#10;AI-generated content may be incorrect.">
            <a:extLst>
              <a:ext uri="{FF2B5EF4-FFF2-40B4-BE49-F238E27FC236}">
                <a16:creationId xmlns:a16="http://schemas.microsoft.com/office/drawing/2014/main" id="{C8AB8F54-2CC3-A3B8-4271-2B069FDC9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437" y="485192"/>
            <a:ext cx="15892499" cy="10599576"/>
          </a:xfrm>
          <a:prstGeom prst="rect">
            <a:avLst/>
          </a:prstGeom>
        </p:spPr>
      </p:pic>
      <p:pic>
        <p:nvPicPr>
          <p:cNvPr id="162" name="STOCPhotoL.png" descr="STOCPhotoL.png">
            <a:extLst>
              <a:ext uri="{FF2B5EF4-FFF2-40B4-BE49-F238E27FC236}">
                <a16:creationId xmlns:a16="http://schemas.microsoft.com/office/drawing/2014/main" id="{51B946E2-8C80-E0E9-EE5F-1979F1B5A21A}"/>
              </a:ext>
            </a:extLst>
          </p:cNvPr>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3" name="Monterrat Semibold…">
            <a:extLst>
              <a:ext uri="{FF2B5EF4-FFF2-40B4-BE49-F238E27FC236}">
                <a16:creationId xmlns:a16="http://schemas.microsoft.com/office/drawing/2014/main" id="{B5C225BE-1371-900D-16EE-37F153380BAA}"/>
              </a:ext>
            </a:extLst>
          </p:cNvPr>
          <p:cNvSpPr txBox="1">
            <a:spLocks noGrp="1"/>
          </p:cNvSpPr>
          <p:nvPr>
            <p:ph type="body" sz="half" idx="1"/>
          </p:nvPr>
        </p:nvSpPr>
        <p:spPr>
          <a:xfrm>
            <a:off x="13631030" y="3326429"/>
            <a:ext cx="9504638" cy="7063142"/>
          </a:xfrm>
          <a:prstGeom prst="rect">
            <a:avLst/>
          </a:prstGeom>
        </p:spPr>
        <p:txBody>
          <a:bodyPr lIns="50800" tIns="50800" rIns="50800" bIns="50800">
            <a:normAutofit/>
          </a:bodyPr>
          <a:lstStyle/>
          <a:p>
            <a:r>
              <a:rPr lang="en-US" sz="3200" b="0" dirty="0">
                <a:solidFill>
                  <a:srgbClr val="243D6B"/>
                </a:solidFill>
                <a:latin typeface="Montserrat Light" panose="00000400000000000000" pitchFamily="2" charset="0"/>
              </a:rPr>
              <a:t>Richland Community College hosts 280+ events annually:</a:t>
            </a:r>
            <a:br>
              <a:rPr lang="en-US" sz="3200" b="0" dirty="0">
                <a:solidFill>
                  <a:srgbClr val="243D6B"/>
                </a:solidFill>
                <a:latin typeface="Montserrat Light" panose="00000400000000000000" pitchFamily="2" charset="0"/>
              </a:rPr>
            </a:br>
            <a:endParaRPr lang="en-US" sz="3200" b="0" dirty="0">
              <a:solidFill>
                <a:srgbClr val="243D6B"/>
              </a:solidFill>
              <a:latin typeface="Montserrat Light" panose="00000400000000000000" pitchFamily="2" charset="0"/>
            </a:endParaRPr>
          </a:p>
          <a:p>
            <a:pPr marL="457200" indent="-457200">
              <a:buBlip>
                <a:blip r:embed="rId4"/>
              </a:buBlip>
            </a:pPr>
            <a:r>
              <a:rPr lang="en-US" sz="3200" b="0" dirty="0">
                <a:solidFill>
                  <a:srgbClr val="243D6B"/>
                </a:solidFill>
                <a:latin typeface="Montserrat ExtraBold" panose="00000900000000000000" pitchFamily="2" charset="0"/>
              </a:rPr>
              <a:t>50% </a:t>
            </a:r>
            <a:r>
              <a:rPr lang="en-US" sz="3200" b="0" dirty="0">
                <a:solidFill>
                  <a:srgbClr val="243D6B"/>
                </a:solidFill>
                <a:latin typeface="Montserrat Light" panose="00000400000000000000" pitchFamily="2" charset="0"/>
              </a:rPr>
              <a:t>dedicated to student recruitment and engagement—welcoming prospective students and supporting their success.</a:t>
            </a:r>
          </a:p>
          <a:p>
            <a:endParaRPr lang="en-US" sz="3200" b="0" dirty="0">
              <a:solidFill>
                <a:srgbClr val="243D6B"/>
              </a:solidFill>
              <a:latin typeface="Montserrat Light" panose="00000400000000000000" pitchFamily="2" charset="0"/>
            </a:endParaRPr>
          </a:p>
          <a:p>
            <a:pPr marL="457200" indent="-457200">
              <a:buBlip>
                <a:blip r:embed="rId4"/>
              </a:buBlip>
            </a:pPr>
            <a:r>
              <a:rPr lang="en-US" sz="3200" b="0" dirty="0">
                <a:solidFill>
                  <a:srgbClr val="243D6B"/>
                </a:solidFill>
                <a:latin typeface="Montserrat ExtraBold" panose="00000900000000000000" pitchFamily="2" charset="0"/>
              </a:rPr>
              <a:t>38% </a:t>
            </a:r>
            <a:r>
              <a:rPr lang="en-US" sz="3200" b="0" dirty="0">
                <a:solidFill>
                  <a:srgbClr val="243D6B"/>
                </a:solidFill>
                <a:latin typeface="Montserrat Light" panose="00000400000000000000" pitchFamily="2" charset="0"/>
              </a:rPr>
              <a:t>designed to serve and strengthen partnerships across our community.</a:t>
            </a:r>
          </a:p>
          <a:p>
            <a:endParaRPr lang="en-US" sz="3200" b="0" dirty="0">
              <a:solidFill>
                <a:srgbClr val="243D6B"/>
              </a:solidFill>
              <a:latin typeface="Montserrat Light" panose="00000400000000000000" pitchFamily="2" charset="0"/>
            </a:endParaRPr>
          </a:p>
          <a:p>
            <a:pPr marL="457200" indent="-457200">
              <a:buBlip>
                <a:blip r:embed="rId4"/>
              </a:buBlip>
            </a:pPr>
            <a:r>
              <a:rPr lang="en-US" sz="3200" b="0" dirty="0">
                <a:solidFill>
                  <a:srgbClr val="243D6B"/>
                </a:solidFill>
                <a:latin typeface="Montserrat ExtraBold" panose="00000900000000000000" pitchFamily="2" charset="0"/>
              </a:rPr>
              <a:t>12% </a:t>
            </a:r>
            <a:r>
              <a:rPr lang="en-US" sz="3200" b="0" dirty="0">
                <a:solidFill>
                  <a:srgbClr val="243D6B"/>
                </a:solidFill>
                <a:latin typeface="Montserrat Light" panose="00000400000000000000" pitchFamily="2" charset="0"/>
              </a:rPr>
              <a:t>supporting Foundation initiatives and employee engagement, reinforcing our culture of giving and collaboration.</a:t>
            </a:r>
          </a:p>
          <a:p>
            <a:endParaRPr lang="en-US" b="0" dirty="0">
              <a:solidFill>
                <a:srgbClr val="243D6B"/>
              </a:solidFill>
              <a:latin typeface="Montserrat Light" panose="00000400000000000000" pitchFamily="2" charset="0"/>
            </a:endParaRPr>
          </a:p>
        </p:txBody>
      </p:sp>
      <p:sp>
        <p:nvSpPr>
          <p:cNvPr id="164" name="Monterrat Semibold">
            <a:extLst>
              <a:ext uri="{FF2B5EF4-FFF2-40B4-BE49-F238E27FC236}">
                <a16:creationId xmlns:a16="http://schemas.microsoft.com/office/drawing/2014/main" id="{0721CF9F-88C9-43EC-2177-204B9DB523A9}"/>
              </a:ext>
            </a:extLst>
          </p:cNvPr>
          <p:cNvSpPr txBox="1"/>
          <p:nvPr/>
        </p:nvSpPr>
        <p:spPr>
          <a:xfrm>
            <a:off x="14003187" y="859064"/>
            <a:ext cx="8760323"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algn="l" defTabSz="2413953">
              <a:spcBef>
                <a:spcPts val="2300"/>
              </a:spcBef>
              <a:defRPr sz="4752">
                <a:solidFill>
                  <a:srgbClr val="FFFFFF"/>
                </a:solidFill>
                <a:latin typeface="Montserrat ExtraBold"/>
                <a:ea typeface="Montserrat ExtraBold"/>
                <a:cs typeface="Montserrat ExtraBold"/>
                <a:sym typeface="Montserrat ExtraBold"/>
              </a:defRPr>
            </a:lvl1pPr>
          </a:lstStyle>
          <a:p>
            <a:pPr algn="ctr"/>
            <a:r>
              <a:rPr lang="en-US" sz="6000" dirty="0"/>
              <a:t>Campus Events Overview</a:t>
            </a:r>
            <a:endParaRPr sz="6000" dirty="0"/>
          </a:p>
        </p:txBody>
      </p:sp>
    </p:spTree>
    <p:extLst>
      <p:ext uri="{BB962C8B-B14F-4D97-AF65-F5344CB8AC3E}">
        <p14:creationId xmlns:p14="http://schemas.microsoft.com/office/powerpoint/2010/main" val="41885357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STOCTextHead.png" descr="STOCTextHead.png"/>
          <p:cNvPicPr>
            <a:picLocks noChangeAspect="1"/>
          </p:cNvPicPr>
          <p:nvPr/>
        </p:nvPicPr>
        <p:blipFill>
          <a:blip r:embed="rId2"/>
          <a:stretch>
            <a:fillRect/>
          </a:stretch>
        </p:blipFill>
        <p:spPr>
          <a:xfrm>
            <a:off x="-62987" y="0"/>
            <a:ext cx="24384000" cy="13716000"/>
          </a:xfrm>
          <a:prstGeom prst="rect">
            <a:avLst/>
          </a:prstGeom>
          <a:ln w="12700">
            <a:miter lim="400000"/>
          </a:ln>
        </p:spPr>
      </p:pic>
      <p:sp>
        <p:nvSpPr>
          <p:cNvPr id="154" name="MONTSERRAT EXTRABOLD"/>
          <p:cNvSpPr txBox="1">
            <a:spLocks noGrp="1"/>
          </p:cNvSpPr>
          <p:nvPr>
            <p:ph type="title"/>
          </p:nvPr>
        </p:nvSpPr>
        <p:spPr>
          <a:xfrm>
            <a:off x="2981479" y="1497359"/>
            <a:ext cx="17959166"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Institutional Advancement</a:t>
            </a:r>
            <a:endParaRPr sz="6400" dirty="0"/>
          </a:p>
        </p:txBody>
      </p:sp>
      <p:sp>
        <p:nvSpPr>
          <p:cNvPr id="155" name="MONTSERRAT BOLD"/>
          <p:cNvSpPr txBox="1">
            <a:spLocks noGrp="1"/>
          </p:cNvSpPr>
          <p:nvPr>
            <p:ph type="body" sz="quarter" idx="1"/>
          </p:nvPr>
        </p:nvSpPr>
        <p:spPr>
          <a:xfrm>
            <a:off x="2108717" y="3390684"/>
            <a:ext cx="20518531"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b="1" dirty="0"/>
              <a:t>What is Institutional Advancement? </a:t>
            </a:r>
            <a:endParaRPr b="1" dirty="0"/>
          </a:p>
        </p:txBody>
      </p:sp>
      <p:sp>
        <p:nvSpPr>
          <p:cNvPr id="156" name="Monterrat Semibold"/>
          <p:cNvSpPr txBox="1">
            <a:spLocks noGrp="1"/>
          </p:cNvSpPr>
          <p:nvPr>
            <p:ph type="body" idx="21"/>
          </p:nvPr>
        </p:nvSpPr>
        <p:spPr>
          <a:xfrm>
            <a:off x="2108718" y="4579417"/>
            <a:ext cx="20228768" cy="63747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pPr marL="0" indent="0">
              <a:spcBef>
                <a:spcPts val="600"/>
              </a:spcBef>
              <a:buNone/>
            </a:pPr>
            <a:r>
              <a:rPr lang="en-US" sz="3800" dirty="0">
                <a:solidFill>
                  <a:srgbClr val="243D6B"/>
                </a:solidFill>
                <a:latin typeface="Montserrat Light" panose="00000400000000000000" pitchFamily="2" charset="0"/>
              </a:rPr>
              <a:t>The Institutional Advancement Division at Richland Community College encompasses the Foundation, the Office of Grants &amp; Sponsored Programs, Marketing, and Campus Events. Together, these departments connect Richland’s mission—to empower individuals through learning and to forge partnerships that grow communities—with the vision of being the best and first choice for education.</a:t>
            </a:r>
          </a:p>
          <a:p>
            <a:pPr marL="0" indent="0">
              <a:spcBef>
                <a:spcPts val="600"/>
              </a:spcBef>
              <a:buNone/>
            </a:pPr>
            <a:endParaRPr lang="en-US" sz="3800" dirty="0">
              <a:solidFill>
                <a:srgbClr val="083A70"/>
              </a:solidFill>
              <a:latin typeface="Montserrat Light" panose="00000400000000000000" pitchFamily="2" charset="0"/>
            </a:endParaRPr>
          </a:p>
          <a:p>
            <a:pPr marL="0" indent="0">
              <a:spcBef>
                <a:spcPts val="600"/>
              </a:spcBef>
              <a:buNone/>
            </a:pPr>
            <a:r>
              <a:rPr lang="en-US" sz="3800" dirty="0">
                <a:solidFill>
                  <a:srgbClr val="083A70"/>
                </a:solidFill>
                <a:latin typeface="Montserrat Light" panose="00000400000000000000" pitchFamily="2" charset="0"/>
              </a:rPr>
              <a:t>Our work ensures resources are secured, stories are told, relationships are strengthened, and opportunities are created for students and the community.</a:t>
            </a:r>
          </a:p>
          <a:p>
            <a:pPr marL="0" indent="0">
              <a:buNone/>
            </a:pP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3E387-058B-03EB-8CD4-45D7988BAA95}"/>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87814D12-A48C-7BCC-E9EB-DC5E4A89E578}"/>
              </a:ext>
            </a:extLst>
          </p:cNvPr>
          <p:cNvPicPr>
            <a:picLocks noChangeAspect="1"/>
          </p:cNvPicPr>
          <p:nvPr/>
        </p:nvPicPr>
        <p:blipFill>
          <a:blip r:embed="rId3"/>
          <a:stretch>
            <a:fillRect/>
          </a:stretch>
        </p:blipFill>
        <p:spPr>
          <a:xfrm>
            <a:off x="-62987"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7E0F408E-E59A-E4DE-EEDE-BACC1A508FDB}"/>
              </a:ext>
            </a:extLst>
          </p:cNvPr>
          <p:cNvSpPr txBox="1">
            <a:spLocks noGrp="1"/>
          </p:cNvSpPr>
          <p:nvPr>
            <p:ph type="title"/>
          </p:nvPr>
        </p:nvSpPr>
        <p:spPr>
          <a:xfrm>
            <a:off x="2186859" y="1310747"/>
            <a:ext cx="19590790"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Campus Events &amp; Facility Rental Initiatives</a:t>
            </a:r>
            <a:endParaRPr sz="6400" dirty="0"/>
          </a:p>
        </p:txBody>
      </p:sp>
      <p:sp>
        <p:nvSpPr>
          <p:cNvPr id="7" name="TextBox 6">
            <a:extLst>
              <a:ext uri="{FF2B5EF4-FFF2-40B4-BE49-F238E27FC236}">
                <a16:creationId xmlns:a16="http://schemas.microsoft.com/office/drawing/2014/main" id="{92C1826A-8FCA-C935-C7C7-1D7A51C8D36B}"/>
              </a:ext>
            </a:extLst>
          </p:cNvPr>
          <p:cNvSpPr txBox="1"/>
          <p:nvPr/>
        </p:nvSpPr>
        <p:spPr>
          <a:xfrm>
            <a:off x="2186859" y="3395094"/>
            <a:ext cx="19926692" cy="9502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fontAlgn="base">
              <a:spcBef>
                <a:spcPts val="115"/>
              </a:spcBef>
            </a:pPr>
            <a:r>
              <a:rPr lang="en-US" sz="3600" dirty="0">
                <a:solidFill>
                  <a:srgbClr val="083A70"/>
                </a:solidFill>
                <a:latin typeface="Montserrat ExtraBold" panose="00000900000000000000" pitchFamily="2" charset="0"/>
              </a:rPr>
              <a:t>Phase 1</a:t>
            </a:r>
            <a:br>
              <a:rPr lang="en-US" sz="3600" dirty="0">
                <a:solidFill>
                  <a:srgbClr val="083A70"/>
                </a:solidFill>
                <a:latin typeface="Montserrat ExtraBold" panose="00000900000000000000" pitchFamily="2" charset="0"/>
              </a:rPr>
            </a:br>
            <a:r>
              <a:rPr lang="en-US" sz="3200" dirty="0">
                <a:solidFill>
                  <a:srgbClr val="083A70"/>
                </a:solidFill>
                <a:latin typeface="Montserrat Light" panose="00000400000000000000" pitchFamily="2" charset="0"/>
              </a:rPr>
              <a:t>New facility rental processes were implemented on August 1 to ensure all activities conducted on our campus reflect the College’s mission, make efficient use of resources, and provide meaningful value to both internal and external stakeholders.</a:t>
            </a:r>
          </a:p>
          <a:p>
            <a:pPr lvl="0" algn="l" fontAlgn="base">
              <a:spcBef>
                <a:spcPts val="115"/>
              </a:spcBef>
            </a:pPr>
            <a:r>
              <a:rPr lang="en-US" sz="3200" dirty="0">
                <a:solidFill>
                  <a:srgbClr val="083A70"/>
                </a:solidFill>
                <a:latin typeface="Montserrat Light" panose="00000400000000000000" pitchFamily="2" charset="0"/>
              </a:rPr>
              <a:t> </a:t>
            </a:r>
          </a:p>
          <a:p>
            <a:pPr marL="571500" lvl="0" indent="-571500" algn="l" fontAlgn="base">
              <a:spcBef>
                <a:spcPts val="115"/>
              </a:spcBef>
              <a:buBlip>
                <a:blip r:embed="rId4"/>
              </a:buBlip>
            </a:pPr>
            <a:r>
              <a:rPr lang="en-US" sz="3200" dirty="0">
                <a:solidFill>
                  <a:srgbClr val="083A70"/>
                </a:solidFill>
                <a:latin typeface="Montserrat Light" panose="00000400000000000000" pitchFamily="2" charset="0"/>
              </a:rPr>
              <a:t>Obligations of External Users</a:t>
            </a:r>
          </a:p>
          <a:p>
            <a:pPr marL="571500" lvl="0" indent="-571500" algn="l" fontAlgn="base">
              <a:spcBef>
                <a:spcPts val="115"/>
              </a:spcBef>
              <a:buBlip>
                <a:blip r:embed="rId4"/>
              </a:buBlip>
            </a:pPr>
            <a:r>
              <a:rPr lang="en-US" sz="3200" dirty="0">
                <a:solidFill>
                  <a:srgbClr val="083A70"/>
                </a:solidFill>
                <a:latin typeface="Montserrat Light" panose="00000400000000000000" pitchFamily="2" charset="0"/>
              </a:rPr>
              <a:t>New Pricing &amp; Fee (cost-recovery model)</a:t>
            </a:r>
          </a:p>
          <a:p>
            <a:pPr lvl="0" algn="l" fontAlgn="base">
              <a:spcBef>
                <a:spcPts val="115"/>
              </a:spcBef>
            </a:pPr>
            <a:endParaRPr lang="en-US" sz="3600" dirty="0">
              <a:solidFill>
                <a:srgbClr val="083A70"/>
              </a:solidFill>
              <a:latin typeface="Montserrat ExtraBold" panose="00000900000000000000" pitchFamily="2" charset="0"/>
            </a:endParaRPr>
          </a:p>
          <a:p>
            <a:pPr lvl="0" algn="l" fontAlgn="base">
              <a:spcBef>
                <a:spcPts val="115"/>
              </a:spcBef>
            </a:pPr>
            <a:r>
              <a:rPr lang="en-US" sz="3600" dirty="0">
                <a:solidFill>
                  <a:srgbClr val="083A70"/>
                </a:solidFill>
                <a:latin typeface="Montserrat ExtraBold" panose="00000900000000000000" pitchFamily="2" charset="0"/>
              </a:rPr>
              <a:t>Phase 2</a:t>
            </a:r>
          </a:p>
          <a:p>
            <a:pPr lvl="0" algn="l" fontAlgn="base">
              <a:spcBef>
                <a:spcPts val="115"/>
              </a:spcBef>
            </a:pPr>
            <a:r>
              <a:rPr lang="en-US" sz="3200" dirty="0">
                <a:solidFill>
                  <a:srgbClr val="083A70"/>
                </a:solidFill>
                <a:latin typeface="Montserrat Light" panose="00000400000000000000" pitchFamily="2" charset="0"/>
              </a:rPr>
              <a:t>Beginning this fall, as part of phase 2, we are asking individuals planning events for external audiences to complete a Post-Event Evaluation to help us gather feedback, assess event needs, and continuously improve our processes. Gathering this information help us ensure a consistent, high-quality experience for all guests and supports better planning and use of resources for future events. </a:t>
            </a:r>
          </a:p>
          <a:p>
            <a:pPr lvl="0" algn="l" fontAlgn="base">
              <a:spcBef>
                <a:spcPts val="115"/>
              </a:spcBef>
            </a:pPr>
            <a:endParaRPr lang="en-US" sz="3600" dirty="0">
              <a:solidFill>
                <a:srgbClr val="083A70"/>
              </a:solidFill>
              <a:latin typeface="Montserrat ExtraBold" panose="00000900000000000000" pitchFamily="2" charset="0"/>
            </a:endParaRPr>
          </a:p>
          <a:p>
            <a:pPr lvl="0" algn="l" fontAlgn="base">
              <a:spcBef>
                <a:spcPts val="115"/>
              </a:spcBef>
            </a:pPr>
            <a:r>
              <a:rPr lang="en-US" sz="3600" dirty="0">
                <a:solidFill>
                  <a:srgbClr val="083A70"/>
                </a:solidFill>
                <a:latin typeface="Montserrat ExtraBold" panose="00000900000000000000" pitchFamily="2" charset="0"/>
              </a:rPr>
              <a:t> </a:t>
            </a:r>
          </a:p>
          <a:p>
            <a:pPr lvl="0" algn="l" fontAlgn="base">
              <a:spcBef>
                <a:spcPts val="115"/>
              </a:spcBef>
            </a:pPr>
            <a:br>
              <a:rPr lang="en-US" sz="3600" dirty="0">
                <a:solidFill>
                  <a:srgbClr val="083A70"/>
                </a:solidFill>
                <a:latin typeface="Montserrat ExtraBold" panose="00000900000000000000" pitchFamily="2" charset="0"/>
              </a:rPr>
            </a:br>
            <a:endParaRPr lang="en-US" sz="3600" dirty="0">
              <a:solidFill>
                <a:srgbClr val="083A70"/>
              </a:solidFill>
              <a:latin typeface="Montserrat ExtraBold" panose="00000900000000000000" pitchFamily="2" charset="0"/>
            </a:endParaRPr>
          </a:p>
        </p:txBody>
      </p:sp>
    </p:spTree>
    <p:extLst>
      <p:ext uri="{BB962C8B-B14F-4D97-AF65-F5344CB8AC3E}">
        <p14:creationId xmlns:p14="http://schemas.microsoft.com/office/powerpoint/2010/main" val="68992950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2E603-50DD-42C9-DF52-779336519AFA}"/>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A469AFE0-26A4-B6B6-5DF9-84475949EA06}"/>
              </a:ext>
            </a:extLst>
          </p:cNvPr>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93E3B239-569D-891B-E146-C0F3F1ED57B8}"/>
              </a:ext>
            </a:extLst>
          </p:cNvPr>
          <p:cNvSpPr txBox="1">
            <a:spLocks noGrp="1"/>
          </p:cNvSpPr>
          <p:nvPr>
            <p:ph type="title"/>
          </p:nvPr>
        </p:nvSpPr>
        <p:spPr>
          <a:xfrm>
            <a:off x="2186859" y="1310747"/>
            <a:ext cx="19590790"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End Statements – Closing Thoughts</a:t>
            </a:r>
            <a:endParaRPr sz="6400" dirty="0"/>
          </a:p>
        </p:txBody>
      </p:sp>
      <p:sp>
        <p:nvSpPr>
          <p:cNvPr id="7" name="TextBox 6">
            <a:extLst>
              <a:ext uri="{FF2B5EF4-FFF2-40B4-BE49-F238E27FC236}">
                <a16:creationId xmlns:a16="http://schemas.microsoft.com/office/drawing/2014/main" id="{7596A469-722A-5D8B-32EB-72B81BA84F3D}"/>
              </a:ext>
            </a:extLst>
          </p:cNvPr>
          <p:cNvSpPr txBox="1"/>
          <p:nvPr/>
        </p:nvSpPr>
        <p:spPr>
          <a:xfrm>
            <a:off x="2186859" y="3395094"/>
            <a:ext cx="19926692" cy="9425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a:r>
              <a:rPr lang="en-US" sz="3600" dirty="0">
                <a:solidFill>
                  <a:srgbClr val="243D6B"/>
                </a:solidFill>
                <a:latin typeface="Montserrat ExtraBold" panose="00000900000000000000" pitchFamily="2" charset="0"/>
              </a:rPr>
              <a:t>Institutional Advancement ensures that the following end statements are not just aspirations, but realities—visible in every scholarship awarded, every grant secured, every story told, and every event hosted. </a:t>
            </a:r>
          </a:p>
          <a:p>
            <a:pPr algn="l" fontAlgn="base"/>
            <a:endParaRPr lang="en-US" sz="3200" dirty="0">
              <a:solidFill>
                <a:srgbClr val="243D6B"/>
              </a:solidFill>
              <a:latin typeface="Montserrat Light" panose="00000400000000000000" pitchFamily="2" charset="0"/>
            </a:endParaRPr>
          </a:p>
          <a:p>
            <a:pPr marL="457200" indent="-457200" algn="l" fontAlgn="base">
              <a:buBlip>
                <a:blip r:embed="rId4"/>
              </a:buBlip>
            </a:pPr>
            <a:r>
              <a:rPr lang="en-US" sz="3200" dirty="0">
                <a:solidFill>
                  <a:srgbClr val="243D6B"/>
                </a:solidFill>
                <a:latin typeface="Montserrat Light" panose="00000400000000000000" pitchFamily="2" charset="0"/>
              </a:rPr>
              <a:t> Because of Richland, students will have opportunities to successfully pursue training and education at and beyond the community college. </a:t>
            </a:r>
            <a:br>
              <a:rPr lang="en-US" sz="3200" dirty="0">
                <a:solidFill>
                  <a:srgbClr val="243D6B"/>
                </a:solidFill>
                <a:latin typeface="Montserrat Light" panose="00000400000000000000" pitchFamily="2" charset="0"/>
              </a:rPr>
            </a:br>
            <a:endParaRPr lang="en-US" sz="3200" dirty="0">
              <a:solidFill>
                <a:srgbClr val="243D6B"/>
              </a:solidFill>
              <a:latin typeface="Montserrat Light" panose="00000400000000000000" pitchFamily="2" charset="0"/>
            </a:endParaRPr>
          </a:p>
          <a:p>
            <a:pPr marL="457200" indent="-457200" algn="l" fontAlgn="base">
              <a:buBlip>
                <a:blip r:embed="rId4"/>
              </a:buBlip>
            </a:pPr>
            <a:r>
              <a:rPr lang="en-US" sz="3200" dirty="0">
                <a:solidFill>
                  <a:srgbClr val="243D6B"/>
                </a:solidFill>
                <a:latin typeface="Montserrat Light" panose="00000400000000000000" pitchFamily="2" charset="0"/>
              </a:rPr>
              <a:t>Because of Richland’s partnerships with the community, the economic and business climate in our service area will be significantly enhanced. </a:t>
            </a:r>
          </a:p>
          <a:p>
            <a:pPr marL="457200" indent="-457200" algn="l" fontAlgn="base">
              <a:buBlip>
                <a:blip r:embed="rId4"/>
              </a:buBlip>
            </a:pPr>
            <a:endParaRPr lang="en-US" sz="3200" dirty="0">
              <a:solidFill>
                <a:srgbClr val="243D6B"/>
              </a:solidFill>
              <a:latin typeface="Montserrat Light" panose="00000400000000000000" pitchFamily="2" charset="0"/>
            </a:endParaRPr>
          </a:p>
          <a:p>
            <a:pPr marL="457200" indent="-457200" algn="l" fontAlgn="base">
              <a:buBlip>
                <a:blip r:embed="rId4"/>
              </a:buBlip>
            </a:pPr>
            <a:r>
              <a:rPr lang="en-US" sz="3200" dirty="0">
                <a:solidFill>
                  <a:srgbClr val="243D6B"/>
                </a:solidFill>
                <a:latin typeface="Montserrat Light" panose="00000400000000000000" pitchFamily="2" charset="0"/>
              </a:rPr>
              <a:t>And if approved by the Board of Trustees, because of Richland’s efforts to expand and diversify funding, students will benefit from increased affordability, reduced financial barriers, and enhanced support through scholarships, grants, and community partnerships.</a:t>
            </a:r>
          </a:p>
          <a:p>
            <a:pPr marL="457200" indent="-457200" algn="l" fontAlgn="base">
              <a:buBlip>
                <a:blip r:embed="rId4"/>
              </a:buBlip>
            </a:pPr>
            <a:endParaRPr lang="en-US" sz="3200" dirty="0">
              <a:solidFill>
                <a:srgbClr val="243D6B"/>
              </a:solidFill>
              <a:latin typeface="Montserrat Light" panose="00000400000000000000" pitchFamily="2" charset="0"/>
            </a:endParaRPr>
          </a:p>
          <a:p>
            <a:pPr lvl="0" algn="l" fontAlgn="base">
              <a:spcBef>
                <a:spcPts val="115"/>
              </a:spcBef>
            </a:pPr>
            <a:endParaRPr lang="en-US" sz="3600" dirty="0">
              <a:solidFill>
                <a:srgbClr val="083A70"/>
              </a:solidFill>
              <a:latin typeface="Montserrat ExtraBold" panose="00000900000000000000" pitchFamily="2" charset="0"/>
            </a:endParaRPr>
          </a:p>
          <a:p>
            <a:pPr lvl="0" algn="l" fontAlgn="base">
              <a:spcBef>
                <a:spcPts val="115"/>
              </a:spcBef>
            </a:pPr>
            <a:r>
              <a:rPr lang="en-US" sz="3600" dirty="0">
                <a:solidFill>
                  <a:srgbClr val="083A70"/>
                </a:solidFill>
                <a:latin typeface="Montserrat ExtraBold" panose="00000900000000000000" pitchFamily="2" charset="0"/>
              </a:rPr>
              <a:t> </a:t>
            </a:r>
          </a:p>
          <a:p>
            <a:pPr lvl="0" algn="l" fontAlgn="base">
              <a:spcBef>
                <a:spcPts val="115"/>
              </a:spcBef>
            </a:pPr>
            <a:br>
              <a:rPr lang="en-US" sz="3600" dirty="0">
                <a:solidFill>
                  <a:srgbClr val="083A70"/>
                </a:solidFill>
                <a:latin typeface="Montserrat ExtraBold" panose="00000900000000000000" pitchFamily="2" charset="0"/>
              </a:rPr>
            </a:br>
            <a:endParaRPr lang="en-US" sz="3600" dirty="0">
              <a:solidFill>
                <a:srgbClr val="083A70"/>
              </a:solidFill>
              <a:latin typeface="Montserrat ExtraBold" panose="00000900000000000000" pitchFamily="2" charset="0"/>
            </a:endParaRPr>
          </a:p>
        </p:txBody>
      </p:sp>
    </p:spTree>
    <p:extLst>
      <p:ext uri="{BB962C8B-B14F-4D97-AF65-F5344CB8AC3E}">
        <p14:creationId xmlns:p14="http://schemas.microsoft.com/office/powerpoint/2010/main" val="235289549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E3B0-4E1D-DDC9-0372-A4D359E39671}"/>
            </a:ext>
          </a:extLst>
        </p:cNvPr>
        <p:cNvGrpSpPr/>
        <p:nvPr/>
      </p:nvGrpSpPr>
      <p:grpSpPr>
        <a:xfrm>
          <a:off x="0" y="0"/>
          <a:ext cx="0" cy="0"/>
          <a:chOff x="0" y="0"/>
          <a:chExt cx="0" cy="0"/>
        </a:xfrm>
      </p:grpSpPr>
      <p:pic>
        <p:nvPicPr>
          <p:cNvPr id="158" name="STOCTextNoHead.png" descr="STOCTextNoHead.png">
            <a:extLst>
              <a:ext uri="{FF2B5EF4-FFF2-40B4-BE49-F238E27FC236}">
                <a16:creationId xmlns:a16="http://schemas.microsoft.com/office/drawing/2014/main" id="{F178C361-D055-8D44-C269-48ABDA652656}"/>
              </a:ext>
            </a:extLst>
          </p:cNvPr>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9" name="Monterrat Semibold">
            <a:extLst>
              <a:ext uri="{FF2B5EF4-FFF2-40B4-BE49-F238E27FC236}">
                <a16:creationId xmlns:a16="http://schemas.microsoft.com/office/drawing/2014/main" id="{C1A5334F-DCD4-E03D-36B8-9BDCF25DE6AA}"/>
              </a:ext>
            </a:extLst>
          </p:cNvPr>
          <p:cNvSpPr txBox="1">
            <a:spLocks noGrp="1"/>
          </p:cNvSpPr>
          <p:nvPr>
            <p:ph type="body" sz="quarter" idx="1"/>
          </p:nvPr>
        </p:nvSpPr>
        <p:spPr>
          <a:xfrm>
            <a:off x="12565225" y="4943501"/>
            <a:ext cx="9036439" cy="934780"/>
          </a:xfrm>
          <a:prstGeom prst="rect">
            <a:avLst/>
          </a:prstGeom>
        </p:spPr>
        <p:txBody>
          <a:bodyPr>
            <a:noAutofit/>
          </a:bodyPr>
          <a:lstStyle>
            <a:lvl1pPr defTabSz="2438337">
              <a:spcBef>
                <a:spcPts val="2400"/>
              </a:spcBef>
              <a:defRPr sz="4800" b="0">
                <a:solidFill>
                  <a:srgbClr val="15396A"/>
                </a:solidFill>
                <a:latin typeface="Montserrat Bold"/>
                <a:ea typeface="Montserrat Bold"/>
                <a:cs typeface="Montserrat Bold"/>
                <a:sym typeface="Montserrat Bold"/>
              </a:defRPr>
            </a:lvl1pPr>
          </a:lstStyle>
          <a:p>
            <a:r>
              <a:rPr lang="en-US" sz="10000" b="1" dirty="0"/>
              <a:t>Questions? </a:t>
            </a:r>
            <a:endParaRPr sz="10000" b="1" dirty="0"/>
          </a:p>
        </p:txBody>
      </p:sp>
      <p:pic>
        <p:nvPicPr>
          <p:cNvPr id="2" name="Picture 1">
            <a:extLst>
              <a:ext uri="{FF2B5EF4-FFF2-40B4-BE49-F238E27FC236}">
                <a16:creationId xmlns:a16="http://schemas.microsoft.com/office/drawing/2014/main" id="{E2E1BDC7-C2EE-C716-7BD9-65D13162A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183" y="2369427"/>
            <a:ext cx="7330255" cy="6082928"/>
          </a:xfrm>
          <a:prstGeom prst="rect">
            <a:avLst/>
          </a:prstGeom>
        </p:spPr>
      </p:pic>
    </p:spTree>
    <p:extLst>
      <p:ext uri="{BB962C8B-B14F-4D97-AF65-F5344CB8AC3E}">
        <p14:creationId xmlns:p14="http://schemas.microsoft.com/office/powerpoint/2010/main" val="205814622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5C861-4EBE-5EA4-85B1-003B7B7D27F6}"/>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A428FCA4-5F8E-249A-453C-4A633AAA771E}"/>
              </a:ext>
            </a:extLst>
          </p:cNvPr>
          <p:cNvPicPr>
            <a:picLocks noChangeAspect="1"/>
          </p:cNvPicPr>
          <p:nvPr/>
        </p:nvPicPr>
        <p:blipFill>
          <a:blip r:embed="rId2"/>
          <a:stretch>
            <a:fillRect/>
          </a:stretch>
        </p:blipFill>
        <p:spPr>
          <a:xfrm>
            <a:off x="-62987"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05E9290B-10A4-1DEB-BE45-85A9008A3A45}"/>
              </a:ext>
            </a:extLst>
          </p:cNvPr>
          <p:cNvSpPr txBox="1">
            <a:spLocks noGrp="1"/>
          </p:cNvSpPr>
          <p:nvPr>
            <p:ph type="title"/>
          </p:nvPr>
        </p:nvSpPr>
        <p:spPr>
          <a:xfrm>
            <a:off x="3212417" y="1310747"/>
            <a:ext cx="17959166"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End Statement Alignment</a:t>
            </a:r>
            <a:endParaRPr sz="6400" dirty="0"/>
          </a:p>
        </p:txBody>
      </p:sp>
      <p:sp>
        <p:nvSpPr>
          <p:cNvPr id="156" name="Monterrat Semibold">
            <a:extLst>
              <a:ext uri="{FF2B5EF4-FFF2-40B4-BE49-F238E27FC236}">
                <a16:creationId xmlns:a16="http://schemas.microsoft.com/office/drawing/2014/main" id="{EED4FCE6-26A0-EC30-D706-C1D2D75699D3}"/>
              </a:ext>
            </a:extLst>
          </p:cNvPr>
          <p:cNvSpPr txBox="1">
            <a:spLocks noGrp="1"/>
          </p:cNvSpPr>
          <p:nvPr>
            <p:ph type="body" idx="21"/>
          </p:nvPr>
        </p:nvSpPr>
        <p:spPr>
          <a:xfrm>
            <a:off x="2077616" y="3347777"/>
            <a:ext cx="20228768" cy="574589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pPr marL="0" indent="0">
              <a:spcBef>
                <a:spcPts val="600"/>
              </a:spcBef>
              <a:buNone/>
            </a:pPr>
            <a:r>
              <a:rPr lang="en-US" sz="3800" dirty="0">
                <a:solidFill>
                  <a:srgbClr val="243D6B"/>
                </a:solidFill>
                <a:latin typeface="Montserrat Light" panose="00000400000000000000" pitchFamily="2" charset="0"/>
              </a:rPr>
              <a:t>Whether through a scholarship that removes a financial barrier, a grant that supports innovative workforce training, a campaign that amplifies our story, or an event that connects students and community partners, Institutional Advancement is helping to shape the future of our students and our community. This collective impact is evident through the following End Statements: </a:t>
            </a:r>
            <a:br>
              <a:rPr lang="en-US" sz="3800" dirty="0">
                <a:solidFill>
                  <a:srgbClr val="243D6B"/>
                </a:solidFill>
                <a:latin typeface="Montserrat Light" panose="00000400000000000000" pitchFamily="2" charset="0"/>
              </a:rPr>
            </a:br>
            <a:endParaRPr lang="en-US" sz="3800" dirty="0">
              <a:solidFill>
                <a:srgbClr val="243D6B"/>
              </a:solidFill>
              <a:latin typeface="Montserrat Light" panose="00000400000000000000" pitchFamily="2" charset="0"/>
            </a:endParaRPr>
          </a:p>
          <a:p>
            <a:pPr>
              <a:spcBef>
                <a:spcPts val="600"/>
              </a:spcBef>
              <a:buBlip>
                <a:blip r:embed="rId3"/>
              </a:buBlip>
            </a:pPr>
            <a:r>
              <a:rPr lang="en-US" sz="3800" dirty="0">
                <a:solidFill>
                  <a:srgbClr val="243D6B"/>
                </a:solidFill>
                <a:latin typeface="Montserrat Light" panose="00000400000000000000" pitchFamily="2" charset="0"/>
              </a:rPr>
              <a:t>Because of Richland, students will have opportunities to successfully pursue training and education at and beyond the community college. </a:t>
            </a:r>
            <a:br>
              <a:rPr lang="en-US" sz="3800" dirty="0">
                <a:solidFill>
                  <a:srgbClr val="243D6B"/>
                </a:solidFill>
                <a:latin typeface="Montserrat Light" panose="00000400000000000000" pitchFamily="2" charset="0"/>
              </a:rPr>
            </a:br>
            <a:endParaRPr lang="en-US" sz="3800" dirty="0">
              <a:solidFill>
                <a:srgbClr val="243D6B"/>
              </a:solidFill>
              <a:latin typeface="Montserrat Light" panose="00000400000000000000" pitchFamily="2" charset="0"/>
            </a:endParaRPr>
          </a:p>
          <a:p>
            <a:pPr>
              <a:spcBef>
                <a:spcPts val="600"/>
              </a:spcBef>
              <a:buBlip>
                <a:blip r:embed="rId3"/>
              </a:buBlip>
            </a:pPr>
            <a:r>
              <a:rPr lang="en-US" sz="3800" dirty="0">
                <a:solidFill>
                  <a:srgbClr val="243D6B"/>
                </a:solidFill>
                <a:latin typeface="Montserrat Light" panose="00000400000000000000" pitchFamily="2" charset="0"/>
              </a:rPr>
              <a:t>Because of Richland’s partnerships with the community, the economic and business climate in our service area will be significantly enhanced. </a:t>
            </a:r>
          </a:p>
          <a:p>
            <a:pPr marL="0" indent="0">
              <a:buNone/>
            </a:pPr>
            <a:endParaRPr dirty="0"/>
          </a:p>
        </p:txBody>
      </p:sp>
    </p:spTree>
    <p:extLst>
      <p:ext uri="{BB962C8B-B14F-4D97-AF65-F5344CB8AC3E}">
        <p14:creationId xmlns:p14="http://schemas.microsoft.com/office/powerpoint/2010/main" val="337596541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6D0EF-3833-73D8-AFAC-CDD6D83ED99E}"/>
              </a:ext>
            </a:extLst>
          </p:cNvPr>
          <p:cNvPicPr>
            <a:picLocks noChangeAspect="1"/>
          </p:cNvPicPr>
          <p:nvPr/>
        </p:nvPicPr>
        <p:blipFill>
          <a:blip r:embed="rId3" cstate="print">
            <a:extLst>
              <a:ext uri="{28A0092B-C50C-407E-A947-70E740481C1C}">
                <a14:useLocalDpi xmlns:a14="http://schemas.microsoft.com/office/drawing/2010/main" val="0"/>
              </a:ext>
            </a:extLst>
          </a:blip>
          <a:srcRect l="11708" t="-5095" r="8946" b="-28585"/>
          <a:stretch>
            <a:fillRect/>
          </a:stretch>
        </p:blipFill>
        <p:spPr>
          <a:xfrm>
            <a:off x="12082243" y="205273"/>
            <a:ext cx="12192000" cy="13716000"/>
          </a:xfrm>
          <a:prstGeom prst="rect">
            <a:avLst/>
          </a:prstGeom>
        </p:spPr>
      </p:pic>
      <p:pic>
        <p:nvPicPr>
          <p:cNvPr id="166" name="STOCPhotoR.png" descr="STOCPhotoR.png"/>
          <p:cNvPicPr>
            <a:picLocks noChangeAspect="1"/>
          </p:cNvPicPr>
          <p:nvPr/>
        </p:nvPicPr>
        <p:blipFill>
          <a:blip r:embed="rId4"/>
          <a:stretch>
            <a:fillRect/>
          </a:stretch>
        </p:blipFill>
        <p:spPr>
          <a:xfrm>
            <a:off x="0" y="0"/>
            <a:ext cx="24384000" cy="13716000"/>
          </a:xfrm>
          <a:prstGeom prst="rect">
            <a:avLst/>
          </a:prstGeom>
          <a:ln w="12700">
            <a:miter lim="400000"/>
          </a:ln>
        </p:spPr>
      </p:pic>
      <p:sp>
        <p:nvSpPr>
          <p:cNvPr id="167" name="Monterrat Semibold"/>
          <p:cNvSpPr txBox="1"/>
          <p:nvPr/>
        </p:nvSpPr>
        <p:spPr>
          <a:xfrm>
            <a:off x="1726088" y="1336936"/>
            <a:ext cx="8760323"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algn="l" defTabSz="2413953">
              <a:spcBef>
                <a:spcPts val="2300"/>
              </a:spcBef>
              <a:defRPr sz="4752">
                <a:solidFill>
                  <a:srgbClr val="FFFFFF"/>
                </a:solidFill>
                <a:latin typeface="Montserrat ExtraBold"/>
                <a:ea typeface="Montserrat ExtraBold"/>
                <a:cs typeface="Montserrat ExtraBold"/>
                <a:sym typeface="Montserrat ExtraBold"/>
              </a:defRPr>
            </a:lvl1pPr>
          </a:lstStyle>
          <a:p>
            <a:pPr algn="ctr"/>
            <a:r>
              <a:rPr lang="en-US" sz="6000" dirty="0"/>
              <a:t>Our Team </a:t>
            </a:r>
            <a:endParaRPr sz="6000" dirty="0"/>
          </a:p>
        </p:txBody>
      </p:sp>
      <p:sp>
        <p:nvSpPr>
          <p:cNvPr id="168" name="Monterrat Semibold…"/>
          <p:cNvSpPr txBox="1">
            <a:spLocks noGrp="1"/>
          </p:cNvSpPr>
          <p:nvPr>
            <p:ph type="body" sz="half" idx="1"/>
          </p:nvPr>
        </p:nvSpPr>
        <p:spPr>
          <a:xfrm>
            <a:off x="1156066" y="3027850"/>
            <a:ext cx="10128261" cy="7063142"/>
          </a:xfrm>
          <a:prstGeom prst="rect">
            <a:avLst/>
          </a:prstGeom>
        </p:spPr>
        <p:txBody>
          <a:bodyPr lIns="50800" tIns="50800" rIns="50800" bIns="50800">
            <a:noAutofit/>
          </a:bodyPr>
          <a:lstStyle/>
          <a:p>
            <a:pPr fontAlgn="base">
              <a:lnSpc>
                <a:spcPct val="110000"/>
              </a:lnSpc>
              <a:spcBef>
                <a:spcPts val="115"/>
              </a:spcBef>
            </a:pPr>
            <a:r>
              <a:rPr lang="en-US" sz="4000" dirty="0">
                <a:solidFill>
                  <a:srgbClr val="083A70"/>
                </a:solidFill>
                <a:latin typeface="Montserrat ExtraBold" panose="00000900000000000000" pitchFamily="2" charset="0"/>
              </a:rPr>
              <a:t>Foundation</a:t>
            </a:r>
          </a:p>
          <a:p>
            <a:pPr fontAlgn="base">
              <a:lnSpc>
                <a:spcPct val="110000"/>
              </a:lnSpc>
              <a:spcBef>
                <a:spcPts val="115"/>
              </a:spcBef>
            </a:pPr>
            <a:endParaRPr lang="en-US" sz="1200" dirty="0">
              <a:solidFill>
                <a:srgbClr val="083A70"/>
              </a:solidFill>
              <a:latin typeface="Montserrat ExtraBold" panose="000009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Julie Melton</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Vice President, Institutional Advancement</a:t>
            </a:r>
            <a:br>
              <a:rPr lang="en-US" sz="2400" b="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Foundation Executive Director</a:t>
            </a:r>
            <a:br>
              <a:rPr lang="en-US" sz="2400" b="0" dirty="0">
                <a:solidFill>
                  <a:srgbClr val="083A70"/>
                </a:solidFill>
                <a:latin typeface="Montserrat Light" panose="00000400000000000000" pitchFamily="2" charset="0"/>
              </a:rPr>
            </a:br>
            <a:endParaRPr lang="en-US" sz="12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Debbie Ellison</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Executive Assistant, Institutional Advancement &amp; Foundation </a:t>
            </a:r>
            <a:br>
              <a:rPr lang="en-US" sz="2400" b="0" dirty="0">
                <a:solidFill>
                  <a:srgbClr val="083A70"/>
                </a:solidFill>
                <a:latin typeface="Montserrat Light" panose="00000400000000000000" pitchFamily="2" charset="0"/>
              </a:rPr>
            </a:br>
            <a:endParaRPr lang="en-US" sz="12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Brian Silotto</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Director of Major &amp; Planned Giving </a:t>
            </a:r>
            <a:br>
              <a:rPr lang="en-US" sz="2400" b="0" dirty="0">
                <a:solidFill>
                  <a:srgbClr val="083A70"/>
                </a:solidFill>
                <a:latin typeface="Montserrat Light" panose="00000400000000000000" pitchFamily="2" charset="0"/>
              </a:rPr>
            </a:br>
            <a:endParaRPr lang="en-US" sz="1200" b="0" dirty="0">
              <a:solidFill>
                <a:srgbClr val="083A70"/>
              </a:solidFill>
              <a:latin typeface="Montserrat Light" panose="00000400000000000000" pitchFamily="2" charset="0"/>
            </a:endParaRPr>
          </a:p>
          <a:p>
            <a:pPr marL="457200" lvl="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Loren McGinnis</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Assistant Director, Annual Giving &amp; Alumni Engagement</a:t>
            </a:r>
            <a:br>
              <a:rPr lang="en-US" sz="2400" b="0" dirty="0">
                <a:solidFill>
                  <a:srgbClr val="083A70"/>
                </a:solidFill>
                <a:latin typeface="Montserrat Light" panose="00000400000000000000" pitchFamily="2" charset="0"/>
              </a:rPr>
            </a:br>
            <a:endParaRPr lang="en-US" sz="1200" b="0" dirty="0">
              <a:solidFill>
                <a:srgbClr val="083A70"/>
              </a:solidFill>
              <a:latin typeface="Montserrat Light" panose="00000400000000000000" pitchFamily="2" charset="0"/>
            </a:endParaRPr>
          </a:p>
          <a:p>
            <a:pPr marL="457200" lvl="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Tara Mata</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Assistant Director, Advancement Services &amp; Scholarships </a:t>
            </a:r>
            <a:br>
              <a:rPr lang="en-US" sz="2400" b="0" dirty="0">
                <a:solidFill>
                  <a:srgbClr val="083A70"/>
                </a:solidFill>
                <a:latin typeface="Montserrat Light" panose="00000400000000000000" pitchFamily="2" charset="0"/>
              </a:rPr>
            </a:br>
            <a:endParaRPr lang="en-US" sz="12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William Soquet</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Donor Information &amp; Database Coordinator </a:t>
            </a:r>
          </a:p>
          <a:p>
            <a:pPr marL="457200" lvl="0" indent="-457200" fontAlgn="base">
              <a:lnSpc>
                <a:spcPct val="110000"/>
              </a:lnSpc>
              <a:spcBef>
                <a:spcPts val="115"/>
              </a:spcBef>
              <a:buBlip>
                <a:blip r:embed="rId5"/>
              </a:buBlip>
            </a:pPr>
            <a:endParaRPr lang="en-US" sz="2600" b="0" dirty="0">
              <a:solidFill>
                <a:srgbClr val="083A70"/>
              </a:solidFill>
              <a:latin typeface="Helvetica" panose="020B0604020202030204" pitchFamily="34"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A402F-311E-8475-3478-2CEA391EA75A}"/>
            </a:ext>
          </a:extLst>
        </p:cNvPr>
        <p:cNvGrpSpPr/>
        <p:nvPr/>
      </p:nvGrpSpPr>
      <p:grpSpPr>
        <a:xfrm>
          <a:off x="0" y="0"/>
          <a:ext cx="0" cy="0"/>
          <a:chOff x="0" y="0"/>
          <a:chExt cx="0" cy="0"/>
        </a:xfrm>
      </p:grpSpPr>
      <p:pic>
        <p:nvPicPr>
          <p:cNvPr id="4" name="Picture 3" descr="A group of people standing in front of a building&#10;&#10;AI-generated content may be incorrect.">
            <a:extLst>
              <a:ext uri="{FF2B5EF4-FFF2-40B4-BE49-F238E27FC236}">
                <a16:creationId xmlns:a16="http://schemas.microsoft.com/office/drawing/2014/main" id="{B82FA42D-572F-1722-8ED6-DDBF64EC2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8225" y="-2373630"/>
            <a:ext cx="11455775" cy="17167648"/>
          </a:xfrm>
          <a:prstGeom prst="rect">
            <a:avLst/>
          </a:prstGeom>
        </p:spPr>
      </p:pic>
      <p:pic>
        <p:nvPicPr>
          <p:cNvPr id="166" name="STOCPhotoR.png" descr="STOCPhotoR.png">
            <a:extLst>
              <a:ext uri="{FF2B5EF4-FFF2-40B4-BE49-F238E27FC236}">
                <a16:creationId xmlns:a16="http://schemas.microsoft.com/office/drawing/2014/main" id="{1153035E-BD37-250F-1D38-1BFC3F049D6B}"/>
              </a:ext>
            </a:extLst>
          </p:cNvPr>
          <p:cNvPicPr>
            <a:picLocks noChangeAspect="1"/>
          </p:cNvPicPr>
          <p:nvPr/>
        </p:nvPicPr>
        <p:blipFill>
          <a:blip r:embed="rId4"/>
          <a:stretch>
            <a:fillRect/>
          </a:stretch>
        </p:blipFill>
        <p:spPr>
          <a:xfrm>
            <a:off x="0" y="0"/>
            <a:ext cx="24384000" cy="13716000"/>
          </a:xfrm>
          <a:prstGeom prst="rect">
            <a:avLst/>
          </a:prstGeom>
          <a:ln w="12700">
            <a:miter lim="400000"/>
          </a:ln>
        </p:spPr>
      </p:pic>
      <p:sp>
        <p:nvSpPr>
          <p:cNvPr id="167" name="Monterrat Semibold">
            <a:extLst>
              <a:ext uri="{FF2B5EF4-FFF2-40B4-BE49-F238E27FC236}">
                <a16:creationId xmlns:a16="http://schemas.microsoft.com/office/drawing/2014/main" id="{DEA48FDD-0659-70E8-89F9-1643D988E8CA}"/>
              </a:ext>
            </a:extLst>
          </p:cNvPr>
          <p:cNvSpPr txBox="1"/>
          <p:nvPr/>
        </p:nvSpPr>
        <p:spPr>
          <a:xfrm>
            <a:off x="1446169" y="1280952"/>
            <a:ext cx="8760323"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algn="l" defTabSz="2413953">
              <a:spcBef>
                <a:spcPts val="2300"/>
              </a:spcBef>
              <a:defRPr sz="4752">
                <a:solidFill>
                  <a:srgbClr val="FFFFFF"/>
                </a:solidFill>
                <a:latin typeface="Montserrat ExtraBold"/>
                <a:ea typeface="Montserrat ExtraBold"/>
                <a:cs typeface="Montserrat ExtraBold"/>
                <a:sym typeface="Montserrat ExtraBold"/>
              </a:defRPr>
            </a:lvl1pPr>
          </a:lstStyle>
          <a:p>
            <a:pPr algn="ctr"/>
            <a:r>
              <a:rPr lang="en-US" sz="6000" dirty="0"/>
              <a:t>Our Team</a:t>
            </a:r>
            <a:endParaRPr sz="6000" dirty="0"/>
          </a:p>
        </p:txBody>
      </p:sp>
      <p:sp>
        <p:nvSpPr>
          <p:cNvPr id="168" name="Monterrat Semibold…">
            <a:extLst>
              <a:ext uri="{FF2B5EF4-FFF2-40B4-BE49-F238E27FC236}">
                <a16:creationId xmlns:a16="http://schemas.microsoft.com/office/drawing/2014/main" id="{1A11DFAF-AF68-5EFA-9C54-37C519911620}"/>
              </a:ext>
            </a:extLst>
          </p:cNvPr>
          <p:cNvSpPr txBox="1">
            <a:spLocks noGrp="1"/>
          </p:cNvSpPr>
          <p:nvPr>
            <p:ph type="body" sz="half" idx="1"/>
          </p:nvPr>
        </p:nvSpPr>
        <p:spPr>
          <a:xfrm>
            <a:off x="1306285" y="3102494"/>
            <a:ext cx="10018862" cy="7063142"/>
          </a:xfrm>
          <a:prstGeom prst="rect">
            <a:avLst/>
          </a:prstGeom>
        </p:spPr>
        <p:txBody>
          <a:bodyPr lIns="50800" tIns="50800" rIns="50800" bIns="50800">
            <a:noAutofit/>
          </a:bodyPr>
          <a:lstStyle/>
          <a:p>
            <a:pPr fontAlgn="base">
              <a:lnSpc>
                <a:spcPct val="110000"/>
              </a:lnSpc>
              <a:spcBef>
                <a:spcPts val="115"/>
              </a:spcBef>
            </a:pPr>
            <a:r>
              <a:rPr lang="en-US" sz="4000" dirty="0">
                <a:solidFill>
                  <a:srgbClr val="083A70"/>
                </a:solidFill>
                <a:latin typeface="Montserrat ExtraBold" panose="00000900000000000000" pitchFamily="2" charset="0"/>
              </a:rPr>
              <a:t>Marketing </a:t>
            </a:r>
            <a:br>
              <a:rPr lang="en-US" sz="2800" dirty="0">
                <a:solidFill>
                  <a:srgbClr val="083A70"/>
                </a:solidFill>
                <a:latin typeface="Montserrat SemiBold" panose="00000700000000000000" pitchFamily="2" charset="0"/>
              </a:rPr>
            </a:br>
            <a:endParaRPr lang="en-US" sz="1200" dirty="0">
              <a:solidFill>
                <a:srgbClr val="083A70"/>
              </a:solidFill>
              <a:latin typeface="Montserrat SemiBold" panose="000007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Samantha Bright</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Director of Marketing &amp; Communications </a:t>
            </a:r>
          </a:p>
          <a:p>
            <a:pPr fontAlgn="base">
              <a:lnSpc>
                <a:spcPct val="110000"/>
              </a:lnSpc>
              <a:spcBef>
                <a:spcPts val="115"/>
              </a:spcBef>
            </a:pPr>
            <a:endParaRPr lang="en-US" sz="12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Emma Roark </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Content Writer &amp; Communications Coordinator</a:t>
            </a:r>
          </a:p>
          <a:p>
            <a:pPr fontAlgn="base">
              <a:lnSpc>
                <a:spcPct val="110000"/>
              </a:lnSpc>
              <a:spcBef>
                <a:spcPts val="115"/>
              </a:spcBef>
            </a:pPr>
            <a:endParaRPr lang="en-US" sz="12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Wade Ripple</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Lead Creative Designer</a:t>
            </a:r>
          </a:p>
          <a:p>
            <a:pPr fontAlgn="base">
              <a:lnSpc>
                <a:spcPct val="110000"/>
              </a:lnSpc>
              <a:spcBef>
                <a:spcPts val="115"/>
              </a:spcBef>
            </a:pPr>
            <a:endParaRPr lang="en-US" sz="12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Jason Waks </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Creative Design Specialist</a:t>
            </a:r>
          </a:p>
          <a:p>
            <a:pPr marL="457200" indent="-457200" fontAlgn="base">
              <a:lnSpc>
                <a:spcPct val="110000"/>
              </a:lnSpc>
              <a:spcBef>
                <a:spcPts val="115"/>
              </a:spcBef>
              <a:buBlip>
                <a:blip r:embed="rId5"/>
              </a:buBlip>
            </a:pPr>
            <a:endParaRPr lang="en-US" sz="2400" b="0" dirty="0">
              <a:solidFill>
                <a:srgbClr val="083A70"/>
              </a:solidFill>
              <a:latin typeface="Montserrat Light" panose="00000400000000000000" pitchFamily="2" charset="0"/>
            </a:endParaRPr>
          </a:p>
          <a:p>
            <a:pPr fontAlgn="base">
              <a:lnSpc>
                <a:spcPct val="110000"/>
              </a:lnSpc>
              <a:spcBef>
                <a:spcPts val="115"/>
              </a:spcBef>
            </a:pPr>
            <a:r>
              <a:rPr lang="en-US" sz="4000" dirty="0">
                <a:solidFill>
                  <a:srgbClr val="083A70"/>
                </a:solidFill>
                <a:latin typeface="Montserrat ExtraBold" panose="00000900000000000000" pitchFamily="2" charset="0"/>
              </a:rPr>
              <a:t>Campus Events </a:t>
            </a:r>
            <a:br>
              <a:rPr lang="en-US" sz="2800" dirty="0">
                <a:solidFill>
                  <a:srgbClr val="083A70"/>
                </a:solidFill>
                <a:latin typeface="Montserrat SemiBold" panose="00000700000000000000" pitchFamily="2" charset="0"/>
              </a:rPr>
            </a:br>
            <a:endParaRPr lang="en-US" sz="1200" dirty="0">
              <a:solidFill>
                <a:srgbClr val="083A70"/>
              </a:solidFill>
              <a:latin typeface="Montserrat SemiBold" panose="000007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Carrie Ringer </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Campus Events Coordinator </a:t>
            </a:r>
          </a:p>
          <a:p>
            <a:pPr fontAlgn="base">
              <a:lnSpc>
                <a:spcPct val="110000"/>
              </a:lnSpc>
              <a:spcBef>
                <a:spcPts val="115"/>
              </a:spcBef>
            </a:pPr>
            <a:endParaRPr lang="en-US" sz="24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endParaRPr lang="en-US" sz="24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endParaRPr lang="en-US" sz="24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endParaRPr lang="en-US" sz="2400" b="0" dirty="0">
              <a:solidFill>
                <a:srgbClr val="083A70"/>
              </a:solidFill>
              <a:latin typeface="Montserrat Light" panose="00000400000000000000" pitchFamily="2" charset="0"/>
            </a:endParaRPr>
          </a:p>
          <a:p>
            <a:pPr fontAlgn="base">
              <a:lnSpc>
                <a:spcPct val="110000"/>
              </a:lnSpc>
              <a:spcBef>
                <a:spcPts val="115"/>
              </a:spcBef>
            </a:pPr>
            <a:br>
              <a:rPr lang="en-US" sz="2400" b="0" dirty="0">
                <a:solidFill>
                  <a:srgbClr val="083A70"/>
                </a:solidFill>
                <a:latin typeface="Montserrat Light" panose="00000400000000000000" pitchFamily="2" charset="0"/>
              </a:rPr>
            </a:br>
            <a:endParaRPr lang="en-US" sz="1200" b="0" dirty="0">
              <a:solidFill>
                <a:srgbClr val="083A70"/>
              </a:solidFill>
              <a:latin typeface="Montserrat Light" panose="00000400000000000000" pitchFamily="2" charset="0"/>
            </a:endParaRPr>
          </a:p>
          <a:p>
            <a:pPr lvl="0" fontAlgn="base">
              <a:lnSpc>
                <a:spcPct val="110000"/>
              </a:lnSpc>
              <a:spcBef>
                <a:spcPts val="115"/>
              </a:spcBef>
            </a:pPr>
            <a:endParaRPr lang="en-US" sz="2600" b="0" dirty="0">
              <a:solidFill>
                <a:srgbClr val="083A70"/>
              </a:solidFill>
              <a:latin typeface="Helvetica" panose="020B0604020202030204" pitchFamily="34" charset="0"/>
            </a:endParaRPr>
          </a:p>
        </p:txBody>
      </p:sp>
    </p:spTree>
    <p:extLst>
      <p:ext uri="{BB962C8B-B14F-4D97-AF65-F5344CB8AC3E}">
        <p14:creationId xmlns:p14="http://schemas.microsoft.com/office/powerpoint/2010/main" val="13485764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B9EBB-2E92-09C5-33D9-32F0C763E840}"/>
            </a:ext>
          </a:extLst>
        </p:cNvPr>
        <p:cNvGrpSpPr/>
        <p:nvPr/>
      </p:nvGrpSpPr>
      <p:grpSpPr>
        <a:xfrm>
          <a:off x="0" y="0"/>
          <a:ext cx="0" cy="0"/>
          <a:chOff x="0" y="0"/>
          <a:chExt cx="0" cy="0"/>
        </a:xfrm>
      </p:grpSpPr>
      <p:pic>
        <p:nvPicPr>
          <p:cNvPr id="4" name="Picture 3" descr="A group of women posing for a picture&#10;&#10;AI-generated content may be incorrect.">
            <a:extLst>
              <a:ext uri="{FF2B5EF4-FFF2-40B4-BE49-F238E27FC236}">
                <a16:creationId xmlns:a16="http://schemas.microsoft.com/office/drawing/2014/main" id="{7FC98464-81E1-6415-509D-232DFE82D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1651" y="-1922108"/>
            <a:ext cx="11352667" cy="17029001"/>
          </a:xfrm>
          <a:prstGeom prst="rect">
            <a:avLst/>
          </a:prstGeom>
        </p:spPr>
      </p:pic>
      <p:pic>
        <p:nvPicPr>
          <p:cNvPr id="166" name="STOCPhotoR.png" descr="STOCPhotoR.png">
            <a:extLst>
              <a:ext uri="{FF2B5EF4-FFF2-40B4-BE49-F238E27FC236}">
                <a16:creationId xmlns:a16="http://schemas.microsoft.com/office/drawing/2014/main" id="{1AEF738E-54D0-BD5D-13F0-37C096C9B3F5}"/>
              </a:ext>
            </a:extLst>
          </p:cNvPr>
          <p:cNvPicPr>
            <a:picLocks noChangeAspect="1"/>
          </p:cNvPicPr>
          <p:nvPr/>
        </p:nvPicPr>
        <p:blipFill>
          <a:blip r:embed="rId4"/>
          <a:stretch>
            <a:fillRect/>
          </a:stretch>
        </p:blipFill>
        <p:spPr>
          <a:xfrm>
            <a:off x="0" y="0"/>
            <a:ext cx="24384000" cy="13716000"/>
          </a:xfrm>
          <a:prstGeom prst="rect">
            <a:avLst/>
          </a:prstGeom>
          <a:ln w="12700">
            <a:miter lim="400000"/>
          </a:ln>
        </p:spPr>
      </p:pic>
      <p:sp>
        <p:nvSpPr>
          <p:cNvPr id="167" name="Monterrat Semibold">
            <a:extLst>
              <a:ext uri="{FF2B5EF4-FFF2-40B4-BE49-F238E27FC236}">
                <a16:creationId xmlns:a16="http://schemas.microsoft.com/office/drawing/2014/main" id="{61335BD4-93BD-A276-52E0-4DAB8BEE6675}"/>
              </a:ext>
            </a:extLst>
          </p:cNvPr>
          <p:cNvSpPr txBox="1"/>
          <p:nvPr/>
        </p:nvSpPr>
        <p:spPr>
          <a:xfrm>
            <a:off x="1520815" y="1195825"/>
            <a:ext cx="8760323"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algn="l" defTabSz="2413953">
              <a:spcBef>
                <a:spcPts val="2300"/>
              </a:spcBef>
              <a:defRPr sz="4752">
                <a:solidFill>
                  <a:srgbClr val="FFFFFF"/>
                </a:solidFill>
                <a:latin typeface="Montserrat ExtraBold"/>
                <a:ea typeface="Montserrat ExtraBold"/>
                <a:cs typeface="Montserrat ExtraBold"/>
                <a:sym typeface="Montserrat ExtraBold"/>
              </a:defRPr>
            </a:lvl1pPr>
          </a:lstStyle>
          <a:p>
            <a:pPr algn="ctr"/>
            <a:r>
              <a:rPr lang="en-US" sz="6000" dirty="0"/>
              <a:t>Our Team</a:t>
            </a:r>
            <a:endParaRPr sz="6000" dirty="0"/>
          </a:p>
        </p:txBody>
      </p:sp>
      <p:sp>
        <p:nvSpPr>
          <p:cNvPr id="168" name="Monterrat Semibold…">
            <a:extLst>
              <a:ext uri="{FF2B5EF4-FFF2-40B4-BE49-F238E27FC236}">
                <a16:creationId xmlns:a16="http://schemas.microsoft.com/office/drawing/2014/main" id="{B35A3B0F-258B-033F-CDA7-4C7BF00940CE}"/>
              </a:ext>
            </a:extLst>
          </p:cNvPr>
          <p:cNvSpPr txBox="1">
            <a:spLocks noGrp="1"/>
          </p:cNvSpPr>
          <p:nvPr>
            <p:ph type="body" sz="half" idx="1"/>
          </p:nvPr>
        </p:nvSpPr>
        <p:spPr>
          <a:xfrm>
            <a:off x="1286695" y="3326429"/>
            <a:ext cx="10128261" cy="7063142"/>
          </a:xfrm>
          <a:prstGeom prst="rect">
            <a:avLst/>
          </a:prstGeom>
        </p:spPr>
        <p:txBody>
          <a:bodyPr lIns="50800" tIns="50800" rIns="50800" bIns="50800">
            <a:noAutofit/>
          </a:bodyPr>
          <a:lstStyle/>
          <a:p>
            <a:pPr fontAlgn="base">
              <a:lnSpc>
                <a:spcPct val="110000"/>
              </a:lnSpc>
              <a:spcBef>
                <a:spcPts val="115"/>
              </a:spcBef>
            </a:pPr>
            <a:r>
              <a:rPr lang="en-US" sz="5000" dirty="0">
                <a:solidFill>
                  <a:srgbClr val="083A70"/>
                </a:solidFill>
                <a:latin typeface="Montserrat ExtraBold" panose="00000900000000000000" pitchFamily="2" charset="0"/>
              </a:rPr>
              <a:t>Office of Grants &amp; </a:t>
            </a:r>
            <a:br>
              <a:rPr lang="en-US" sz="5000" dirty="0">
                <a:solidFill>
                  <a:srgbClr val="083A70"/>
                </a:solidFill>
                <a:latin typeface="Montserrat ExtraBold" panose="00000900000000000000" pitchFamily="2" charset="0"/>
              </a:rPr>
            </a:br>
            <a:r>
              <a:rPr lang="en-US" sz="5000" dirty="0">
                <a:solidFill>
                  <a:srgbClr val="083A70"/>
                </a:solidFill>
                <a:latin typeface="Montserrat ExtraBold" panose="00000900000000000000" pitchFamily="2" charset="0"/>
              </a:rPr>
              <a:t>Sponsored Programs </a:t>
            </a:r>
          </a:p>
          <a:p>
            <a:pPr fontAlgn="base">
              <a:lnSpc>
                <a:spcPct val="110000"/>
              </a:lnSpc>
              <a:spcBef>
                <a:spcPts val="115"/>
              </a:spcBef>
            </a:pPr>
            <a:endParaRPr lang="en-US" sz="2800" dirty="0">
              <a:solidFill>
                <a:srgbClr val="083A70"/>
              </a:solidFill>
              <a:latin typeface="Montserrat SemiBold" panose="000007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Tiffany Quinze-Nolan </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Director of Grants &amp; Sponsored Programs </a:t>
            </a:r>
            <a:br>
              <a:rPr lang="en-US" sz="2400" b="0" dirty="0">
                <a:solidFill>
                  <a:srgbClr val="083A70"/>
                </a:solidFill>
                <a:latin typeface="Montserrat Light" panose="00000400000000000000" pitchFamily="2" charset="0"/>
              </a:rPr>
            </a:br>
            <a:endParaRPr lang="en-US" sz="12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Jodi Schoen </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Grant Coordinator  </a:t>
            </a:r>
            <a:br>
              <a:rPr lang="en-US" sz="2400" b="0" dirty="0">
                <a:solidFill>
                  <a:srgbClr val="083A70"/>
                </a:solidFill>
                <a:latin typeface="Montserrat Light" panose="00000400000000000000" pitchFamily="2" charset="0"/>
              </a:rPr>
            </a:br>
            <a:endParaRPr lang="en-US" sz="1200" b="0" dirty="0">
              <a:solidFill>
                <a:srgbClr val="083A70"/>
              </a:solidFill>
              <a:latin typeface="Montserrat Light" panose="00000400000000000000" pitchFamily="2" charset="0"/>
            </a:endParaRPr>
          </a:p>
          <a:p>
            <a:pPr marL="457200" indent="-457200" fontAlgn="base">
              <a:lnSpc>
                <a:spcPct val="110000"/>
              </a:lnSpc>
              <a:spcBef>
                <a:spcPts val="115"/>
              </a:spcBef>
              <a:buBlip>
                <a:blip r:embed="rId5"/>
              </a:buBlip>
            </a:pPr>
            <a:r>
              <a:rPr lang="en-US" sz="2800" dirty="0">
                <a:solidFill>
                  <a:srgbClr val="083A70"/>
                </a:solidFill>
                <a:latin typeface="Montserrat SemiBold" panose="00000700000000000000" pitchFamily="2" charset="0"/>
              </a:rPr>
              <a:t>Abby Hendren </a:t>
            </a:r>
            <a:br>
              <a:rPr lang="en-US" sz="2400" dirty="0">
                <a:solidFill>
                  <a:srgbClr val="083A70"/>
                </a:solidFill>
                <a:latin typeface="Montserrat Light" panose="00000400000000000000" pitchFamily="2" charset="0"/>
              </a:rPr>
            </a:br>
            <a:r>
              <a:rPr lang="en-US" sz="2400" b="0" dirty="0">
                <a:solidFill>
                  <a:srgbClr val="083A70"/>
                </a:solidFill>
                <a:latin typeface="Montserrat Light" panose="00000400000000000000" pitchFamily="2" charset="0"/>
              </a:rPr>
              <a:t>Grant Coordinator </a:t>
            </a:r>
          </a:p>
          <a:p>
            <a:pPr fontAlgn="base">
              <a:lnSpc>
                <a:spcPct val="110000"/>
              </a:lnSpc>
              <a:spcBef>
                <a:spcPts val="115"/>
              </a:spcBef>
            </a:pPr>
            <a:endParaRPr lang="en-US" sz="1200" b="0" dirty="0">
              <a:solidFill>
                <a:srgbClr val="083A70"/>
              </a:solidFill>
              <a:latin typeface="Montserrat Light" panose="00000400000000000000" pitchFamily="2" charset="0"/>
            </a:endParaRPr>
          </a:p>
          <a:p>
            <a:pPr fontAlgn="base">
              <a:lnSpc>
                <a:spcPct val="110000"/>
              </a:lnSpc>
              <a:spcBef>
                <a:spcPts val="115"/>
              </a:spcBef>
            </a:pPr>
            <a:br>
              <a:rPr lang="en-US" sz="2200" b="0" i="1" dirty="0">
                <a:solidFill>
                  <a:srgbClr val="083A70"/>
                </a:solidFill>
                <a:latin typeface="Montserrat Light" panose="00000400000000000000" pitchFamily="2" charset="0"/>
              </a:rPr>
            </a:br>
            <a:r>
              <a:rPr lang="en-US" sz="2200" b="0" i="1" dirty="0">
                <a:solidFill>
                  <a:srgbClr val="083A70"/>
                </a:solidFill>
                <a:latin typeface="Montserrat Light" panose="00000400000000000000" pitchFamily="2" charset="0"/>
              </a:rPr>
              <a:t>*Grants Team all new this year - not pictured </a:t>
            </a:r>
          </a:p>
        </p:txBody>
      </p:sp>
    </p:spTree>
    <p:extLst>
      <p:ext uri="{BB962C8B-B14F-4D97-AF65-F5344CB8AC3E}">
        <p14:creationId xmlns:p14="http://schemas.microsoft.com/office/powerpoint/2010/main" val="15010570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girls smiling&#10;&#10;AI-generated content may be incorrect.">
            <a:extLst>
              <a:ext uri="{FF2B5EF4-FFF2-40B4-BE49-F238E27FC236}">
                <a16:creationId xmlns:a16="http://schemas.microsoft.com/office/drawing/2014/main" id="{5ED81EFD-5A1E-54B6-B443-64C01A842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141" y="466531"/>
            <a:ext cx="15867724" cy="10580914"/>
          </a:xfrm>
          <a:prstGeom prst="rect">
            <a:avLst/>
          </a:prstGeom>
        </p:spPr>
      </p:pic>
      <p:pic>
        <p:nvPicPr>
          <p:cNvPr id="162" name="STOCPhotoL.png" descr="STOCPhotoL.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3" name="Monterrat Semibold…"/>
          <p:cNvSpPr txBox="1">
            <a:spLocks noGrp="1"/>
          </p:cNvSpPr>
          <p:nvPr>
            <p:ph type="body" sz="half" idx="1"/>
          </p:nvPr>
        </p:nvSpPr>
        <p:spPr>
          <a:xfrm>
            <a:off x="13631030" y="3326429"/>
            <a:ext cx="9504638" cy="7063142"/>
          </a:xfrm>
          <a:prstGeom prst="rect">
            <a:avLst/>
          </a:prstGeom>
        </p:spPr>
        <p:txBody>
          <a:bodyPr lIns="50800" tIns="50800" rIns="50800" bIns="50800">
            <a:normAutofit/>
          </a:bodyPr>
          <a:lstStyle/>
          <a:p>
            <a:pPr defTabSz="2438337">
              <a:spcBef>
                <a:spcPts val="2400"/>
              </a:spcBef>
              <a:buSzPct val="123000"/>
              <a:defRPr sz="4800" b="0">
                <a:solidFill>
                  <a:srgbClr val="5F9A3F"/>
                </a:solidFill>
                <a:latin typeface="Montserrat SemiBold"/>
                <a:ea typeface="Montserrat SemiBold"/>
                <a:cs typeface="Montserrat SemiBold"/>
                <a:sym typeface="Montserrat SemiBold"/>
              </a:defRPr>
            </a:pPr>
            <a:r>
              <a:rPr lang="en-US" sz="4400" dirty="0">
                <a:solidFill>
                  <a:srgbClr val="243D6B"/>
                </a:solidFill>
                <a:latin typeface="Montserrat Light" panose="00000400000000000000" pitchFamily="2" charset="0"/>
              </a:rPr>
              <a:t>The mission of Richland Community College Foundation is to support and advance the development activities that provide enhancements to Richland Community College</a:t>
            </a:r>
            <a:br>
              <a:rPr lang="en-US" sz="4400" dirty="0">
                <a:solidFill>
                  <a:srgbClr val="243D6B"/>
                </a:solidFill>
                <a:latin typeface="Montserrat Light" panose="00000400000000000000" pitchFamily="2" charset="0"/>
              </a:rPr>
            </a:br>
            <a:r>
              <a:rPr lang="en-US" sz="4400" dirty="0">
                <a:solidFill>
                  <a:srgbClr val="243D6B"/>
                </a:solidFill>
                <a:latin typeface="Montserrat Light" panose="00000400000000000000" pitchFamily="2" charset="0"/>
              </a:rPr>
              <a:t>and its students.</a:t>
            </a:r>
          </a:p>
        </p:txBody>
      </p:sp>
      <p:sp>
        <p:nvSpPr>
          <p:cNvPr id="164" name="Monterrat Semibold"/>
          <p:cNvSpPr txBox="1"/>
          <p:nvPr/>
        </p:nvSpPr>
        <p:spPr>
          <a:xfrm>
            <a:off x="14003188" y="1314243"/>
            <a:ext cx="8760323"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algn="l" defTabSz="2413953">
              <a:spcBef>
                <a:spcPts val="2300"/>
              </a:spcBef>
              <a:defRPr sz="4752">
                <a:solidFill>
                  <a:srgbClr val="FFFFFF"/>
                </a:solidFill>
                <a:latin typeface="Montserrat ExtraBold"/>
                <a:ea typeface="Montserrat ExtraBold"/>
                <a:cs typeface="Montserrat ExtraBold"/>
                <a:sym typeface="Montserrat ExtraBold"/>
              </a:defRPr>
            </a:lvl1pPr>
          </a:lstStyle>
          <a:p>
            <a:pPr algn="ctr"/>
            <a:r>
              <a:rPr lang="en-US" sz="6000" dirty="0"/>
              <a:t>Foundation Mission</a:t>
            </a:r>
            <a:endParaRPr sz="6000"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673BE-FB7E-8514-03C3-021FEBCEE5DF}"/>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348E9307-6479-E2D5-9572-73CE43303657}"/>
              </a:ext>
            </a:extLst>
          </p:cNvPr>
          <p:cNvPicPr>
            <a:picLocks noChangeAspect="1"/>
          </p:cNvPicPr>
          <p:nvPr/>
        </p:nvPicPr>
        <p:blipFill>
          <a:blip r:embed="rId2"/>
          <a:stretch>
            <a:fillRect/>
          </a:stretch>
        </p:blipFill>
        <p:spPr>
          <a:xfrm>
            <a:off x="-62987"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57ED518E-1451-7640-06E4-6F4BFBB4EBB6}"/>
              </a:ext>
            </a:extLst>
          </p:cNvPr>
          <p:cNvSpPr txBox="1">
            <a:spLocks noGrp="1"/>
          </p:cNvSpPr>
          <p:nvPr>
            <p:ph type="title"/>
          </p:nvPr>
        </p:nvSpPr>
        <p:spPr>
          <a:xfrm>
            <a:off x="3212417" y="1310747"/>
            <a:ext cx="17959166" cy="1433165"/>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6400" dirty="0"/>
              <a:t>FY25 Foundation Financials</a:t>
            </a:r>
            <a:endParaRPr sz="6400" dirty="0"/>
          </a:p>
        </p:txBody>
      </p:sp>
      <p:sp>
        <p:nvSpPr>
          <p:cNvPr id="7" name="TextBox 6">
            <a:extLst>
              <a:ext uri="{FF2B5EF4-FFF2-40B4-BE49-F238E27FC236}">
                <a16:creationId xmlns:a16="http://schemas.microsoft.com/office/drawing/2014/main" id="{E19A6F93-31AA-E947-051C-40AFCCB81A02}"/>
              </a:ext>
            </a:extLst>
          </p:cNvPr>
          <p:cNvSpPr txBox="1"/>
          <p:nvPr/>
        </p:nvSpPr>
        <p:spPr>
          <a:xfrm>
            <a:off x="2472611" y="3713549"/>
            <a:ext cx="8518850" cy="6288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fontAlgn="base">
              <a:spcBef>
                <a:spcPts val="115"/>
              </a:spcBef>
              <a:buNone/>
            </a:pPr>
            <a:r>
              <a:rPr lang="en-US" sz="3600" dirty="0">
                <a:solidFill>
                  <a:srgbClr val="083A70"/>
                </a:solidFill>
                <a:latin typeface="Montserrat ExtraBold" panose="00000900000000000000" pitchFamily="2" charset="0"/>
              </a:rPr>
              <a:t>Total Assets</a:t>
            </a:r>
          </a:p>
          <a:p>
            <a:pPr marL="695325" lvl="0" indent="-695325" algn="l" fontAlgn="base">
              <a:spcBef>
                <a:spcPts val="115"/>
              </a:spcBef>
              <a:buBlip>
                <a:blip r:embed="rId3"/>
              </a:buBlip>
            </a:pPr>
            <a:r>
              <a:rPr lang="en-US" sz="3600" b="0" dirty="0">
                <a:solidFill>
                  <a:srgbClr val="083A70"/>
                </a:solidFill>
                <a:latin typeface="Montserrat Light" panose="00000400000000000000" pitchFamily="2" charset="0"/>
              </a:rPr>
              <a:t>As of June 30, 2025: </a:t>
            </a:r>
            <a:r>
              <a:rPr lang="en-US" sz="3600" dirty="0">
                <a:solidFill>
                  <a:srgbClr val="083A70"/>
                </a:solidFill>
                <a:latin typeface="Montserrat Light" panose="00000400000000000000" pitchFamily="2" charset="0"/>
              </a:rPr>
              <a:t>$28,110,607</a:t>
            </a:r>
          </a:p>
          <a:p>
            <a:pPr marL="695325" lvl="0" indent="-695325" algn="l" fontAlgn="base">
              <a:spcBef>
                <a:spcPts val="115"/>
              </a:spcBef>
              <a:buBlip>
                <a:blip r:embed="rId3"/>
              </a:buBlip>
            </a:pPr>
            <a:r>
              <a:rPr lang="en-US" sz="3600" b="0" dirty="0">
                <a:solidFill>
                  <a:srgbClr val="083A70"/>
                </a:solidFill>
                <a:latin typeface="Montserrat Light" panose="00000400000000000000" pitchFamily="2" charset="0"/>
              </a:rPr>
              <a:t>As of June 30, 2024: </a:t>
            </a:r>
            <a:r>
              <a:rPr lang="en-US" sz="3600" dirty="0">
                <a:solidFill>
                  <a:srgbClr val="083A70"/>
                </a:solidFill>
                <a:latin typeface="Montserrat Light" panose="00000400000000000000" pitchFamily="2" charset="0"/>
              </a:rPr>
              <a:t>$27,748,373 </a:t>
            </a:r>
            <a:br>
              <a:rPr lang="en-US" sz="3600" b="0" dirty="0">
                <a:solidFill>
                  <a:srgbClr val="083A70"/>
                </a:solidFill>
                <a:latin typeface="Montserrat Light" panose="00000400000000000000" pitchFamily="2" charset="0"/>
              </a:rPr>
            </a:br>
            <a:r>
              <a:rPr lang="en-US" sz="3600" dirty="0">
                <a:solidFill>
                  <a:srgbClr val="083A70"/>
                </a:solidFill>
                <a:latin typeface="Montserrat Light" panose="00000400000000000000" pitchFamily="2" charset="0"/>
              </a:rPr>
              <a:t> </a:t>
            </a:r>
          </a:p>
          <a:p>
            <a:pPr marL="0" lvl="0" indent="0" algn="l" fontAlgn="base">
              <a:spcBef>
                <a:spcPts val="115"/>
              </a:spcBef>
              <a:buNone/>
            </a:pPr>
            <a:r>
              <a:rPr lang="en-US" sz="3600" dirty="0">
                <a:solidFill>
                  <a:srgbClr val="083A70"/>
                </a:solidFill>
                <a:latin typeface="Montserrat ExtraBold" panose="00000900000000000000" pitchFamily="2" charset="0"/>
              </a:rPr>
              <a:t>Annual Revenue </a:t>
            </a:r>
          </a:p>
          <a:p>
            <a:pPr marL="695325" lvl="0" indent="-695325" algn="l" fontAlgn="base">
              <a:spcBef>
                <a:spcPts val="115"/>
              </a:spcBef>
              <a:buBlip>
                <a:blip r:embed="rId3"/>
              </a:buBlip>
            </a:pPr>
            <a:r>
              <a:rPr lang="en-US" sz="3600" b="0" dirty="0">
                <a:solidFill>
                  <a:srgbClr val="083A70"/>
                </a:solidFill>
                <a:latin typeface="Montserrat Light" panose="00000400000000000000" pitchFamily="2" charset="0"/>
              </a:rPr>
              <a:t>FY25: $2,170,274</a:t>
            </a:r>
          </a:p>
          <a:p>
            <a:pPr marL="695325" lvl="0" indent="-695325" algn="l" fontAlgn="base">
              <a:spcBef>
                <a:spcPts val="115"/>
              </a:spcBef>
              <a:buBlip>
                <a:blip r:embed="rId3"/>
              </a:buBlip>
            </a:pPr>
            <a:r>
              <a:rPr lang="en-US" sz="3600" b="0" dirty="0">
                <a:solidFill>
                  <a:srgbClr val="083A70"/>
                </a:solidFill>
                <a:latin typeface="Montserrat Light" panose="00000400000000000000" pitchFamily="2" charset="0"/>
              </a:rPr>
              <a:t>FY24: </a:t>
            </a:r>
            <a:r>
              <a:rPr lang="en-US" sz="3600" dirty="0">
                <a:solidFill>
                  <a:srgbClr val="083A70"/>
                </a:solidFill>
                <a:latin typeface="Montserrat Light" panose="00000400000000000000" pitchFamily="2" charset="0"/>
              </a:rPr>
              <a:t>$2,146,717</a:t>
            </a:r>
          </a:p>
          <a:p>
            <a:pPr marL="0" lvl="0" indent="0" algn="l" fontAlgn="base">
              <a:spcBef>
                <a:spcPts val="115"/>
              </a:spcBef>
              <a:buNone/>
            </a:pPr>
            <a:r>
              <a:rPr lang="en-US" sz="3600" b="0" dirty="0">
                <a:solidFill>
                  <a:srgbClr val="083A70"/>
                </a:solidFill>
                <a:latin typeface="Montserrat Light" panose="00000400000000000000" pitchFamily="2" charset="0"/>
              </a:rPr>
              <a:t>	</a:t>
            </a:r>
            <a:br>
              <a:rPr lang="en-US" sz="3600" b="0" dirty="0">
                <a:solidFill>
                  <a:srgbClr val="083A70"/>
                </a:solidFill>
                <a:latin typeface="Montserrat Light" panose="00000400000000000000" pitchFamily="2" charset="0"/>
              </a:rPr>
            </a:br>
            <a:r>
              <a:rPr lang="en-US" sz="3600" dirty="0">
                <a:solidFill>
                  <a:srgbClr val="083A70"/>
                </a:solidFill>
                <a:latin typeface="Montserrat ExtraBold" panose="00000900000000000000" pitchFamily="2" charset="0"/>
              </a:rPr>
              <a:t>Number of Donors  </a:t>
            </a:r>
          </a:p>
          <a:p>
            <a:pPr marL="695325" lvl="0" indent="-695325" algn="l" fontAlgn="base">
              <a:spcBef>
                <a:spcPts val="115"/>
              </a:spcBef>
              <a:buBlip>
                <a:blip r:embed="rId3"/>
              </a:buBlip>
            </a:pPr>
            <a:r>
              <a:rPr lang="en-US" sz="3600" b="0" dirty="0">
                <a:solidFill>
                  <a:srgbClr val="083A70"/>
                </a:solidFill>
                <a:latin typeface="Montserrat Light" panose="00000400000000000000" pitchFamily="2" charset="0"/>
              </a:rPr>
              <a:t>FY25: 341</a:t>
            </a:r>
          </a:p>
          <a:p>
            <a:pPr marL="695325" lvl="0" indent="-695325" algn="l" fontAlgn="base">
              <a:spcBef>
                <a:spcPts val="115"/>
              </a:spcBef>
              <a:buBlip>
                <a:blip r:embed="rId3"/>
              </a:buBlip>
            </a:pPr>
            <a:r>
              <a:rPr lang="en-US" sz="3600" b="0" dirty="0">
                <a:solidFill>
                  <a:srgbClr val="083A70"/>
                </a:solidFill>
                <a:latin typeface="Montserrat Light" panose="00000400000000000000" pitchFamily="2" charset="0"/>
              </a:rPr>
              <a:t>FY24: 4</a:t>
            </a:r>
            <a:r>
              <a:rPr lang="en-US" sz="3600" dirty="0">
                <a:solidFill>
                  <a:srgbClr val="083A70"/>
                </a:solidFill>
                <a:latin typeface="Montserrat Light" panose="00000400000000000000" pitchFamily="2" charset="0"/>
              </a:rPr>
              <a:t>89</a:t>
            </a:r>
          </a:p>
        </p:txBody>
      </p:sp>
      <p:sp>
        <p:nvSpPr>
          <p:cNvPr id="9" name="TextBox 8">
            <a:extLst>
              <a:ext uri="{FF2B5EF4-FFF2-40B4-BE49-F238E27FC236}">
                <a16:creationId xmlns:a16="http://schemas.microsoft.com/office/drawing/2014/main" id="{3A767895-AC08-7EA3-C634-D3856B08C964}"/>
              </a:ext>
            </a:extLst>
          </p:cNvPr>
          <p:cNvSpPr txBox="1"/>
          <p:nvPr/>
        </p:nvSpPr>
        <p:spPr>
          <a:xfrm>
            <a:off x="12067592" y="3557854"/>
            <a:ext cx="12316408" cy="6288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l" fontAlgn="base" hangingPunct="1">
              <a:spcBef>
                <a:spcPts val="115"/>
              </a:spcBef>
              <a:buFontTx/>
              <a:buNone/>
            </a:pPr>
            <a:r>
              <a:rPr lang="en-US" sz="3600" b="1" dirty="0">
                <a:solidFill>
                  <a:srgbClr val="083A70"/>
                </a:solidFill>
                <a:latin typeface="Montserrat ExtraBold" panose="00000900000000000000" pitchFamily="2" charset="0"/>
              </a:rPr>
              <a:t>Investments </a:t>
            </a:r>
          </a:p>
          <a:p>
            <a:pPr marL="695325" indent="-695325" algn="l" fontAlgn="base" hangingPunct="1">
              <a:spcBef>
                <a:spcPts val="115"/>
              </a:spcBef>
              <a:buFontTx/>
              <a:buBlip>
                <a:blip r:embed="rId3"/>
              </a:buBlip>
            </a:pPr>
            <a:r>
              <a:rPr lang="en-US" sz="3600" b="0" dirty="0">
                <a:solidFill>
                  <a:srgbClr val="083A70"/>
                </a:solidFill>
                <a:latin typeface="Montserrat Light" panose="00000400000000000000" pitchFamily="2" charset="0"/>
              </a:rPr>
              <a:t>As of June 30, 2025: </a:t>
            </a:r>
            <a:r>
              <a:rPr lang="en-US" sz="3600" dirty="0">
                <a:solidFill>
                  <a:srgbClr val="083A70"/>
                </a:solidFill>
                <a:latin typeface="Montserrat Light" panose="00000400000000000000" pitchFamily="2" charset="0"/>
              </a:rPr>
              <a:t>$26,142,662</a:t>
            </a:r>
          </a:p>
          <a:p>
            <a:pPr marL="695325" indent="-695325" algn="l" fontAlgn="base" hangingPunct="1">
              <a:spcBef>
                <a:spcPts val="115"/>
              </a:spcBef>
              <a:buBlip>
                <a:blip r:embed="rId3"/>
              </a:buBlip>
            </a:pPr>
            <a:r>
              <a:rPr lang="en-US" sz="3600" b="0" dirty="0">
                <a:solidFill>
                  <a:srgbClr val="083A70"/>
                </a:solidFill>
                <a:latin typeface="Montserrat Light" panose="00000400000000000000" pitchFamily="2" charset="0"/>
              </a:rPr>
              <a:t>As of June 30, 2024: </a:t>
            </a:r>
            <a:r>
              <a:rPr lang="en-US" sz="3600" dirty="0">
                <a:solidFill>
                  <a:srgbClr val="083A70"/>
                </a:solidFill>
                <a:latin typeface="Montserrat Light" panose="00000400000000000000" pitchFamily="2" charset="0"/>
              </a:rPr>
              <a:t>$24,956,816</a:t>
            </a:r>
            <a:br>
              <a:rPr lang="en-US" sz="3600" b="0" dirty="0">
                <a:solidFill>
                  <a:srgbClr val="083A70"/>
                </a:solidFill>
                <a:latin typeface="Montserrat Light" panose="00000400000000000000" pitchFamily="2" charset="0"/>
              </a:rPr>
            </a:br>
            <a:r>
              <a:rPr lang="en-US" sz="3600" dirty="0">
                <a:solidFill>
                  <a:srgbClr val="083A70"/>
                </a:solidFill>
                <a:latin typeface="Montserrat Light" panose="00000400000000000000" pitchFamily="2" charset="0"/>
              </a:rPr>
              <a:t> </a:t>
            </a:r>
          </a:p>
          <a:p>
            <a:pPr marL="0" indent="0" algn="l" fontAlgn="base" hangingPunct="1">
              <a:spcBef>
                <a:spcPts val="115"/>
              </a:spcBef>
              <a:buFontTx/>
              <a:buNone/>
            </a:pPr>
            <a:r>
              <a:rPr lang="en-US" sz="3600" dirty="0">
                <a:solidFill>
                  <a:srgbClr val="083A70"/>
                </a:solidFill>
                <a:latin typeface="Montserrat ExtraBold" panose="00000900000000000000" pitchFamily="2" charset="0"/>
              </a:rPr>
              <a:t>Board Giving </a:t>
            </a:r>
          </a:p>
          <a:p>
            <a:pPr marL="695325" indent="-695325" algn="l" fontAlgn="base" hangingPunct="1">
              <a:spcBef>
                <a:spcPts val="115"/>
              </a:spcBef>
              <a:buFontTx/>
              <a:buBlip>
                <a:blip r:embed="rId3"/>
              </a:buBlip>
            </a:pPr>
            <a:r>
              <a:rPr lang="en-US" sz="3600" b="0" dirty="0">
                <a:solidFill>
                  <a:srgbClr val="083A70"/>
                </a:solidFill>
                <a:latin typeface="Montserrat Light" panose="00000400000000000000" pitchFamily="2" charset="0"/>
              </a:rPr>
              <a:t>FY25: 100</a:t>
            </a:r>
            <a:r>
              <a:rPr lang="en-US" sz="3600" dirty="0">
                <a:solidFill>
                  <a:srgbClr val="083A70"/>
                </a:solidFill>
                <a:latin typeface="Montserrat Light" panose="00000400000000000000" pitchFamily="2" charset="0"/>
              </a:rPr>
              <a:t>%</a:t>
            </a:r>
          </a:p>
          <a:p>
            <a:pPr marL="695325" indent="-695325" algn="l" fontAlgn="base" hangingPunct="1">
              <a:spcBef>
                <a:spcPts val="115"/>
              </a:spcBef>
              <a:buFontTx/>
              <a:buBlip>
                <a:blip r:embed="rId3"/>
              </a:buBlip>
            </a:pPr>
            <a:r>
              <a:rPr lang="en-US" sz="3600" b="0" dirty="0">
                <a:solidFill>
                  <a:srgbClr val="083A70"/>
                </a:solidFill>
                <a:latin typeface="Montserrat Light" panose="00000400000000000000" pitchFamily="2" charset="0"/>
              </a:rPr>
              <a:t>FY24: </a:t>
            </a:r>
            <a:r>
              <a:rPr lang="en-US" sz="3600" dirty="0">
                <a:solidFill>
                  <a:srgbClr val="083A70"/>
                </a:solidFill>
                <a:latin typeface="Montserrat Light" panose="00000400000000000000" pitchFamily="2" charset="0"/>
              </a:rPr>
              <a:t>94%  </a:t>
            </a:r>
          </a:p>
          <a:p>
            <a:pPr marL="0" indent="0" algn="l" fontAlgn="base" hangingPunct="1">
              <a:spcBef>
                <a:spcPts val="115"/>
              </a:spcBef>
              <a:buFontTx/>
              <a:buNone/>
            </a:pPr>
            <a:r>
              <a:rPr lang="en-US" sz="3600" b="0" dirty="0">
                <a:solidFill>
                  <a:srgbClr val="083A70"/>
                </a:solidFill>
                <a:latin typeface="Montserrat Light" panose="00000400000000000000" pitchFamily="2" charset="0"/>
              </a:rPr>
              <a:t>	</a:t>
            </a:r>
            <a:br>
              <a:rPr lang="en-US" sz="3600" b="0" dirty="0">
                <a:solidFill>
                  <a:srgbClr val="083A70"/>
                </a:solidFill>
                <a:latin typeface="Montserrat Light" panose="00000400000000000000" pitchFamily="2" charset="0"/>
              </a:rPr>
            </a:br>
            <a:r>
              <a:rPr lang="en-US" sz="3600" dirty="0">
                <a:solidFill>
                  <a:srgbClr val="083A70"/>
                </a:solidFill>
                <a:latin typeface="Montserrat ExtraBold" panose="00000900000000000000" pitchFamily="2" charset="0"/>
              </a:rPr>
              <a:t>Number of Gifts </a:t>
            </a:r>
          </a:p>
          <a:p>
            <a:pPr marL="695325" indent="-695325" algn="l" fontAlgn="base" hangingPunct="1">
              <a:spcBef>
                <a:spcPts val="115"/>
              </a:spcBef>
              <a:buFontTx/>
              <a:buBlip>
                <a:blip r:embed="rId3"/>
              </a:buBlip>
            </a:pPr>
            <a:r>
              <a:rPr lang="en-US" sz="3600" b="0" dirty="0">
                <a:solidFill>
                  <a:srgbClr val="083A70"/>
                </a:solidFill>
                <a:latin typeface="Montserrat Light" panose="00000400000000000000" pitchFamily="2" charset="0"/>
              </a:rPr>
              <a:t>FY25: </a:t>
            </a:r>
            <a:r>
              <a:rPr lang="en-US" sz="3600" dirty="0">
                <a:solidFill>
                  <a:srgbClr val="083A70"/>
                </a:solidFill>
                <a:latin typeface="Montserrat Light" panose="00000400000000000000" pitchFamily="2" charset="0"/>
              </a:rPr>
              <a:t>2841</a:t>
            </a:r>
          </a:p>
          <a:p>
            <a:pPr marL="695325" indent="-695325" algn="l" fontAlgn="base" hangingPunct="1">
              <a:spcBef>
                <a:spcPts val="115"/>
              </a:spcBef>
              <a:buFontTx/>
              <a:buBlip>
                <a:blip r:embed="rId3"/>
              </a:buBlip>
            </a:pPr>
            <a:r>
              <a:rPr lang="en-US" sz="3600" b="0" dirty="0">
                <a:solidFill>
                  <a:srgbClr val="083A70"/>
                </a:solidFill>
                <a:latin typeface="Montserrat Light" panose="00000400000000000000" pitchFamily="2" charset="0"/>
              </a:rPr>
              <a:t>FY24: 3228</a:t>
            </a:r>
            <a:endParaRPr lang="en-US" sz="3600" dirty="0">
              <a:solidFill>
                <a:srgbClr val="083A70"/>
              </a:solidFill>
              <a:latin typeface="Montserrat Light" panose="00000400000000000000" pitchFamily="2" charset="0"/>
            </a:endParaRPr>
          </a:p>
        </p:txBody>
      </p:sp>
    </p:spTree>
    <p:extLst>
      <p:ext uri="{BB962C8B-B14F-4D97-AF65-F5344CB8AC3E}">
        <p14:creationId xmlns:p14="http://schemas.microsoft.com/office/powerpoint/2010/main" val="6421859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C294AA1-862A-BCCB-4997-8653AD36820B}"/>
            </a:ext>
          </a:extLst>
        </p:cNvPr>
        <p:cNvGrpSpPr/>
        <p:nvPr/>
      </p:nvGrpSpPr>
      <p:grpSpPr>
        <a:xfrm>
          <a:off x="0" y="0"/>
          <a:ext cx="0" cy="0"/>
          <a:chOff x="0" y="0"/>
          <a:chExt cx="0" cy="0"/>
        </a:xfrm>
      </p:grpSpPr>
      <p:pic>
        <p:nvPicPr>
          <p:cNvPr id="153" name="STOCTextHead.png" descr="STOCTextHead.png">
            <a:extLst>
              <a:ext uri="{FF2B5EF4-FFF2-40B4-BE49-F238E27FC236}">
                <a16:creationId xmlns:a16="http://schemas.microsoft.com/office/drawing/2014/main" id="{1F25669C-A0DE-5639-0089-AD3AB365FFE9}"/>
              </a:ext>
            </a:extLst>
          </p:cNvPr>
          <p:cNvPicPr>
            <a:picLocks noChangeAspect="1"/>
          </p:cNvPicPr>
          <p:nvPr/>
        </p:nvPicPr>
        <p:blipFill>
          <a:blip r:embed="rId2"/>
          <a:stretch>
            <a:fillRect/>
          </a:stretch>
        </p:blipFill>
        <p:spPr>
          <a:xfrm>
            <a:off x="-62987" y="0"/>
            <a:ext cx="24384000" cy="13716000"/>
          </a:xfrm>
          <a:prstGeom prst="rect">
            <a:avLst/>
          </a:prstGeom>
          <a:ln w="12700">
            <a:miter lim="400000"/>
          </a:ln>
        </p:spPr>
      </p:pic>
      <p:sp>
        <p:nvSpPr>
          <p:cNvPr id="154" name="MONTSERRAT EXTRABOLD">
            <a:extLst>
              <a:ext uri="{FF2B5EF4-FFF2-40B4-BE49-F238E27FC236}">
                <a16:creationId xmlns:a16="http://schemas.microsoft.com/office/drawing/2014/main" id="{1D9E7AEC-10C2-E0E9-57B2-2DB6CA8A9838}"/>
              </a:ext>
            </a:extLst>
          </p:cNvPr>
          <p:cNvSpPr txBox="1">
            <a:spLocks noGrp="1"/>
          </p:cNvSpPr>
          <p:nvPr>
            <p:ph type="title"/>
          </p:nvPr>
        </p:nvSpPr>
        <p:spPr>
          <a:xfrm>
            <a:off x="3212417" y="1310747"/>
            <a:ext cx="17959166" cy="1433165"/>
          </a:xfrm>
          <a:prstGeom prst="rect">
            <a:avLst/>
          </a:prstGeom>
        </p:spPr>
        <p:txBody>
          <a:bodyPr/>
          <a:lstStyle>
            <a:lvl1pPr algn="ctr">
              <a:defRPr b="0" spc="-200">
                <a:solidFill>
                  <a:srgbClr val="FFFFFF"/>
                </a:solidFill>
                <a:latin typeface="Montserrat ExtraBold"/>
                <a:ea typeface="Montserrat ExtraBold"/>
                <a:cs typeface="Montserrat ExtraBold"/>
                <a:sym typeface="Montserrat ExtraBold"/>
              </a:defRPr>
            </a:lvl1pPr>
          </a:lstStyle>
          <a:p>
            <a:r>
              <a:rPr lang="en-US" dirty="0"/>
              <a:t>Foundation Board of Directors</a:t>
            </a:r>
            <a:endParaRPr dirty="0"/>
          </a:p>
        </p:txBody>
      </p:sp>
      <p:sp>
        <p:nvSpPr>
          <p:cNvPr id="7" name="TextBox 6">
            <a:extLst>
              <a:ext uri="{FF2B5EF4-FFF2-40B4-BE49-F238E27FC236}">
                <a16:creationId xmlns:a16="http://schemas.microsoft.com/office/drawing/2014/main" id="{23ED9AFB-9A2C-5381-7FD1-B8FFA6AC141A}"/>
              </a:ext>
            </a:extLst>
          </p:cNvPr>
          <p:cNvSpPr txBox="1"/>
          <p:nvPr/>
        </p:nvSpPr>
        <p:spPr>
          <a:xfrm>
            <a:off x="2711316" y="2998017"/>
            <a:ext cx="8518850" cy="7461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fontAlgn="base">
              <a:spcBef>
                <a:spcPts val="115"/>
              </a:spcBef>
              <a:buNone/>
            </a:pPr>
            <a:r>
              <a:rPr lang="en-US" sz="3600" dirty="0">
                <a:solidFill>
                  <a:srgbClr val="083A70"/>
                </a:solidFill>
                <a:latin typeface="Montserrat ExtraBold" panose="00000900000000000000" pitchFamily="2" charset="0"/>
              </a:rPr>
              <a:t>Board Officers</a:t>
            </a:r>
          </a:p>
          <a:p>
            <a:pPr marL="571500" lvl="0" indent="-571500" algn="l" fontAlgn="base">
              <a:spcBef>
                <a:spcPts val="115"/>
              </a:spcBef>
              <a:buBlip>
                <a:blip r:embed="rId3"/>
              </a:buBlip>
            </a:pPr>
            <a:r>
              <a:rPr lang="en-US" sz="3200" dirty="0">
                <a:solidFill>
                  <a:srgbClr val="083A70"/>
                </a:solidFill>
                <a:latin typeface="Montserrat Light" panose="00000400000000000000" pitchFamily="2" charset="0"/>
              </a:rPr>
              <a:t>Jason Herman, Chair</a:t>
            </a:r>
          </a:p>
          <a:p>
            <a:pPr marL="571500" lvl="0" indent="-571500" algn="l" fontAlgn="base">
              <a:spcBef>
                <a:spcPts val="115"/>
              </a:spcBef>
              <a:buBlip>
                <a:blip r:embed="rId3"/>
              </a:buBlip>
            </a:pPr>
            <a:r>
              <a:rPr lang="en-US" sz="3200" dirty="0">
                <a:solidFill>
                  <a:srgbClr val="083A70"/>
                </a:solidFill>
                <a:latin typeface="Montserrat Light" panose="00000400000000000000" pitchFamily="2" charset="0"/>
              </a:rPr>
              <a:t>Tamar Kutz, Vice Chair</a:t>
            </a:r>
          </a:p>
          <a:p>
            <a:pPr marL="571500" lvl="0" indent="-571500" algn="l" fontAlgn="base">
              <a:spcBef>
                <a:spcPts val="115"/>
              </a:spcBef>
              <a:buBlip>
                <a:blip r:embed="rId3"/>
              </a:buBlip>
            </a:pPr>
            <a:r>
              <a:rPr lang="en-US" sz="3200" dirty="0">
                <a:solidFill>
                  <a:srgbClr val="083A70"/>
                </a:solidFill>
                <a:latin typeface="Montserrat Light" panose="00000400000000000000" pitchFamily="2" charset="0"/>
              </a:rPr>
              <a:t>Matt Fairchild, Treasurer</a:t>
            </a:r>
          </a:p>
          <a:p>
            <a:pPr marL="571500" lvl="0" indent="-571500" algn="l" fontAlgn="base">
              <a:spcBef>
                <a:spcPts val="115"/>
              </a:spcBef>
              <a:buBlip>
                <a:blip r:embed="rId3"/>
              </a:buBlip>
            </a:pPr>
            <a:r>
              <a:rPr lang="en-US" sz="3200" dirty="0">
                <a:solidFill>
                  <a:srgbClr val="083A70"/>
                </a:solidFill>
                <a:latin typeface="Montserrat Light" panose="00000400000000000000" pitchFamily="2" charset="0"/>
              </a:rPr>
              <a:t>Dr. Marci Rockey, Secretary</a:t>
            </a:r>
          </a:p>
          <a:p>
            <a:pPr marL="571500" lvl="0" indent="-571500" algn="l" fontAlgn="base">
              <a:spcBef>
                <a:spcPts val="115"/>
              </a:spcBef>
              <a:buBlip>
                <a:blip r:embed="rId3"/>
              </a:buBlip>
            </a:pPr>
            <a:r>
              <a:rPr lang="en-US" sz="3200" dirty="0">
                <a:solidFill>
                  <a:srgbClr val="083A70"/>
                </a:solidFill>
                <a:latin typeface="Montserrat Light" panose="00000400000000000000" pitchFamily="2" charset="0"/>
              </a:rPr>
              <a:t>Stacey Young, Past Chair</a:t>
            </a:r>
          </a:p>
          <a:p>
            <a:pPr marL="571500" lvl="0" indent="-571500" algn="l" fontAlgn="base">
              <a:spcBef>
                <a:spcPts val="115"/>
              </a:spcBef>
              <a:buBlip>
                <a:blip r:embed="rId3"/>
              </a:buBlip>
            </a:pPr>
            <a:endParaRPr lang="en-US" sz="3200" dirty="0">
              <a:solidFill>
                <a:srgbClr val="083A70"/>
              </a:solidFill>
              <a:latin typeface="Montserrat Light" panose="00000400000000000000" pitchFamily="2" charset="0"/>
            </a:endParaRPr>
          </a:p>
          <a:p>
            <a:pPr marL="571500" lvl="0" indent="-571500" algn="l" fontAlgn="base">
              <a:spcBef>
                <a:spcPts val="115"/>
              </a:spcBef>
              <a:buBlip>
                <a:blip r:embed="rId3"/>
              </a:buBlip>
            </a:pPr>
            <a:endParaRPr lang="en-US" sz="3600" dirty="0">
              <a:solidFill>
                <a:srgbClr val="083A70"/>
              </a:solidFill>
              <a:latin typeface="Montserrat Light" panose="00000400000000000000" pitchFamily="2" charset="0"/>
            </a:endParaRPr>
          </a:p>
          <a:p>
            <a:pPr lvl="0" algn="l" fontAlgn="base">
              <a:spcBef>
                <a:spcPts val="115"/>
              </a:spcBef>
            </a:pPr>
            <a:r>
              <a:rPr lang="en-US" sz="3600" dirty="0">
                <a:solidFill>
                  <a:srgbClr val="083A70"/>
                </a:solidFill>
                <a:latin typeface="Montserrat ExtraBold" panose="00000900000000000000" pitchFamily="2" charset="0"/>
              </a:rPr>
              <a:t>Honorary &amp; Student Directors</a:t>
            </a:r>
          </a:p>
          <a:p>
            <a:pPr marL="457200" lvl="0" indent="-457200" algn="l" fontAlgn="base">
              <a:spcBef>
                <a:spcPts val="115"/>
              </a:spcBef>
              <a:buBlip>
                <a:blip r:embed="rId3"/>
              </a:buBlip>
            </a:pPr>
            <a:r>
              <a:rPr lang="en-US" sz="3200" dirty="0">
                <a:solidFill>
                  <a:srgbClr val="083A70"/>
                </a:solidFill>
                <a:latin typeface="Montserrat Light" panose="00000400000000000000" pitchFamily="2" charset="0"/>
              </a:rPr>
              <a:t>Myung Kim, Honorary Director</a:t>
            </a:r>
          </a:p>
          <a:p>
            <a:pPr marL="457200" lvl="0" indent="-457200" algn="l" fontAlgn="base">
              <a:spcBef>
                <a:spcPts val="115"/>
              </a:spcBef>
              <a:buBlip>
                <a:blip r:embed="rId3"/>
              </a:buBlip>
            </a:pPr>
            <a:r>
              <a:rPr lang="en-US" sz="3200" dirty="0">
                <a:solidFill>
                  <a:srgbClr val="083A70"/>
                </a:solidFill>
                <a:latin typeface="Montserrat Light" panose="00000400000000000000" pitchFamily="2" charset="0"/>
              </a:rPr>
              <a:t>Kathleen Black, Student Director</a:t>
            </a:r>
          </a:p>
          <a:p>
            <a:pPr lvl="0" algn="l" fontAlgn="base">
              <a:spcBef>
                <a:spcPts val="115"/>
              </a:spcBef>
            </a:pPr>
            <a:endParaRPr lang="en-US" sz="3200" dirty="0">
              <a:solidFill>
                <a:srgbClr val="083A70"/>
              </a:solidFill>
              <a:latin typeface="Montserrat Light" panose="00000400000000000000" pitchFamily="2" charset="0"/>
            </a:endParaRPr>
          </a:p>
          <a:p>
            <a:pPr marL="571500" lvl="0" indent="-571500" algn="l" fontAlgn="base">
              <a:spcBef>
                <a:spcPts val="115"/>
              </a:spcBef>
              <a:buBlip>
                <a:blip r:embed="rId3"/>
              </a:buBlip>
            </a:pPr>
            <a:endParaRPr lang="en-US" sz="3600" dirty="0">
              <a:solidFill>
                <a:srgbClr val="083A70"/>
              </a:solidFill>
              <a:latin typeface="Montserrat Light" panose="00000400000000000000" pitchFamily="2" charset="0"/>
            </a:endParaRPr>
          </a:p>
          <a:p>
            <a:pPr lvl="0" algn="l" fontAlgn="base">
              <a:spcBef>
                <a:spcPts val="115"/>
              </a:spcBef>
            </a:pPr>
            <a:endParaRPr lang="en-US" sz="3600" dirty="0">
              <a:solidFill>
                <a:srgbClr val="083A70"/>
              </a:solidFill>
              <a:latin typeface="Montserrat Light" panose="00000400000000000000" pitchFamily="2" charset="0"/>
            </a:endParaRPr>
          </a:p>
        </p:txBody>
      </p:sp>
      <p:sp>
        <p:nvSpPr>
          <p:cNvPr id="9" name="TextBox 8">
            <a:extLst>
              <a:ext uri="{FF2B5EF4-FFF2-40B4-BE49-F238E27FC236}">
                <a16:creationId xmlns:a16="http://schemas.microsoft.com/office/drawing/2014/main" id="{6013B4CD-6C76-578B-5091-F4728E81BA73}"/>
              </a:ext>
            </a:extLst>
          </p:cNvPr>
          <p:cNvSpPr txBox="1"/>
          <p:nvPr/>
        </p:nvSpPr>
        <p:spPr>
          <a:xfrm>
            <a:off x="13153835" y="2998017"/>
            <a:ext cx="12316408" cy="7720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l" fontAlgn="base" hangingPunct="1">
              <a:spcBef>
                <a:spcPts val="115"/>
              </a:spcBef>
              <a:buFontTx/>
              <a:buNone/>
            </a:pPr>
            <a:r>
              <a:rPr lang="en-US" sz="3600" b="1" dirty="0">
                <a:solidFill>
                  <a:srgbClr val="083A70"/>
                </a:solidFill>
                <a:latin typeface="Montserrat ExtraBold" panose="00000900000000000000" pitchFamily="2" charset="0"/>
              </a:rPr>
              <a:t>Board Members</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Todd Applegate</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Stephen Clevenger</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Josh Dubbelde</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Dennis Flaherty</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Dr. Larry Gray</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Lisa Kitchens</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Tamar Kutz</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Johnette Mitchell</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Mirinda Rothrock</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Kylee Roney</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Travis Roach</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Amy Steck</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Trent Thompson</a:t>
            </a:r>
          </a:p>
          <a:p>
            <a:pPr marL="690563" indent="-690563" algn="l" fontAlgn="base" hangingPunct="1">
              <a:spcBef>
                <a:spcPts val="115"/>
              </a:spcBef>
              <a:buBlip>
                <a:blip r:embed="rId3"/>
              </a:buBlip>
            </a:pPr>
            <a:r>
              <a:rPr lang="en-US" sz="3200" dirty="0">
                <a:solidFill>
                  <a:srgbClr val="083A70"/>
                </a:solidFill>
                <a:latin typeface="Montserrat Light" panose="00000400000000000000" pitchFamily="2" charset="0"/>
              </a:rPr>
              <a:t>Matt Whitehead</a:t>
            </a:r>
          </a:p>
        </p:txBody>
      </p:sp>
    </p:spTree>
    <p:extLst>
      <p:ext uri="{BB962C8B-B14F-4D97-AF65-F5344CB8AC3E}">
        <p14:creationId xmlns:p14="http://schemas.microsoft.com/office/powerpoint/2010/main" val="2797951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3555</TotalTime>
  <Words>1702</Words>
  <Application>Microsoft Office PowerPoint</Application>
  <PresentationFormat>Custom</PresentationFormat>
  <Paragraphs>177</Paragraphs>
  <Slides>22</Slides>
  <Notes>11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Helvetica</vt:lpstr>
      <vt:lpstr>Helvetica Neue</vt:lpstr>
      <vt:lpstr>Helvetica Neue Medium</vt:lpstr>
      <vt:lpstr>Ink Free</vt:lpstr>
      <vt:lpstr>Montserrat ExtraBold</vt:lpstr>
      <vt:lpstr>Montserrat Light</vt:lpstr>
      <vt:lpstr>Montserrat SemiBold</vt:lpstr>
      <vt:lpstr>21_BasicWhite</vt:lpstr>
      <vt:lpstr>PowerPoint Presentation</vt:lpstr>
      <vt:lpstr>Institutional Advancement</vt:lpstr>
      <vt:lpstr>End Statement Alignment</vt:lpstr>
      <vt:lpstr>PowerPoint Presentation</vt:lpstr>
      <vt:lpstr>PowerPoint Presentation</vt:lpstr>
      <vt:lpstr>PowerPoint Presentation</vt:lpstr>
      <vt:lpstr>PowerPoint Presentation</vt:lpstr>
      <vt:lpstr>FY25 Foundation Financials</vt:lpstr>
      <vt:lpstr>Foundation Board of Directors</vt:lpstr>
      <vt:lpstr>Foundation FY25 Results</vt:lpstr>
      <vt:lpstr>Foundation FY26 Priorities</vt:lpstr>
      <vt:lpstr>PowerPoint Presentation</vt:lpstr>
      <vt:lpstr>PowerPoint Presentation</vt:lpstr>
      <vt:lpstr>PowerPoint Presentation</vt:lpstr>
      <vt:lpstr>PowerPoint Presentation</vt:lpstr>
      <vt:lpstr>PowerPoint Presentation</vt:lpstr>
      <vt:lpstr>Office of Grants &amp; Sponsored Programs</vt:lpstr>
      <vt:lpstr>New Grant Applications </vt:lpstr>
      <vt:lpstr>PowerPoint Presentation</vt:lpstr>
      <vt:lpstr>Campus Events &amp; Facility Rental Initiatives</vt:lpstr>
      <vt:lpstr>End Statements – Closing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Melton</dc:creator>
  <cp:lastModifiedBy>Madonna Brown</cp:lastModifiedBy>
  <cp:revision>105</cp:revision>
  <dcterms:modified xsi:type="dcterms:W3CDTF">2025-09-17T16:51:50Z</dcterms:modified>
</cp:coreProperties>
</file>