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01" r:id="rId2"/>
    <p:sldId id="611" r:id="rId3"/>
    <p:sldId id="609" r:id="rId4"/>
    <p:sldId id="610" r:id="rId5"/>
    <p:sldId id="61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  <a:srgbClr val="1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/>
    <p:restoredTop sz="96296"/>
  </p:normalViewPr>
  <p:slideViewPr>
    <p:cSldViewPr snapToGrid="0" snapToObjects="1">
      <p:cViewPr varScale="1">
        <p:scale>
          <a:sx n="111" d="100"/>
          <a:sy n="111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61CFEC-D85A-47D4-99B9-B5E24847190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71136D-8CF3-4FF0-AE69-C3B0D8A1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09450E-962E-6443-8DBE-F9F7C825BBD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3FFBEC-8E3C-E84B-99EC-06B021250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6613-24C4-474A-8174-946150E1E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D2507-F0A1-0841-AEB2-C4267E2AE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1550-92A2-D548-86A2-C43B9334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AE459-1D32-C64E-B496-41078A98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4853-7740-7B4E-9F1D-4B6C5912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502F-2AD5-F946-8896-8AF36F61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7B728-11BD-7A4D-A067-D6C4F7D3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5EAD-8804-B444-9F88-E74CE9BB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2D36-1AFD-C343-B6BA-9B6AF1F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0F0D-C291-AE4F-B363-3361D0D9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DFA14-BE06-7042-BD4B-1AF5A39A8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075B4-1EB8-014F-B4D9-09A271D23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72734-9695-2944-B1C9-BB1B0033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514B6-D965-8443-ADAC-FEC0462D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0F3E-77BB-7F42-AC3D-CDB745DC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3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01B3-9564-0943-B799-C7558C97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5553-6DA5-4E40-8DC9-E36AFE3F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394D1-8081-3D44-8A8A-DE2C389A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559F6-274F-2B44-87EB-8CF0FE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77FBC-69DD-ED43-9B92-D0A043E3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3206-D506-8149-9201-836D99DE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F02A3-5D9D-3D46-A471-064B6CDB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FF33-D418-864E-89E6-8696AEE0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5D8E-43E6-FD48-9BA3-ECFF8C09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CF260-4A5D-504E-9B99-8AC59DF4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4578-5C56-E84D-9EB6-E69D8A8D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2959-CB58-5C4D-B962-05A454499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3E7CF-C9FE-D04E-8E12-F9408263E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CD598-0B4F-A840-9519-80848366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EAC9B-4E08-3441-AF89-00A963C9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40CFE-7E43-DF4E-AC4A-C05C4E0A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B687-DB9A-7F47-8959-48A2A7D9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3F590-E4F1-A840-8E2C-3C8702219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FE5C7-EF52-D740-A699-AD53FFB1B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B9E4F-EA18-334D-855B-6276E66F1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95CE5-D41E-834A-9000-BF06C1993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971FC-CD8F-544B-809C-037ED150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2D219-E536-7448-AC9C-31EF74D2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866E5-20CD-5247-84DC-DEA06562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13B-7C6D-AB4E-87C8-C671EE18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A0109-A6C0-D046-8470-604667FC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C716A-2BB9-8942-944F-2EE1BB54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68F48-C628-F646-B711-9EB656F2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435D7-46D8-B74A-8835-C56CCC6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6AAF1-4EE4-1D4F-BE31-D2F3D393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10B17-C423-8841-B002-B90DFF7F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B9F4-FD4A-C343-B833-AEE3527E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57B2C-F948-4540-BA0D-C760770C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A31F3-A286-2E43-B85F-663B0E2A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19B38-59C5-644F-9A08-FEACE471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65578-2D3B-1D4F-B95C-0DB167C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AFB83-3327-A64F-B8B9-7BFB8517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B080-7538-7F49-A7FD-A02B9EB9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FE220-78DD-BA43-A070-53FCF13E5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B29B5-E328-AF4C-8F22-CFB01FE4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99531-3B33-A346-BB6F-D6700D9E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E81C-96A3-F64F-9E5D-36061F67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1003B-F823-0F4A-8433-792C7235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64DE0-BA24-944F-95C9-0962F134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7DF3-0FC2-7E49-AE50-D33C2B9F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F3D85-1180-304A-B20F-602687C7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B1AA-D36D-244F-B480-05EFD2FEE89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034A2-0026-3242-90CF-4BEDF3C5A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A9500-76B5-5D45-9134-D99CB9190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F82E-C7A0-6540-9EA1-0F1064428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BC7B8F4-C066-9841-BC3B-9097F86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856EB-27BD-0C4C-8306-E7D54EF4763A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AE36D-D379-4719-9BAD-2E3D4F33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BA242A-E864-C7B6-47A7-7F1F41DFBEC9}"/>
              </a:ext>
            </a:extLst>
          </p:cNvPr>
          <p:cNvSpPr/>
          <p:nvPr/>
        </p:nvSpPr>
        <p:spPr>
          <a:xfrm>
            <a:off x="1797803" y="898902"/>
            <a:ext cx="8531817" cy="37583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79400">
              <a:schemeClr val="accent1">
                <a:alpha val="40000"/>
              </a:schemeClr>
            </a:glow>
            <a:innerShdw blurRad="1270000" dist="2540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4318F-A223-7EF1-CC0E-FE1E2CF1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79" y="5690514"/>
            <a:ext cx="3450635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8E04C5-F5EE-065C-518B-991C7FE74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4" b="84693"/>
          <a:stretch/>
        </p:blipFill>
        <p:spPr>
          <a:xfrm>
            <a:off x="2929302" y="5722521"/>
            <a:ext cx="5478974" cy="11461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103FEE-A371-269D-54B3-614A3499D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143" y="457199"/>
            <a:ext cx="4210962" cy="44607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A2B5E2-5675-E286-3E57-1BA07DA36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225" y="1097882"/>
            <a:ext cx="2947816" cy="33603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660700-075A-5A19-2442-1A5B56CFF0EF}"/>
              </a:ext>
            </a:extLst>
          </p:cNvPr>
          <p:cNvSpPr txBox="1"/>
          <p:nvPr/>
        </p:nvSpPr>
        <p:spPr>
          <a:xfrm>
            <a:off x="4376779" y="1819656"/>
            <a:ext cx="3596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EnRich</a:t>
            </a:r>
            <a:r>
              <a:rPr lang="en-US" b="1" dirty="0"/>
              <a:t> at Richland Community College and the Diversity in Cancer Research (DICR) Experience at Georgetown’s Lombardi Comprehensive Cancer Center:</a:t>
            </a:r>
          </a:p>
        </p:txBody>
      </p:sp>
    </p:spTree>
    <p:extLst>
      <p:ext uri="{BB962C8B-B14F-4D97-AF65-F5344CB8AC3E}">
        <p14:creationId xmlns:p14="http://schemas.microsoft.com/office/powerpoint/2010/main" val="38552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BC7B8F4-C066-9841-BC3B-9097F86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856EB-27BD-0C4C-8306-E7D54EF4763A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AE36D-D379-4719-9BAD-2E3D4F33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BA242A-E864-C7B6-47A7-7F1F41DFBEC9}"/>
              </a:ext>
            </a:extLst>
          </p:cNvPr>
          <p:cNvSpPr/>
          <p:nvPr/>
        </p:nvSpPr>
        <p:spPr>
          <a:xfrm>
            <a:off x="1797803" y="898902"/>
            <a:ext cx="8531817" cy="37583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79400">
              <a:schemeClr val="accent1">
                <a:alpha val="40000"/>
              </a:schemeClr>
            </a:glow>
            <a:innerShdw blurRad="1270000" dist="2540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4318F-A223-7EF1-CC0E-FE1E2CF1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79" y="5690514"/>
            <a:ext cx="3450635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8E04C5-F5EE-065C-518B-991C7FE74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4" b="84693"/>
          <a:stretch/>
        </p:blipFill>
        <p:spPr>
          <a:xfrm>
            <a:off x="2929302" y="5722521"/>
            <a:ext cx="5478974" cy="1146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2A0970-FEC0-3360-3E1E-E0CCCA942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607" y="773687"/>
            <a:ext cx="3116074" cy="40925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11832B-4FFF-1F9A-AC7B-AD15C4DCB77C}"/>
              </a:ext>
            </a:extLst>
          </p:cNvPr>
          <p:cNvSpPr txBox="1"/>
          <p:nvPr/>
        </p:nvSpPr>
        <p:spPr>
          <a:xfrm>
            <a:off x="4526280" y="927146"/>
            <a:ext cx="58033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Collaboration for Student Opportunity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EnRich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at Richland Community College is partnering with Georgetown’s Lombardi Comprehensive Cancer Center to provide students with a prestigious 10-week cancer research internship in Washington, D.C.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Hands-on Research Experience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Selected students will work closely with faculty mentors on cutting-edge cancer research projects, gaining invaluable laboratory and clinical experience.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Professional Development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Interns will participate in workshops, seminars, and networking events to enhance their scientific knowledge and career prospects in biomedical research and STEM fields.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BC7B8F4-C066-9841-BC3B-9097F86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856EB-27BD-0C4C-8306-E7D54EF4763A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AE36D-D379-4719-9BAD-2E3D4F33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BA242A-E864-C7B6-47A7-7F1F41DFBEC9}"/>
              </a:ext>
            </a:extLst>
          </p:cNvPr>
          <p:cNvSpPr/>
          <p:nvPr/>
        </p:nvSpPr>
        <p:spPr>
          <a:xfrm>
            <a:off x="1797803" y="898902"/>
            <a:ext cx="8531817" cy="37583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79400">
              <a:schemeClr val="accent1">
                <a:alpha val="40000"/>
              </a:schemeClr>
            </a:glow>
            <a:innerShdw blurRad="1270000" dist="2540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4318F-A223-7EF1-CC0E-FE1E2CF1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79" y="5690514"/>
            <a:ext cx="3450635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8E04C5-F5EE-065C-518B-991C7FE74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4" b="84693"/>
          <a:stretch/>
        </p:blipFill>
        <p:spPr>
          <a:xfrm>
            <a:off x="2929302" y="5722521"/>
            <a:ext cx="5478974" cy="11461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11832B-4FFF-1F9A-AC7B-AD15C4DCB77C}"/>
              </a:ext>
            </a:extLst>
          </p:cNvPr>
          <p:cNvSpPr txBox="1"/>
          <p:nvPr/>
        </p:nvSpPr>
        <p:spPr>
          <a:xfrm>
            <a:off x="4764024" y="927146"/>
            <a:ext cx="5565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Presentation &amp; Public Speaking Skills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Each intern designs and delivers a final research presentation to an audience of faculty, students, and members of the American Cancer Society.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Academic Year Mentorship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Interns receive continued virtual mentorship after the summer program, fostering long-term professional growth and research opportunities.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Competitive Selection Process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EnRich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will nominate a pool of 5-10 eligible students, from which Georgetown’s DICR selection committee will choose one participant for the pilot program.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B8E6B-DC8F-4177-D624-3B34B01FA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49519">
            <a:off x="1995341" y="1146992"/>
            <a:ext cx="2503973" cy="1879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43571-29AB-58D8-9C01-A3C34D571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2793">
            <a:off x="2083925" y="2690268"/>
            <a:ext cx="2455535" cy="18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BC7B8F4-C066-9841-BC3B-9097F86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856EB-27BD-0C4C-8306-E7D54EF4763A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AE36D-D379-4719-9BAD-2E3D4F33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BA242A-E864-C7B6-47A7-7F1F41DFBEC9}"/>
              </a:ext>
            </a:extLst>
          </p:cNvPr>
          <p:cNvSpPr/>
          <p:nvPr/>
        </p:nvSpPr>
        <p:spPr>
          <a:xfrm>
            <a:off x="1797803" y="898902"/>
            <a:ext cx="8531817" cy="37583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79400">
              <a:schemeClr val="accent1">
                <a:alpha val="40000"/>
              </a:schemeClr>
            </a:glow>
            <a:innerShdw blurRad="1270000" dist="2540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4318F-A223-7EF1-CC0E-FE1E2CF1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79" y="5690514"/>
            <a:ext cx="3450635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8E04C5-F5EE-065C-518B-991C7FE74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4" b="84693"/>
          <a:stretch/>
        </p:blipFill>
        <p:spPr>
          <a:xfrm>
            <a:off x="2929302" y="5722521"/>
            <a:ext cx="5478974" cy="11461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11832B-4FFF-1F9A-AC7B-AD15C4DCB77C}"/>
              </a:ext>
            </a:extLst>
          </p:cNvPr>
          <p:cNvSpPr txBox="1"/>
          <p:nvPr/>
        </p:nvSpPr>
        <p:spPr>
          <a:xfrm>
            <a:off x="4376779" y="927146"/>
            <a:ext cx="60174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Financial Support</a:t>
            </a:r>
            <a: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Interns receive a $5,000 stipend and free housing, with travel costs covered either through Georgetown or the student’s home program at Richland.</a:t>
            </a:r>
            <a:b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5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Diverse &amp; Inclusive Opportunity</a:t>
            </a:r>
            <a: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The program strongly encourages students from backgrounds underrepresented in biomedical research to apply, promoting equity in STEM education.</a:t>
            </a:r>
            <a:b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5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Access to Georgetown’s Resources</a:t>
            </a:r>
            <a: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Interns gain access to Georgetown’s research facilities, libraries, and networking events, enriching their academic and professional experiences.</a:t>
            </a:r>
            <a:b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5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Pathway to Advanced Education &amp; Careers</a:t>
            </a:r>
            <a: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– Many past participants have gone on to graduate school, medical school, or research careers, making this an exceptional steppingstone for </a:t>
            </a:r>
            <a:r>
              <a:rPr lang="en-US" sz="15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EnRich</a:t>
            </a:r>
            <a: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students.</a:t>
            </a:r>
            <a:endParaRPr lang="en-US" sz="15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AFDDF-72F6-5B7E-0CEE-9161D5251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281" y="2610494"/>
            <a:ext cx="2108498" cy="248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01CE42-11EA-85EC-5B9B-40B31BFE4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760" y1="67444" x2="30760" y2="67444"/>
                        <a14:foregroundMark x1="70784" y1="51778" x2="70784" y2="51778"/>
                        <a14:foregroundMark x1="62589" y1="71222" x2="62589" y2="71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716" y="-495180"/>
            <a:ext cx="3725481" cy="398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4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BC7B8F4-C066-9841-BC3B-9097F86C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856EB-27BD-0C4C-8306-E7D54EF4763A}"/>
              </a:ext>
            </a:extLst>
          </p:cNvPr>
          <p:cNvSpPr txBox="1"/>
          <p:nvPr/>
        </p:nvSpPr>
        <p:spPr>
          <a:xfrm>
            <a:off x="8481848" y="6600494"/>
            <a:ext cx="3636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CREATED BY RICHLAND COMMUNITY COLLEGE. ALL RIGHTS RESERVED 2021.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AE36D-D379-4719-9BAD-2E3D4F33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5711853"/>
            <a:ext cx="3438442" cy="11461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BA242A-E864-C7B6-47A7-7F1F41DFBEC9}"/>
              </a:ext>
            </a:extLst>
          </p:cNvPr>
          <p:cNvSpPr/>
          <p:nvPr/>
        </p:nvSpPr>
        <p:spPr>
          <a:xfrm>
            <a:off x="1797803" y="898902"/>
            <a:ext cx="8531817" cy="37583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79400">
              <a:schemeClr val="accent1">
                <a:alpha val="40000"/>
              </a:schemeClr>
            </a:glow>
            <a:innerShdw blurRad="1270000" dist="2540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4318F-A223-7EF1-CC0E-FE1E2CF1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79" y="5690514"/>
            <a:ext cx="3450635" cy="1188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8E04C5-F5EE-065C-518B-991C7FE74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4" b="84693"/>
          <a:stretch/>
        </p:blipFill>
        <p:spPr>
          <a:xfrm>
            <a:off x="2929302" y="5722521"/>
            <a:ext cx="5478974" cy="11461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11832B-4FFF-1F9A-AC7B-AD15C4DCB77C}"/>
              </a:ext>
            </a:extLst>
          </p:cNvPr>
          <p:cNvSpPr txBox="1"/>
          <p:nvPr/>
        </p:nvSpPr>
        <p:spPr>
          <a:xfrm>
            <a:off x="3230810" y="1923730"/>
            <a:ext cx="6017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AFDDF-72F6-5B7E-0CEE-9161D5251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887" y="1389322"/>
            <a:ext cx="2357286" cy="277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01CE42-11EA-85EC-5B9B-40B31BFE4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760" y1="67444" x2="30760" y2="67444"/>
                        <a14:foregroundMark x1="70784" y1="51778" x2="70784" y2="51778"/>
                        <a14:foregroundMark x1="62589" y1="71222" x2="62589" y2="71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516" y="517451"/>
            <a:ext cx="3725481" cy="398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7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365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Melton</dc:creator>
  <cp:lastModifiedBy>Madonna Brown</cp:lastModifiedBy>
  <cp:revision>30</cp:revision>
  <cp:lastPrinted>2024-08-07T15:00:03Z</cp:lastPrinted>
  <dcterms:modified xsi:type="dcterms:W3CDTF">2025-02-18T19:00:54Z</dcterms:modified>
</cp:coreProperties>
</file>