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863" r:id="rId3"/>
    <p:sldId id="266" r:id="rId4"/>
    <p:sldId id="261" r:id="rId5"/>
    <p:sldId id="877" r:id="rId6"/>
    <p:sldId id="876" r:id="rId7"/>
    <p:sldId id="258" r:id="rId8"/>
    <p:sldId id="572" r:id="rId9"/>
    <p:sldId id="878" r:id="rId10"/>
    <p:sldId id="269" r:id="rId11"/>
    <p:sldId id="257" r:id="rId12"/>
    <p:sldId id="262" r:id="rId13"/>
    <p:sldId id="264" r:id="rId14"/>
    <p:sldId id="879" r:id="rId15"/>
  </p:sldIdLst>
  <p:sldSz cx="18288000" cy="10287000"/>
  <p:notesSz cx="7010400" cy="9296400"/>
  <p:embeddedFontLst>
    <p:embeddedFont>
      <p:font typeface="Canva Sans Bold" panose="020B0604020202020204" charset="0"/>
      <p:regular r:id="rId17"/>
    </p:embeddedFont>
    <p:embeddedFont>
      <p:font typeface="Helvetica" panose="020B060402020202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MIN6\Users$\jhunter\My%20Documents\InProgress\Data%20and%20Graphs%20for%20Doctor%20Z%20Board%20meeting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richlandcc-my.sharepoint.com/personal/jhunter_richland_edu/Documents/Student%20Profile%20and%20Enrollment%20SP26%20data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richlandcc-my.sharepoint.com/personal/jhunter_richland_edu/Documents/Student%20Profile%20and%20Enrollment%20SP26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doughnutChart>
        <c:varyColors val="1"/>
        <c:ser>
          <c:idx val="1"/>
          <c:order val="1"/>
          <c:tx>
            <c:strRef>
              <c:f>'Student Age Distribution'!$N$6</c:f>
              <c:strCache>
                <c:ptCount val="1"/>
                <c:pt idx="0">
                  <c:v>FA18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8A-48AE-BC17-CAF2E0FD699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A8A-48AE-BC17-CAF2E0FD699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A8A-48AE-BC17-CAF2E0FD699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A8A-48AE-BC17-CAF2E0FD699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A8A-48AE-BC17-CAF2E0FD699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A8A-48AE-BC17-CAF2E0FD699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A8A-48AE-BC17-CAF2E0FD699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A8A-48AE-BC17-CAF2E0FD699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A8A-48AE-BC17-CAF2E0FD6997}"/>
              </c:ext>
            </c:extLst>
          </c:dPt>
          <c:cat>
            <c:strRef>
              <c:f>'Student Age Distribution'!$O$4:$W$4</c:f>
              <c:strCache>
                <c:ptCount val="9"/>
                <c:pt idx="0">
                  <c:v>&lt;18</c:v>
                </c:pt>
                <c:pt idx="1">
                  <c:v>18-19</c:v>
                </c:pt>
                <c:pt idx="2">
                  <c:v>20-24</c:v>
                </c:pt>
                <c:pt idx="3">
                  <c:v>25-34</c:v>
                </c:pt>
                <c:pt idx="4">
                  <c:v>35-39</c:v>
                </c:pt>
                <c:pt idx="5">
                  <c:v>40-44</c:v>
                </c:pt>
                <c:pt idx="6">
                  <c:v>45-55</c:v>
                </c:pt>
                <c:pt idx="7">
                  <c:v>&gt;55</c:v>
                </c:pt>
                <c:pt idx="8">
                  <c:v>Unknown</c:v>
                </c:pt>
              </c:strCache>
            </c:strRef>
          </c:cat>
          <c:val>
            <c:numRef>
              <c:f>'Student Age Distribution'!$O$6:$W$6</c:f>
              <c:numCache>
                <c:formatCode>0.0%</c:formatCode>
                <c:ptCount val="9"/>
                <c:pt idx="0">
                  <c:v>0.24434571890145396</c:v>
                </c:pt>
                <c:pt idx="1">
                  <c:v>0.24192245557350567</c:v>
                </c:pt>
                <c:pt idx="2">
                  <c:v>0.21284329563812601</c:v>
                </c:pt>
                <c:pt idx="3">
                  <c:v>0.14781906300484654</c:v>
                </c:pt>
                <c:pt idx="4">
                  <c:v>5.6138933764135701E-2</c:v>
                </c:pt>
                <c:pt idx="5">
                  <c:v>3.5137318255250405E-2</c:v>
                </c:pt>
                <c:pt idx="6">
                  <c:v>4.6849757673667204E-2</c:v>
                </c:pt>
                <c:pt idx="7">
                  <c:v>1.3731825525040387E-2</c:v>
                </c:pt>
                <c:pt idx="8">
                  <c:v>1.2116316639741518E-3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A8A-48AE-BC17-CAF2E0FD6997}"/>
            </c:ext>
          </c:extLst>
        </c:ser>
        <c:ser>
          <c:idx val="22"/>
          <c:order val="22"/>
          <c:tx>
            <c:strRef>
              <c:f>'Student Age Distribution'!$N$27</c:f>
              <c:strCache>
                <c:ptCount val="1"/>
                <c:pt idx="0">
                  <c:v>FA25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AA8A-48AE-BC17-CAF2E0FD699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AA8A-48AE-BC17-CAF2E0FD699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AA8A-48AE-BC17-CAF2E0FD699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AA8A-48AE-BC17-CAF2E0FD699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AA8A-48AE-BC17-CAF2E0FD699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E-AA8A-48AE-BC17-CAF2E0FD699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AA8A-48AE-BC17-CAF2E0FD699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AA8A-48AE-BC17-CAF2E0FD699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4-AA8A-48AE-BC17-CAF2E0FD6997}"/>
              </c:ext>
            </c:extLst>
          </c:dPt>
          <c:cat>
            <c:strRef>
              <c:f>'Student Age Distribution'!$O$4:$W$4</c:f>
              <c:strCache>
                <c:ptCount val="9"/>
                <c:pt idx="0">
                  <c:v>&lt;18</c:v>
                </c:pt>
                <c:pt idx="1">
                  <c:v>18-19</c:v>
                </c:pt>
                <c:pt idx="2">
                  <c:v>20-24</c:v>
                </c:pt>
                <c:pt idx="3">
                  <c:v>25-34</c:v>
                </c:pt>
                <c:pt idx="4">
                  <c:v>35-39</c:v>
                </c:pt>
                <c:pt idx="5">
                  <c:v>40-44</c:v>
                </c:pt>
                <c:pt idx="6">
                  <c:v>45-55</c:v>
                </c:pt>
                <c:pt idx="7">
                  <c:v>&gt;55</c:v>
                </c:pt>
                <c:pt idx="8">
                  <c:v>Unknown</c:v>
                </c:pt>
              </c:strCache>
            </c:strRef>
          </c:cat>
          <c:val>
            <c:numRef>
              <c:f>'Student Age Distribution'!$O$27:$W$27</c:f>
              <c:numCache>
                <c:formatCode>0.0%</c:formatCode>
                <c:ptCount val="9"/>
                <c:pt idx="0">
                  <c:v>0.37710701685613485</c:v>
                </c:pt>
                <c:pt idx="1">
                  <c:v>0.16699333594668758</c:v>
                </c:pt>
                <c:pt idx="2">
                  <c:v>0.16072128577028616</c:v>
                </c:pt>
                <c:pt idx="3">
                  <c:v>0.16816934535476283</c:v>
                </c:pt>
                <c:pt idx="4">
                  <c:v>5.017640141121129E-2</c:v>
                </c:pt>
                <c:pt idx="5">
                  <c:v>2.9792238337906705E-2</c:v>
                </c:pt>
                <c:pt idx="6">
                  <c:v>3.5672285378283028E-2</c:v>
                </c:pt>
                <c:pt idx="7">
                  <c:v>1.0584084672677381E-2</c:v>
                </c:pt>
                <c:pt idx="8">
                  <c:v>7.840062720501764E-4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AA8A-48AE-BC17-CAF2E0FD69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'Student Age Distribution'!$N$5</c15:sqref>
                        </c15:formulaRef>
                      </c:ext>
                    </c:extLst>
                    <c:strCache>
                      <c:ptCount val="1"/>
                      <c:pt idx="0">
                        <c:v>SU18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7-AA8A-48AE-BC17-CAF2E0FD6997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9-AA8A-48AE-BC17-CAF2E0FD6997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B-AA8A-48AE-BC17-CAF2E0FD6997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D-AA8A-48AE-BC17-CAF2E0FD6997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F-AA8A-48AE-BC17-CAF2E0FD6997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31-AA8A-48AE-BC17-CAF2E0FD6997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33-AA8A-48AE-BC17-CAF2E0FD6997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35-AA8A-48AE-BC17-CAF2E0FD6997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37-AA8A-48AE-BC17-CAF2E0FD6997}"/>
                    </c:ext>
                  </c:extLst>
                </c:dPt>
                <c:cat>
                  <c:strRef>
                    <c:extLst>
                      <c:ext uri="{02D57815-91ED-43cb-92C2-25804820EDAC}">
                        <c15:formulaRef>
                          <c15:sqref>'Student Age Distribution'!$O$4:$W$4</c15:sqref>
                        </c15:formulaRef>
                      </c:ext>
                    </c:extLst>
                    <c:strCache>
                      <c:ptCount val="9"/>
                      <c:pt idx="0">
                        <c:v>&lt;18</c:v>
                      </c:pt>
                      <c:pt idx="1">
                        <c:v>18-19</c:v>
                      </c:pt>
                      <c:pt idx="2">
                        <c:v>20-24</c:v>
                      </c:pt>
                      <c:pt idx="3">
                        <c:v>25-34</c:v>
                      </c:pt>
                      <c:pt idx="4">
                        <c:v>35-39</c:v>
                      </c:pt>
                      <c:pt idx="5">
                        <c:v>40-44</c:v>
                      </c:pt>
                      <c:pt idx="6">
                        <c:v>45-55</c:v>
                      </c:pt>
                      <c:pt idx="7">
                        <c:v>&gt;55</c:v>
                      </c:pt>
                      <c:pt idx="8">
                        <c:v>Unknown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'Student Age Distribution'!$O$5:$W$5</c15:sqref>
                        </c15:formulaRef>
                      </c:ext>
                    </c:extLst>
                    <c:numCache>
                      <c:formatCode>0.0%</c:formatCode>
                      <c:ptCount val="9"/>
                      <c:pt idx="0">
                        <c:v>3.6061026352288486E-2</c:v>
                      </c:pt>
                      <c:pt idx="1">
                        <c:v>0.23300970873786409</c:v>
                      </c:pt>
                      <c:pt idx="2">
                        <c:v>0.30929264909847431</c:v>
                      </c:pt>
                      <c:pt idx="3">
                        <c:v>0.2288488210818308</c:v>
                      </c:pt>
                      <c:pt idx="4">
                        <c:v>6.9348127600554782E-2</c:v>
                      </c:pt>
                      <c:pt idx="5">
                        <c:v>4.2995839112343968E-2</c:v>
                      </c:pt>
                      <c:pt idx="6">
                        <c:v>5.9639389736477116E-2</c:v>
                      </c:pt>
                      <c:pt idx="7">
                        <c:v>1.3869625520110958E-2</c:v>
                      </c:pt>
                      <c:pt idx="8">
                        <c:v>6.9348127600554789E-3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38-AA8A-48AE-BC17-CAF2E0FD6997}"/>
                  </c:ext>
                </c:extLst>
              </c15:ser>
            </c15:filteredPieSeries>
            <c15:filteredPi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Distribution'!$N$7</c15:sqref>
                        </c15:formulaRef>
                      </c:ext>
                    </c:extLst>
                    <c:strCache>
                      <c:ptCount val="1"/>
                      <c:pt idx="0">
                        <c:v>SP19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A-AA8A-48AE-BC17-CAF2E0FD6997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C-AA8A-48AE-BC17-CAF2E0FD6997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E-AA8A-48AE-BC17-CAF2E0FD6997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0-AA8A-48AE-BC17-CAF2E0FD6997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2-AA8A-48AE-BC17-CAF2E0FD6997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4-AA8A-48AE-BC17-CAF2E0FD6997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6-AA8A-48AE-BC17-CAF2E0FD6997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8-AA8A-48AE-BC17-CAF2E0FD6997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A-AA8A-48AE-BC17-CAF2E0FD699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Distribution'!$O$4:$W$4</c15:sqref>
                        </c15:formulaRef>
                      </c:ext>
                    </c:extLst>
                    <c:strCache>
                      <c:ptCount val="9"/>
                      <c:pt idx="0">
                        <c:v>&lt;18</c:v>
                      </c:pt>
                      <c:pt idx="1">
                        <c:v>18-19</c:v>
                      </c:pt>
                      <c:pt idx="2">
                        <c:v>20-24</c:v>
                      </c:pt>
                      <c:pt idx="3">
                        <c:v>25-34</c:v>
                      </c:pt>
                      <c:pt idx="4">
                        <c:v>35-39</c:v>
                      </c:pt>
                      <c:pt idx="5">
                        <c:v>40-44</c:v>
                      </c:pt>
                      <c:pt idx="6">
                        <c:v>45-55</c:v>
                      </c:pt>
                      <c:pt idx="7">
                        <c:v>&gt;55</c:v>
                      </c:pt>
                      <c:pt idx="8">
                        <c:v>Unknown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Distribution'!$O$7:$W$7</c15:sqref>
                        </c15:formulaRef>
                      </c:ext>
                    </c:extLst>
                    <c:numCache>
                      <c:formatCode>0.0%</c:formatCode>
                      <c:ptCount val="9"/>
                      <c:pt idx="0">
                        <c:v>0.19318637274549097</c:v>
                      </c:pt>
                      <c:pt idx="1">
                        <c:v>0.2753507014028056</c:v>
                      </c:pt>
                      <c:pt idx="2">
                        <c:v>0.22484969939879759</c:v>
                      </c:pt>
                      <c:pt idx="3">
                        <c:v>0.16432865731462926</c:v>
                      </c:pt>
                      <c:pt idx="4">
                        <c:v>5.2905811623246493E-2</c:v>
                      </c:pt>
                      <c:pt idx="5">
                        <c:v>3.1262525050100201E-2</c:v>
                      </c:pt>
                      <c:pt idx="6">
                        <c:v>4.2885771543086169E-2</c:v>
                      </c:pt>
                      <c:pt idx="7">
                        <c:v>1.3627254509018036E-2</c:v>
                      </c:pt>
                      <c:pt idx="8">
                        <c:v>1.6032064128256513E-3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B-AA8A-48AE-BC17-CAF2E0FD6997}"/>
                  </c:ext>
                </c:extLst>
              </c15:ser>
            </c15:filteredPieSeries>
            <c15:filteredPi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Distribution'!$N$8</c15:sqref>
                        </c15:formulaRef>
                      </c:ext>
                    </c:extLst>
                    <c:strCache>
                      <c:ptCount val="1"/>
                      <c:pt idx="0">
                        <c:v>SU19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D-AA8A-48AE-BC17-CAF2E0FD6997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F-AA8A-48AE-BC17-CAF2E0FD6997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1-AA8A-48AE-BC17-CAF2E0FD6997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3-AA8A-48AE-BC17-CAF2E0FD6997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5-AA8A-48AE-BC17-CAF2E0FD6997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7-AA8A-48AE-BC17-CAF2E0FD6997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9-AA8A-48AE-BC17-CAF2E0FD6997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B-AA8A-48AE-BC17-CAF2E0FD6997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D-AA8A-48AE-BC17-CAF2E0FD699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Distribution'!$O$4:$W$4</c15:sqref>
                        </c15:formulaRef>
                      </c:ext>
                    </c:extLst>
                    <c:strCache>
                      <c:ptCount val="9"/>
                      <c:pt idx="0">
                        <c:v>&lt;18</c:v>
                      </c:pt>
                      <c:pt idx="1">
                        <c:v>18-19</c:v>
                      </c:pt>
                      <c:pt idx="2">
                        <c:v>20-24</c:v>
                      </c:pt>
                      <c:pt idx="3">
                        <c:v>25-34</c:v>
                      </c:pt>
                      <c:pt idx="4">
                        <c:v>35-39</c:v>
                      </c:pt>
                      <c:pt idx="5">
                        <c:v>40-44</c:v>
                      </c:pt>
                      <c:pt idx="6">
                        <c:v>45-55</c:v>
                      </c:pt>
                      <c:pt idx="7">
                        <c:v>&gt;55</c:v>
                      </c:pt>
                      <c:pt idx="8">
                        <c:v>Unknown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Distribution'!$O$8:$W$8</c15:sqref>
                        </c15:formulaRef>
                      </c:ext>
                    </c:extLst>
                    <c:numCache>
                      <c:formatCode>0.0%</c:formatCode>
                      <c:ptCount val="9"/>
                      <c:pt idx="0">
                        <c:v>3.5049288061336253E-2</c:v>
                      </c:pt>
                      <c:pt idx="1">
                        <c:v>0.2212486308871851</c:v>
                      </c:pt>
                      <c:pt idx="2">
                        <c:v>0.31763417305585978</c:v>
                      </c:pt>
                      <c:pt idx="3">
                        <c:v>0.22234392113910187</c:v>
                      </c:pt>
                      <c:pt idx="4">
                        <c:v>8.5432639649507119E-2</c:v>
                      </c:pt>
                      <c:pt idx="5">
                        <c:v>4.1621029572836803E-2</c:v>
                      </c:pt>
                      <c:pt idx="6">
                        <c:v>6.3526834611171965E-2</c:v>
                      </c:pt>
                      <c:pt idx="7">
                        <c:v>8.7623220153340634E-3</c:v>
                      </c:pt>
                      <c:pt idx="8">
                        <c:v>4.3811610076670317E-3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5E-AA8A-48AE-BC17-CAF2E0FD6997}"/>
                  </c:ext>
                </c:extLst>
              </c15:ser>
            </c15:filteredPieSeries>
            <c15:filteredPi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Distribution'!$N$9</c15:sqref>
                        </c15:formulaRef>
                      </c:ext>
                    </c:extLst>
                    <c:strCache>
                      <c:ptCount val="1"/>
                      <c:pt idx="0">
                        <c:v>FA19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60-AA8A-48AE-BC17-CAF2E0FD6997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62-AA8A-48AE-BC17-CAF2E0FD6997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64-AA8A-48AE-BC17-CAF2E0FD6997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66-AA8A-48AE-BC17-CAF2E0FD6997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68-AA8A-48AE-BC17-CAF2E0FD6997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6A-AA8A-48AE-BC17-CAF2E0FD6997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6C-AA8A-48AE-BC17-CAF2E0FD6997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6E-AA8A-48AE-BC17-CAF2E0FD6997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70-AA8A-48AE-BC17-CAF2E0FD699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Distribution'!$O$4:$W$4</c15:sqref>
                        </c15:formulaRef>
                      </c:ext>
                    </c:extLst>
                    <c:strCache>
                      <c:ptCount val="9"/>
                      <c:pt idx="0">
                        <c:v>&lt;18</c:v>
                      </c:pt>
                      <c:pt idx="1">
                        <c:v>18-19</c:v>
                      </c:pt>
                      <c:pt idx="2">
                        <c:v>20-24</c:v>
                      </c:pt>
                      <c:pt idx="3">
                        <c:v>25-34</c:v>
                      </c:pt>
                      <c:pt idx="4">
                        <c:v>35-39</c:v>
                      </c:pt>
                      <c:pt idx="5">
                        <c:v>40-44</c:v>
                      </c:pt>
                      <c:pt idx="6">
                        <c:v>45-55</c:v>
                      </c:pt>
                      <c:pt idx="7">
                        <c:v>&gt;55</c:v>
                      </c:pt>
                      <c:pt idx="8">
                        <c:v>Unknown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Distribution'!$O$9:$W$9</c15:sqref>
                        </c15:formulaRef>
                      </c:ext>
                    </c:extLst>
                    <c:numCache>
                      <c:formatCode>0.0%</c:formatCode>
                      <c:ptCount val="9"/>
                      <c:pt idx="0">
                        <c:v>0.27381370826010543</c:v>
                      </c:pt>
                      <c:pt idx="1">
                        <c:v>0.21616871704745166</c:v>
                      </c:pt>
                      <c:pt idx="2">
                        <c:v>0.2</c:v>
                      </c:pt>
                      <c:pt idx="3">
                        <c:v>0.15957820738137082</c:v>
                      </c:pt>
                      <c:pt idx="4">
                        <c:v>5.5536028119507912E-2</c:v>
                      </c:pt>
                      <c:pt idx="5">
                        <c:v>3.9718804920913883E-2</c:v>
                      </c:pt>
                      <c:pt idx="6">
                        <c:v>4.4288224956063271E-2</c:v>
                      </c:pt>
                      <c:pt idx="7">
                        <c:v>9.138840070298769E-3</c:v>
                      </c:pt>
                      <c:pt idx="8">
                        <c:v>1.7574692442882249E-3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71-AA8A-48AE-BC17-CAF2E0FD6997}"/>
                  </c:ext>
                </c:extLst>
              </c15:ser>
            </c15:filteredPieSeries>
            <c15:filteredPi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Distribution'!$N$10</c15:sqref>
                        </c15:formulaRef>
                      </c:ext>
                    </c:extLst>
                    <c:strCache>
                      <c:ptCount val="1"/>
                      <c:pt idx="0">
                        <c:v>SP20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73-AA8A-48AE-BC17-CAF2E0FD6997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75-AA8A-48AE-BC17-CAF2E0FD6997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77-AA8A-48AE-BC17-CAF2E0FD6997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79-AA8A-48AE-BC17-CAF2E0FD6997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7B-AA8A-48AE-BC17-CAF2E0FD6997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7D-AA8A-48AE-BC17-CAF2E0FD6997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7F-AA8A-48AE-BC17-CAF2E0FD6997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81-AA8A-48AE-BC17-CAF2E0FD6997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83-AA8A-48AE-BC17-CAF2E0FD699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Distribution'!$O$4:$W$4</c15:sqref>
                        </c15:formulaRef>
                      </c:ext>
                    </c:extLst>
                    <c:strCache>
                      <c:ptCount val="9"/>
                      <c:pt idx="0">
                        <c:v>&lt;18</c:v>
                      </c:pt>
                      <c:pt idx="1">
                        <c:v>18-19</c:v>
                      </c:pt>
                      <c:pt idx="2">
                        <c:v>20-24</c:v>
                      </c:pt>
                      <c:pt idx="3">
                        <c:v>25-34</c:v>
                      </c:pt>
                      <c:pt idx="4">
                        <c:v>35-39</c:v>
                      </c:pt>
                      <c:pt idx="5">
                        <c:v>40-44</c:v>
                      </c:pt>
                      <c:pt idx="6">
                        <c:v>45-55</c:v>
                      </c:pt>
                      <c:pt idx="7">
                        <c:v>&gt;55</c:v>
                      </c:pt>
                      <c:pt idx="8">
                        <c:v>Unknown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Distribution'!$O$10:$W$10</c15:sqref>
                        </c15:formulaRef>
                      </c:ext>
                    </c:extLst>
                    <c:numCache>
                      <c:formatCode>0.0%</c:formatCode>
                      <c:ptCount val="9"/>
                      <c:pt idx="0">
                        <c:v>0.20766894457099469</c:v>
                      </c:pt>
                      <c:pt idx="1">
                        <c:v>0.25360668185269553</c:v>
                      </c:pt>
                      <c:pt idx="2">
                        <c:v>0.21564160971905846</c:v>
                      </c:pt>
                      <c:pt idx="3">
                        <c:v>0.15489749430523919</c:v>
                      </c:pt>
                      <c:pt idx="4">
                        <c:v>6.1883067577828396E-2</c:v>
                      </c:pt>
                      <c:pt idx="5">
                        <c:v>3.9104024297646166E-2</c:v>
                      </c:pt>
                      <c:pt idx="6">
                        <c:v>5.0873196659073652E-2</c:v>
                      </c:pt>
                      <c:pt idx="7">
                        <c:v>1.366742596810934E-2</c:v>
                      </c:pt>
                      <c:pt idx="8">
                        <c:v>2.6575550493545936E-3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84-AA8A-48AE-BC17-CAF2E0FD6997}"/>
                  </c:ext>
                </c:extLst>
              </c15:ser>
            </c15:filteredPieSeries>
            <c15:filteredPi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Distribution'!$N$11</c15:sqref>
                        </c15:formulaRef>
                      </c:ext>
                    </c:extLst>
                    <c:strCache>
                      <c:ptCount val="1"/>
                      <c:pt idx="0">
                        <c:v>SU20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86-AA8A-48AE-BC17-CAF2E0FD6997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88-AA8A-48AE-BC17-CAF2E0FD6997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8A-AA8A-48AE-BC17-CAF2E0FD6997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8C-AA8A-48AE-BC17-CAF2E0FD6997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8E-AA8A-48AE-BC17-CAF2E0FD6997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90-AA8A-48AE-BC17-CAF2E0FD6997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92-AA8A-48AE-BC17-CAF2E0FD6997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94-AA8A-48AE-BC17-CAF2E0FD6997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96-AA8A-48AE-BC17-CAF2E0FD699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Distribution'!$O$4:$W$4</c15:sqref>
                        </c15:formulaRef>
                      </c:ext>
                    </c:extLst>
                    <c:strCache>
                      <c:ptCount val="9"/>
                      <c:pt idx="0">
                        <c:v>&lt;18</c:v>
                      </c:pt>
                      <c:pt idx="1">
                        <c:v>18-19</c:v>
                      </c:pt>
                      <c:pt idx="2">
                        <c:v>20-24</c:v>
                      </c:pt>
                      <c:pt idx="3">
                        <c:v>25-34</c:v>
                      </c:pt>
                      <c:pt idx="4">
                        <c:v>35-39</c:v>
                      </c:pt>
                      <c:pt idx="5">
                        <c:v>40-44</c:v>
                      </c:pt>
                      <c:pt idx="6">
                        <c:v>45-55</c:v>
                      </c:pt>
                      <c:pt idx="7">
                        <c:v>&gt;55</c:v>
                      </c:pt>
                      <c:pt idx="8">
                        <c:v>Unknown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Distribution'!$O$11:$W$11</c15:sqref>
                        </c15:formulaRef>
                      </c:ext>
                    </c:extLst>
                    <c:numCache>
                      <c:formatCode>0.0%</c:formatCode>
                      <c:ptCount val="9"/>
                      <c:pt idx="0">
                        <c:v>4.7440699126092382E-2</c:v>
                      </c:pt>
                      <c:pt idx="1">
                        <c:v>0.1972534332084894</c:v>
                      </c:pt>
                      <c:pt idx="2">
                        <c:v>0.31210986267166041</c:v>
                      </c:pt>
                      <c:pt idx="3">
                        <c:v>0.22971285892634208</c:v>
                      </c:pt>
                      <c:pt idx="4">
                        <c:v>7.365792759051186E-2</c:v>
                      </c:pt>
                      <c:pt idx="5">
                        <c:v>5.3682896379525592E-2</c:v>
                      </c:pt>
                      <c:pt idx="6">
                        <c:v>6.8664169787765295E-2</c:v>
                      </c:pt>
                      <c:pt idx="7">
                        <c:v>1.4981273408239701E-2</c:v>
                      </c:pt>
                      <c:pt idx="8">
                        <c:v>2.4968789013732834E-3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97-AA8A-48AE-BC17-CAF2E0FD6997}"/>
                  </c:ext>
                </c:extLst>
              </c15:ser>
            </c15:filteredPieSeries>
            <c15:filteredPi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Distribution'!$N$12</c15:sqref>
                        </c15:formulaRef>
                      </c:ext>
                    </c:extLst>
                    <c:strCache>
                      <c:ptCount val="1"/>
                      <c:pt idx="0">
                        <c:v>FA20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99-AA8A-48AE-BC17-CAF2E0FD6997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9B-AA8A-48AE-BC17-CAF2E0FD6997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9D-AA8A-48AE-BC17-CAF2E0FD6997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9F-AA8A-48AE-BC17-CAF2E0FD6997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A1-AA8A-48AE-BC17-CAF2E0FD6997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A3-AA8A-48AE-BC17-CAF2E0FD6997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A5-AA8A-48AE-BC17-CAF2E0FD6997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A7-AA8A-48AE-BC17-CAF2E0FD6997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A9-AA8A-48AE-BC17-CAF2E0FD699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Distribution'!$O$4:$W$4</c15:sqref>
                        </c15:formulaRef>
                      </c:ext>
                    </c:extLst>
                    <c:strCache>
                      <c:ptCount val="9"/>
                      <c:pt idx="0">
                        <c:v>&lt;18</c:v>
                      </c:pt>
                      <c:pt idx="1">
                        <c:v>18-19</c:v>
                      </c:pt>
                      <c:pt idx="2">
                        <c:v>20-24</c:v>
                      </c:pt>
                      <c:pt idx="3">
                        <c:v>25-34</c:v>
                      </c:pt>
                      <c:pt idx="4">
                        <c:v>35-39</c:v>
                      </c:pt>
                      <c:pt idx="5">
                        <c:v>40-44</c:v>
                      </c:pt>
                      <c:pt idx="6">
                        <c:v>45-55</c:v>
                      </c:pt>
                      <c:pt idx="7">
                        <c:v>&gt;55</c:v>
                      </c:pt>
                      <c:pt idx="8">
                        <c:v>Unknown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Distribution'!$O$12:$W$12</c15:sqref>
                        </c15:formulaRef>
                      </c:ext>
                    </c:extLst>
                    <c:numCache>
                      <c:formatCode>0.0%</c:formatCode>
                      <c:ptCount val="9"/>
                      <c:pt idx="0">
                        <c:v>0.24563758389261744</c:v>
                      </c:pt>
                      <c:pt idx="1">
                        <c:v>0.22147651006711411</c:v>
                      </c:pt>
                      <c:pt idx="2">
                        <c:v>0.21029082774049218</c:v>
                      </c:pt>
                      <c:pt idx="3">
                        <c:v>0.17404921700223713</c:v>
                      </c:pt>
                      <c:pt idx="4">
                        <c:v>5.7270693512304252E-2</c:v>
                      </c:pt>
                      <c:pt idx="5">
                        <c:v>3.5346756152125278E-2</c:v>
                      </c:pt>
                      <c:pt idx="6">
                        <c:v>4.429530201342282E-2</c:v>
                      </c:pt>
                      <c:pt idx="7">
                        <c:v>1.1185682326621925E-2</c:v>
                      </c:pt>
                      <c:pt idx="8">
                        <c:v>4.4742729306487697E-4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A-AA8A-48AE-BC17-CAF2E0FD6997}"/>
                  </c:ext>
                </c:extLst>
              </c15:ser>
            </c15:filteredPieSeries>
            <c15:filteredPi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Distribution'!$N$13</c15:sqref>
                        </c15:formulaRef>
                      </c:ext>
                    </c:extLst>
                    <c:strCache>
                      <c:ptCount val="1"/>
                      <c:pt idx="0">
                        <c:v>SP21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AC-AA8A-48AE-BC17-CAF2E0FD6997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AE-AA8A-48AE-BC17-CAF2E0FD6997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B0-AA8A-48AE-BC17-CAF2E0FD6997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B2-AA8A-48AE-BC17-CAF2E0FD6997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B4-AA8A-48AE-BC17-CAF2E0FD6997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B6-AA8A-48AE-BC17-CAF2E0FD6997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B8-AA8A-48AE-BC17-CAF2E0FD6997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BA-AA8A-48AE-BC17-CAF2E0FD6997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BC-AA8A-48AE-BC17-CAF2E0FD699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Distribution'!$O$4:$W$4</c15:sqref>
                        </c15:formulaRef>
                      </c:ext>
                    </c:extLst>
                    <c:strCache>
                      <c:ptCount val="9"/>
                      <c:pt idx="0">
                        <c:v>&lt;18</c:v>
                      </c:pt>
                      <c:pt idx="1">
                        <c:v>18-19</c:v>
                      </c:pt>
                      <c:pt idx="2">
                        <c:v>20-24</c:v>
                      </c:pt>
                      <c:pt idx="3">
                        <c:v>25-34</c:v>
                      </c:pt>
                      <c:pt idx="4">
                        <c:v>35-39</c:v>
                      </c:pt>
                      <c:pt idx="5">
                        <c:v>40-44</c:v>
                      </c:pt>
                      <c:pt idx="6">
                        <c:v>45-55</c:v>
                      </c:pt>
                      <c:pt idx="7">
                        <c:v>&gt;55</c:v>
                      </c:pt>
                      <c:pt idx="8">
                        <c:v>Unknown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Distribution'!$O$13:$W$13</c15:sqref>
                        </c15:formulaRef>
                      </c:ext>
                    </c:extLst>
                    <c:numCache>
                      <c:formatCode>0.0%</c:formatCode>
                      <c:ptCount val="9"/>
                      <c:pt idx="0">
                        <c:v>0.22855859901212394</c:v>
                      </c:pt>
                      <c:pt idx="1">
                        <c:v>0.23304894476874718</c:v>
                      </c:pt>
                      <c:pt idx="2">
                        <c:v>0.20071845532105972</c:v>
                      </c:pt>
                      <c:pt idx="3">
                        <c:v>0.18006286484059272</c:v>
                      </c:pt>
                      <c:pt idx="4">
                        <c:v>5.6578356533453077E-2</c:v>
                      </c:pt>
                      <c:pt idx="5">
                        <c:v>4.0413111809609339E-2</c:v>
                      </c:pt>
                      <c:pt idx="6">
                        <c:v>4.4903457566232603E-2</c:v>
                      </c:pt>
                      <c:pt idx="7">
                        <c:v>1.5267175572519083E-2</c:v>
                      </c:pt>
                      <c:pt idx="8">
                        <c:v>4.4903457566232598E-4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D-AA8A-48AE-BC17-CAF2E0FD6997}"/>
                  </c:ext>
                </c:extLst>
              </c15:ser>
            </c15:filteredPieSeries>
            <c15:filteredPi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Distribution'!$N$14</c15:sqref>
                        </c15:formulaRef>
                      </c:ext>
                    </c:extLst>
                    <c:strCache>
                      <c:ptCount val="1"/>
                      <c:pt idx="0">
                        <c:v>SU21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BF-AA8A-48AE-BC17-CAF2E0FD6997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C1-AA8A-48AE-BC17-CAF2E0FD6997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C3-AA8A-48AE-BC17-CAF2E0FD6997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C5-AA8A-48AE-BC17-CAF2E0FD6997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C7-AA8A-48AE-BC17-CAF2E0FD6997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C9-AA8A-48AE-BC17-CAF2E0FD6997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CB-AA8A-48AE-BC17-CAF2E0FD6997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CD-AA8A-48AE-BC17-CAF2E0FD6997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CF-AA8A-48AE-BC17-CAF2E0FD699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Distribution'!$O$4:$W$4</c15:sqref>
                        </c15:formulaRef>
                      </c:ext>
                    </c:extLst>
                    <c:strCache>
                      <c:ptCount val="9"/>
                      <c:pt idx="0">
                        <c:v>&lt;18</c:v>
                      </c:pt>
                      <c:pt idx="1">
                        <c:v>18-19</c:v>
                      </c:pt>
                      <c:pt idx="2">
                        <c:v>20-24</c:v>
                      </c:pt>
                      <c:pt idx="3">
                        <c:v>25-34</c:v>
                      </c:pt>
                      <c:pt idx="4">
                        <c:v>35-39</c:v>
                      </c:pt>
                      <c:pt idx="5">
                        <c:v>40-44</c:v>
                      </c:pt>
                      <c:pt idx="6">
                        <c:v>45-55</c:v>
                      </c:pt>
                      <c:pt idx="7">
                        <c:v>&gt;55</c:v>
                      </c:pt>
                      <c:pt idx="8">
                        <c:v>Unknown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Distribution'!$O$14:$W$14</c15:sqref>
                        </c15:formulaRef>
                      </c:ext>
                    </c:extLst>
                    <c:numCache>
                      <c:formatCode>0.0%</c:formatCode>
                      <c:ptCount val="9"/>
                      <c:pt idx="0">
                        <c:v>7.8911564625850333E-2</c:v>
                      </c:pt>
                      <c:pt idx="1">
                        <c:v>0.16190476190476191</c:v>
                      </c:pt>
                      <c:pt idx="2">
                        <c:v>0.28027210884353743</c:v>
                      </c:pt>
                      <c:pt idx="3">
                        <c:v>0.2748299319727891</c:v>
                      </c:pt>
                      <c:pt idx="4">
                        <c:v>6.6666666666666666E-2</c:v>
                      </c:pt>
                      <c:pt idx="5">
                        <c:v>5.0340136054421766E-2</c:v>
                      </c:pt>
                      <c:pt idx="6">
                        <c:v>6.9387755102040816E-2</c:v>
                      </c:pt>
                      <c:pt idx="7">
                        <c:v>1.7687074829931974E-2</c:v>
                      </c:pt>
                      <c:pt idx="8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D0-AA8A-48AE-BC17-CAF2E0FD6997}"/>
                  </c:ext>
                </c:extLst>
              </c15:ser>
            </c15:filteredPieSeries>
            <c15:filteredPi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Distribution'!$N$15</c15:sqref>
                        </c15:formulaRef>
                      </c:ext>
                    </c:extLst>
                    <c:strCache>
                      <c:ptCount val="1"/>
                      <c:pt idx="0">
                        <c:v>FA21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D2-AA8A-48AE-BC17-CAF2E0FD6997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D4-AA8A-48AE-BC17-CAF2E0FD6997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D6-AA8A-48AE-BC17-CAF2E0FD6997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D8-AA8A-48AE-BC17-CAF2E0FD6997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DA-AA8A-48AE-BC17-CAF2E0FD6997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DC-AA8A-48AE-BC17-CAF2E0FD6997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DE-AA8A-48AE-BC17-CAF2E0FD6997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E0-AA8A-48AE-BC17-CAF2E0FD6997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E2-AA8A-48AE-BC17-CAF2E0FD699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Distribution'!$O$4:$W$4</c15:sqref>
                        </c15:formulaRef>
                      </c:ext>
                    </c:extLst>
                    <c:strCache>
                      <c:ptCount val="9"/>
                      <c:pt idx="0">
                        <c:v>&lt;18</c:v>
                      </c:pt>
                      <c:pt idx="1">
                        <c:v>18-19</c:v>
                      </c:pt>
                      <c:pt idx="2">
                        <c:v>20-24</c:v>
                      </c:pt>
                      <c:pt idx="3">
                        <c:v>25-34</c:v>
                      </c:pt>
                      <c:pt idx="4">
                        <c:v>35-39</c:v>
                      </c:pt>
                      <c:pt idx="5">
                        <c:v>40-44</c:v>
                      </c:pt>
                      <c:pt idx="6">
                        <c:v>45-55</c:v>
                      </c:pt>
                      <c:pt idx="7">
                        <c:v>&gt;55</c:v>
                      </c:pt>
                      <c:pt idx="8">
                        <c:v>Unknown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Distribution'!$O$15:$W$15</c15:sqref>
                        </c15:formulaRef>
                      </c:ext>
                    </c:extLst>
                    <c:numCache>
                      <c:formatCode>0.0%</c:formatCode>
                      <c:ptCount val="9"/>
                      <c:pt idx="0">
                        <c:v>0.28285968028419184</c:v>
                      </c:pt>
                      <c:pt idx="1">
                        <c:v>0.20603907637655416</c:v>
                      </c:pt>
                      <c:pt idx="2">
                        <c:v>0.18738898756660746</c:v>
                      </c:pt>
                      <c:pt idx="3">
                        <c:v>0.18250444049733569</c:v>
                      </c:pt>
                      <c:pt idx="4">
                        <c:v>5.1953818827708706E-2</c:v>
                      </c:pt>
                      <c:pt idx="5">
                        <c:v>3.330373001776199E-2</c:v>
                      </c:pt>
                      <c:pt idx="6">
                        <c:v>3.9520426287744229E-2</c:v>
                      </c:pt>
                      <c:pt idx="7">
                        <c:v>1.5097690941385435E-2</c:v>
                      </c:pt>
                      <c:pt idx="8">
                        <c:v>1.3321492007104796E-3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E3-AA8A-48AE-BC17-CAF2E0FD6997}"/>
                  </c:ext>
                </c:extLst>
              </c15:ser>
            </c15:filteredPieSeries>
            <c15:filteredPi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Distribution'!$N$16</c15:sqref>
                        </c15:formulaRef>
                      </c:ext>
                    </c:extLst>
                    <c:strCache>
                      <c:ptCount val="1"/>
                      <c:pt idx="0">
                        <c:v>SP22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E5-AA8A-48AE-BC17-CAF2E0FD6997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E7-AA8A-48AE-BC17-CAF2E0FD6997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E9-AA8A-48AE-BC17-CAF2E0FD6997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EB-AA8A-48AE-BC17-CAF2E0FD6997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ED-AA8A-48AE-BC17-CAF2E0FD6997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EF-AA8A-48AE-BC17-CAF2E0FD6997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F1-AA8A-48AE-BC17-CAF2E0FD6997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F3-AA8A-48AE-BC17-CAF2E0FD6997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F5-AA8A-48AE-BC17-CAF2E0FD699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Distribution'!$O$4:$W$4</c15:sqref>
                        </c15:formulaRef>
                      </c:ext>
                    </c:extLst>
                    <c:strCache>
                      <c:ptCount val="9"/>
                      <c:pt idx="0">
                        <c:v>&lt;18</c:v>
                      </c:pt>
                      <c:pt idx="1">
                        <c:v>18-19</c:v>
                      </c:pt>
                      <c:pt idx="2">
                        <c:v>20-24</c:v>
                      </c:pt>
                      <c:pt idx="3">
                        <c:v>25-34</c:v>
                      </c:pt>
                      <c:pt idx="4">
                        <c:v>35-39</c:v>
                      </c:pt>
                      <c:pt idx="5">
                        <c:v>40-44</c:v>
                      </c:pt>
                      <c:pt idx="6">
                        <c:v>45-55</c:v>
                      </c:pt>
                      <c:pt idx="7">
                        <c:v>&gt;55</c:v>
                      </c:pt>
                      <c:pt idx="8">
                        <c:v>Unknown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Distribution'!$O$16:$W$16</c15:sqref>
                        </c15:formulaRef>
                      </c:ext>
                    </c:extLst>
                    <c:numCache>
                      <c:formatCode>0.0%</c:formatCode>
                      <c:ptCount val="9"/>
                      <c:pt idx="0">
                        <c:v>0.2551440329218107</c:v>
                      </c:pt>
                      <c:pt idx="1">
                        <c:v>0.2496570644718793</c:v>
                      </c:pt>
                      <c:pt idx="2">
                        <c:v>0.18792866941015088</c:v>
                      </c:pt>
                      <c:pt idx="3">
                        <c:v>0.17329675354366714</c:v>
                      </c:pt>
                      <c:pt idx="4">
                        <c:v>4.8468221307727481E-2</c:v>
                      </c:pt>
                      <c:pt idx="5">
                        <c:v>3.8408779149519894E-2</c:v>
                      </c:pt>
                      <c:pt idx="6">
                        <c:v>3.3379058070416093E-2</c:v>
                      </c:pt>
                      <c:pt idx="7">
                        <c:v>1.2345679012345678E-2</c:v>
                      </c:pt>
                      <c:pt idx="8">
                        <c:v>1.3717421124828531E-3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F6-AA8A-48AE-BC17-CAF2E0FD6997}"/>
                  </c:ext>
                </c:extLst>
              </c15:ser>
            </c15:filteredPieSeries>
            <c15:filteredPi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Distribution'!$N$17</c15:sqref>
                        </c15:formulaRef>
                      </c:ext>
                    </c:extLst>
                    <c:strCache>
                      <c:ptCount val="1"/>
                      <c:pt idx="0">
                        <c:v>SU22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F8-AA8A-48AE-BC17-CAF2E0FD6997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FA-AA8A-48AE-BC17-CAF2E0FD6997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FC-AA8A-48AE-BC17-CAF2E0FD6997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FE-AA8A-48AE-BC17-CAF2E0FD6997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00-AA8A-48AE-BC17-CAF2E0FD6997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02-AA8A-48AE-BC17-CAF2E0FD6997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04-AA8A-48AE-BC17-CAF2E0FD6997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06-AA8A-48AE-BC17-CAF2E0FD6997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08-AA8A-48AE-BC17-CAF2E0FD699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Distribution'!$O$4:$W$4</c15:sqref>
                        </c15:formulaRef>
                      </c:ext>
                    </c:extLst>
                    <c:strCache>
                      <c:ptCount val="9"/>
                      <c:pt idx="0">
                        <c:v>&lt;18</c:v>
                      </c:pt>
                      <c:pt idx="1">
                        <c:v>18-19</c:v>
                      </c:pt>
                      <c:pt idx="2">
                        <c:v>20-24</c:v>
                      </c:pt>
                      <c:pt idx="3">
                        <c:v>25-34</c:v>
                      </c:pt>
                      <c:pt idx="4">
                        <c:v>35-39</c:v>
                      </c:pt>
                      <c:pt idx="5">
                        <c:v>40-44</c:v>
                      </c:pt>
                      <c:pt idx="6">
                        <c:v>45-55</c:v>
                      </c:pt>
                      <c:pt idx="7">
                        <c:v>&gt;55</c:v>
                      </c:pt>
                      <c:pt idx="8">
                        <c:v>Unknown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Distribution'!$O$17:$W$17</c15:sqref>
                        </c15:formulaRef>
                      </c:ext>
                    </c:extLst>
                    <c:numCache>
                      <c:formatCode>0.0%</c:formatCode>
                      <c:ptCount val="9"/>
                      <c:pt idx="0">
                        <c:v>5.1748251748251747E-2</c:v>
                      </c:pt>
                      <c:pt idx="1">
                        <c:v>0.17482517482517482</c:v>
                      </c:pt>
                      <c:pt idx="2">
                        <c:v>0.28811188811188809</c:v>
                      </c:pt>
                      <c:pt idx="3">
                        <c:v>0.27692307692307694</c:v>
                      </c:pt>
                      <c:pt idx="4">
                        <c:v>6.1538461538461542E-2</c:v>
                      </c:pt>
                      <c:pt idx="5">
                        <c:v>5.4545454545454543E-2</c:v>
                      </c:pt>
                      <c:pt idx="6">
                        <c:v>7.2727272727272724E-2</c:v>
                      </c:pt>
                      <c:pt idx="7">
                        <c:v>1.9580419580419582E-2</c:v>
                      </c:pt>
                      <c:pt idx="8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109-AA8A-48AE-BC17-CAF2E0FD6997}"/>
                  </c:ext>
                </c:extLst>
              </c15:ser>
            </c15:filteredPieSeries>
            <c15:filteredPi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Distribution'!$N$18</c15:sqref>
                        </c15:formulaRef>
                      </c:ext>
                    </c:extLst>
                    <c:strCache>
                      <c:ptCount val="1"/>
                      <c:pt idx="0">
                        <c:v>FA22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0B-AA8A-48AE-BC17-CAF2E0FD6997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0D-AA8A-48AE-BC17-CAF2E0FD6997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0F-AA8A-48AE-BC17-CAF2E0FD6997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11-AA8A-48AE-BC17-CAF2E0FD6997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13-AA8A-48AE-BC17-CAF2E0FD6997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15-AA8A-48AE-BC17-CAF2E0FD6997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17-AA8A-48AE-BC17-CAF2E0FD6997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19-AA8A-48AE-BC17-CAF2E0FD6997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1B-AA8A-48AE-BC17-CAF2E0FD699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Distribution'!$O$4:$W$4</c15:sqref>
                        </c15:formulaRef>
                      </c:ext>
                    </c:extLst>
                    <c:strCache>
                      <c:ptCount val="9"/>
                      <c:pt idx="0">
                        <c:v>&lt;18</c:v>
                      </c:pt>
                      <c:pt idx="1">
                        <c:v>18-19</c:v>
                      </c:pt>
                      <c:pt idx="2">
                        <c:v>20-24</c:v>
                      </c:pt>
                      <c:pt idx="3">
                        <c:v>25-34</c:v>
                      </c:pt>
                      <c:pt idx="4">
                        <c:v>35-39</c:v>
                      </c:pt>
                      <c:pt idx="5">
                        <c:v>40-44</c:v>
                      </c:pt>
                      <c:pt idx="6">
                        <c:v>45-55</c:v>
                      </c:pt>
                      <c:pt idx="7">
                        <c:v>&gt;55</c:v>
                      </c:pt>
                      <c:pt idx="8">
                        <c:v>Unknown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Distribution'!$O$18:$W$18</c15:sqref>
                        </c15:formulaRef>
                      </c:ext>
                    </c:extLst>
                    <c:numCache>
                      <c:formatCode>0.0%</c:formatCode>
                      <c:ptCount val="9"/>
                      <c:pt idx="0">
                        <c:v>0.28819277108433733</c:v>
                      </c:pt>
                      <c:pt idx="1">
                        <c:v>0.20771084337349396</c:v>
                      </c:pt>
                      <c:pt idx="2">
                        <c:v>0.18072289156626506</c:v>
                      </c:pt>
                      <c:pt idx="3">
                        <c:v>0.17638554216867469</c:v>
                      </c:pt>
                      <c:pt idx="4">
                        <c:v>5.2530120481927713E-2</c:v>
                      </c:pt>
                      <c:pt idx="5">
                        <c:v>3.4698795180722893E-2</c:v>
                      </c:pt>
                      <c:pt idx="6">
                        <c:v>4.963855421686747E-2</c:v>
                      </c:pt>
                      <c:pt idx="7">
                        <c:v>9.6385542168674707E-3</c:v>
                      </c:pt>
                      <c:pt idx="8">
                        <c:v>4.8192771084337347E-4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11C-AA8A-48AE-BC17-CAF2E0FD6997}"/>
                  </c:ext>
                </c:extLst>
              </c15:ser>
            </c15:filteredPieSeries>
            <c15:filteredPi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Distribution'!$N$19</c15:sqref>
                        </c15:formulaRef>
                      </c:ext>
                    </c:extLst>
                    <c:strCache>
                      <c:ptCount val="1"/>
                      <c:pt idx="0">
                        <c:v>SP23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1E-AA8A-48AE-BC17-CAF2E0FD6997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20-AA8A-48AE-BC17-CAF2E0FD6997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22-AA8A-48AE-BC17-CAF2E0FD6997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24-AA8A-48AE-BC17-CAF2E0FD6997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26-AA8A-48AE-BC17-CAF2E0FD6997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28-AA8A-48AE-BC17-CAF2E0FD6997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2A-AA8A-48AE-BC17-CAF2E0FD6997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2C-AA8A-48AE-BC17-CAF2E0FD6997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2E-AA8A-48AE-BC17-CAF2E0FD699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Distribution'!$O$4:$W$4</c15:sqref>
                        </c15:formulaRef>
                      </c:ext>
                    </c:extLst>
                    <c:strCache>
                      <c:ptCount val="9"/>
                      <c:pt idx="0">
                        <c:v>&lt;18</c:v>
                      </c:pt>
                      <c:pt idx="1">
                        <c:v>18-19</c:v>
                      </c:pt>
                      <c:pt idx="2">
                        <c:v>20-24</c:v>
                      </c:pt>
                      <c:pt idx="3">
                        <c:v>25-34</c:v>
                      </c:pt>
                      <c:pt idx="4">
                        <c:v>35-39</c:v>
                      </c:pt>
                      <c:pt idx="5">
                        <c:v>40-44</c:v>
                      </c:pt>
                      <c:pt idx="6">
                        <c:v>45-55</c:v>
                      </c:pt>
                      <c:pt idx="7">
                        <c:v>&gt;55</c:v>
                      </c:pt>
                      <c:pt idx="8">
                        <c:v>Unknown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Distribution'!$O$19:$W$19</c15:sqref>
                        </c15:formulaRef>
                      </c:ext>
                    </c:extLst>
                    <c:numCache>
                      <c:formatCode>0.0%</c:formatCode>
                      <c:ptCount val="9"/>
                      <c:pt idx="0">
                        <c:v>0.26178715761113608</c:v>
                      </c:pt>
                      <c:pt idx="1">
                        <c:v>0.24068253255500674</c:v>
                      </c:pt>
                      <c:pt idx="2">
                        <c:v>0.17557251908396945</c:v>
                      </c:pt>
                      <c:pt idx="3">
                        <c:v>0.16793893129770993</c:v>
                      </c:pt>
                      <c:pt idx="4">
                        <c:v>5.2986079928154468E-2</c:v>
                      </c:pt>
                      <c:pt idx="5">
                        <c:v>3.6371800628648407E-2</c:v>
                      </c:pt>
                      <c:pt idx="6">
                        <c:v>4.9842837898518184E-2</c:v>
                      </c:pt>
                      <c:pt idx="7">
                        <c:v>1.2572968118545127E-2</c:v>
                      </c:pt>
                      <c:pt idx="8">
                        <c:v>2.2451728783116302E-3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12F-AA8A-48AE-BC17-CAF2E0FD6997}"/>
                  </c:ext>
                </c:extLst>
              </c15:ser>
            </c15:filteredPieSeries>
            <c15:filteredPi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Distribution'!$N$20</c15:sqref>
                        </c15:formulaRef>
                      </c:ext>
                    </c:extLst>
                    <c:strCache>
                      <c:ptCount val="1"/>
                      <c:pt idx="0">
                        <c:v>SU23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31-AA8A-48AE-BC17-CAF2E0FD6997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33-AA8A-48AE-BC17-CAF2E0FD6997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35-AA8A-48AE-BC17-CAF2E0FD6997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37-AA8A-48AE-BC17-CAF2E0FD6997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39-AA8A-48AE-BC17-CAF2E0FD6997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3B-AA8A-48AE-BC17-CAF2E0FD6997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3D-AA8A-48AE-BC17-CAF2E0FD6997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3F-AA8A-48AE-BC17-CAF2E0FD6997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41-AA8A-48AE-BC17-CAF2E0FD699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Distribution'!$O$4:$W$4</c15:sqref>
                        </c15:formulaRef>
                      </c:ext>
                    </c:extLst>
                    <c:strCache>
                      <c:ptCount val="9"/>
                      <c:pt idx="0">
                        <c:v>&lt;18</c:v>
                      </c:pt>
                      <c:pt idx="1">
                        <c:v>18-19</c:v>
                      </c:pt>
                      <c:pt idx="2">
                        <c:v>20-24</c:v>
                      </c:pt>
                      <c:pt idx="3">
                        <c:v>25-34</c:v>
                      </c:pt>
                      <c:pt idx="4">
                        <c:v>35-39</c:v>
                      </c:pt>
                      <c:pt idx="5">
                        <c:v>40-44</c:v>
                      </c:pt>
                      <c:pt idx="6">
                        <c:v>45-55</c:v>
                      </c:pt>
                      <c:pt idx="7">
                        <c:v>&gt;55</c:v>
                      </c:pt>
                      <c:pt idx="8">
                        <c:v>Unknown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Distribution'!$O$20:$W$20</c15:sqref>
                        </c15:formulaRef>
                      </c:ext>
                    </c:extLst>
                    <c:numCache>
                      <c:formatCode>0.0%</c:formatCode>
                      <c:ptCount val="9"/>
                      <c:pt idx="0">
                        <c:v>7.990012484394507E-2</c:v>
                      </c:pt>
                      <c:pt idx="1">
                        <c:v>0.18976279650436953</c:v>
                      </c:pt>
                      <c:pt idx="2">
                        <c:v>0.29463171036204744</c:v>
                      </c:pt>
                      <c:pt idx="3">
                        <c:v>0.24469413233458176</c:v>
                      </c:pt>
                      <c:pt idx="4">
                        <c:v>5.6179775280898875E-2</c:v>
                      </c:pt>
                      <c:pt idx="5">
                        <c:v>4.9937578027465665E-2</c:v>
                      </c:pt>
                      <c:pt idx="6">
                        <c:v>6.4918851435705374E-2</c:v>
                      </c:pt>
                      <c:pt idx="7">
                        <c:v>1.9975031210986267E-2</c:v>
                      </c:pt>
                      <c:pt idx="8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142-AA8A-48AE-BC17-CAF2E0FD6997}"/>
                  </c:ext>
                </c:extLst>
              </c15:ser>
            </c15:filteredPieSeries>
            <c15:filteredPi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Distribution'!$N$21</c15:sqref>
                        </c15:formulaRef>
                      </c:ext>
                    </c:extLst>
                    <c:strCache>
                      <c:ptCount val="1"/>
                      <c:pt idx="0">
                        <c:v>FA23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44-AA8A-48AE-BC17-CAF2E0FD6997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46-AA8A-48AE-BC17-CAF2E0FD6997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48-AA8A-48AE-BC17-CAF2E0FD6997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4A-AA8A-48AE-BC17-CAF2E0FD6997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4C-AA8A-48AE-BC17-CAF2E0FD6997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4E-AA8A-48AE-BC17-CAF2E0FD6997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50-AA8A-48AE-BC17-CAF2E0FD6997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52-AA8A-48AE-BC17-CAF2E0FD6997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54-AA8A-48AE-BC17-CAF2E0FD699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Distribution'!$O$4:$W$4</c15:sqref>
                        </c15:formulaRef>
                      </c:ext>
                    </c:extLst>
                    <c:strCache>
                      <c:ptCount val="9"/>
                      <c:pt idx="0">
                        <c:v>&lt;18</c:v>
                      </c:pt>
                      <c:pt idx="1">
                        <c:v>18-19</c:v>
                      </c:pt>
                      <c:pt idx="2">
                        <c:v>20-24</c:v>
                      </c:pt>
                      <c:pt idx="3">
                        <c:v>25-34</c:v>
                      </c:pt>
                      <c:pt idx="4">
                        <c:v>35-39</c:v>
                      </c:pt>
                      <c:pt idx="5">
                        <c:v>40-44</c:v>
                      </c:pt>
                      <c:pt idx="6">
                        <c:v>45-55</c:v>
                      </c:pt>
                      <c:pt idx="7">
                        <c:v>&gt;55</c:v>
                      </c:pt>
                      <c:pt idx="8">
                        <c:v>Unknown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Distribution'!$O$21:$W$21</c15:sqref>
                        </c15:formulaRef>
                      </c:ext>
                    </c:extLst>
                    <c:numCache>
                      <c:formatCode>0.0%</c:formatCode>
                      <c:ptCount val="9"/>
                      <c:pt idx="0">
                        <c:v>0.31752484191508584</c:v>
                      </c:pt>
                      <c:pt idx="1">
                        <c:v>0.18337850045167117</c:v>
                      </c:pt>
                      <c:pt idx="2">
                        <c:v>0.17660343270099368</c:v>
                      </c:pt>
                      <c:pt idx="3">
                        <c:v>0.17615176151761516</c:v>
                      </c:pt>
                      <c:pt idx="4">
                        <c:v>5.3748870822041557E-2</c:v>
                      </c:pt>
                      <c:pt idx="5">
                        <c:v>3.7940379403794036E-2</c:v>
                      </c:pt>
                      <c:pt idx="6">
                        <c:v>4.3360433604336043E-2</c:v>
                      </c:pt>
                      <c:pt idx="7">
                        <c:v>1.038843721770551E-2</c:v>
                      </c:pt>
                      <c:pt idx="8">
                        <c:v>9.0334236675700087E-4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155-AA8A-48AE-BC17-CAF2E0FD6997}"/>
                  </c:ext>
                </c:extLst>
              </c15:ser>
            </c15:filteredPieSeries>
            <c15:filteredPi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Distribution'!$N$22</c15:sqref>
                        </c15:formulaRef>
                      </c:ext>
                    </c:extLst>
                    <c:strCache>
                      <c:ptCount val="1"/>
                      <c:pt idx="0">
                        <c:v>SP24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57-AA8A-48AE-BC17-CAF2E0FD6997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59-AA8A-48AE-BC17-CAF2E0FD6997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5B-AA8A-48AE-BC17-CAF2E0FD6997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5D-AA8A-48AE-BC17-CAF2E0FD6997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5F-AA8A-48AE-BC17-CAF2E0FD6997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61-AA8A-48AE-BC17-CAF2E0FD6997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63-AA8A-48AE-BC17-CAF2E0FD6997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65-AA8A-48AE-BC17-CAF2E0FD6997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67-AA8A-48AE-BC17-CAF2E0FD699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Distribution'!$O$4:$W$4</c15:sqref>
                        </c15:formulaRef>
                      </c:ext>
                    </c:extLst>
                    <c:strCache>
                      <c:ptCount val="9"/>
                      <c:pt idx="0">
                        <c:v>&lt;18</c:v>
                      </c:pt>
                      <c:pt idx="1">
                        <c:v>18-19</c:v>
                      </c:pt>
                      <c:pt idx="2">
                        <c:v>20-24</c:v>
                      </c:pt>
                      <c:pt idx="3">
                        <c:v>25-34</c:v>
                      </c:pt>
                      <c:pt idx="4">
                        <c:v>35-39</c:v>
                      </c:pt>
                      <c:pt idx="5">
                        <c:v>40-44</c:v>
                      </c:pt>
                      <c:pt idx="6">
                        <c:v>45-55</c:v>
                      </c:pt>
                      <c:pt idx="7">
                        <c:v>&gt;55</c:v>
                      </c:pt>
                      <c:pt idx="8">
                        <c:v>Unknown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Distribution'!$O$22:$W$22</c15:sqref>
                        </c15:formulaRef>
                      </c:ext>
                    </c:extLst>
                    <c:numCache>
                      <c:formatCode>0.0%</c:formatCode>
                      <c:ptCount val="9"/>
                      <c:pt idx="0">
                        <c:v>0.30400696864111498</c:v>
                      </c:pt>
                      <c:pt idx="1">
                        <c:v>0.21733449477351915</c:v>
                      </c:pt>
                      <c:pt idx="2">
                        <c:v>0.1798780487804878</c:v>
                      </c:pt>
                      <c:pt idx="3">
                        <c:v>0.16376306620209058</c:v>
                      </c:pt>
                      <c:pt idx="4">
                        <c:v>4.5296167247386762E-2</c:v>
                      </c:pt>
                      <c:pt idx="5">
                        <c:v>3.7020905923344949E-2</c:v>
                      </c:pt>
                      <c:pt idx="6">
                        <c:v>4.2247386759581881E-2</c:v>
                      </c:pt>
                      <c:pt idx="7">
                        <c:v>9.5818815331010446E-3</c:v>
                      </c:pt>
                      <c:pt idx="8">
                        <c:v>8.710801393728223E-4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168-AA8A-48AE-BC17-CAF2E0FD6997}"/>
                  </c:ext>
                </c:extLst>
              </c15:ser>
            </c15:filteredPieSeries>
            <c15:filteredPi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Distribution'!$N$23</c15:sqref>
                        </c15:formulaRef>
                      </c:ext>
                    </c:extLst>
                    <c:strCache>
                      <c:ptCount val="1"/>
                      <c:pt idx="0">
                        <c:v>SU24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6A-AA8A-48AE-BC17-CAF2E0FD6997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6C-AA8A-48AE-BC17-CAF2E0FD6997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6E-AA8A-48AE-BC17-CAF2E0FD6997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70-AA8A-48AE-BC17-CAF2E0FD6997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72-AA8A-48AE-BC17-CAF2E0FD6997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74-AA8A-48AE-BC17-CAF2E0FD6997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76-AA8A-48AE-BC17-CAF2E0FD6997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78-AA8A-48AE-BC17-CAF2E0FD6997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7A-AA8A-48AE-BC17-CAF2E0FD699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Distribution'!$O$4:$W$4</c15:sqref>
                        </c15:formulaRef>
                      </c:ext>
                    </c:extLst>
                    <c:strCache>
                      <c:ptCount val="9"/>
                      <c:pt idx="0">
                        <c:v>&lt;18</c:v>
                      </c:pt>
                      <c:pt idx="1">
                        <c:v>18-19</c:v>
                      </c:pt>
                      <c:pt idx="2">
                        <c:v>20-24</c:v>
                      </c:pt>
                      <c:pt idx="3">
                        <c:v>25-34</c:v>
                      </c:pt>
                      <c:pt idx="4">
                        <c:v>35-39</c:v>
                      </c:pt>
                      <c:pt idx="5">
                        <c:v>40-44</c:v>
                      </c:pt>
                      <c:pt idx="6">
                        <c:v>45-55</c:v>
                      </c:pt>
                      <c:pt idx="7">
                        <c:v>&gt;55</c:v>
                      </c:pt>
                      <c:pt idx="8">
                        <c:v>Unknown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Distribution'!$O$23:$W$23</c15:sqref>
                        </c15:formulaRef>
                      </c:ext>
                    </c:extLst>
                    <c:numCache>
                      <c:formatCode>0.0%</c:formatCode>
                      <c:ptCount val="9"/>
                      <c:pt idx="0">
                        <c:v>8.495821727019498E-2</c:v>
                      </c:pt>
                      <c:pt idx="1">
                        <c:v>0.20752089136490251</c:v>
                      </c:pt>
                      <c:pt idx="2">
                        <c:v>0.25766016713091922</c:v>
                      </c:pt>
                      <c:pt idx="3">
                        <c:v>0.2785515320334262</c:v>
                      </c:pt>
                      <c:pt idx="4">
                        <c:v>5.5710306406685235E-2</c:v>
                      </c:pt>
                      <c:pt idx="5">
                        <c:v>4.456824512534819E-2</c:v>
                      </c:pt>
                      <c:pt idx="6">
                        <c:v>5.8495821727019497E-2</c:v>
                      </c:pt>
                      <c:pt idx="7">
                        <c:v>1.1142061281337047E-2</c:v>
                      </c:pt>
                      <c:pt idx="8">
                        <c:v>1.3927576601671309E-3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17B-AA8A-48AE-BC17-CAF2E0FD6997}"/>
                  </c:ext>
                </c:extLst>
              </c15:ser>
            </c15:filteredPieSeries>
            <c15:filteredPi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Distribution'!$N$24</c15:sqref>
                        </c15:formulaRef>
                      </c:ext>
                    </c:extLst>
                    <c:strCache>
                      <c:ptCount val="1"/>
                      <c:pt idx="0">
                        <c:v>FA24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7D-AA8A-48AE-BC17-CAF2E0FD6997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7F-AA8A-48AE-BC17-CAF2E0FD6997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81-AA8A-48AE-BC17-CAF2E0FD6997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83-AA8A-48AE-BC17-CAF2E0FD6997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85-AA8A-48AE-BC17-CAF2E0FD6997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87-AA8A-48AE-BC17-CAF2E0FD6997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89-AA8A-48AE-BC17-CAF2E0FD6997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8B-AA8A-48AE-BC17-CAF2E0FD6997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8D-AA8A-48AE-BC17-CAF2E0FD699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Distribution'!$O$4:$W$4</c15:sqref>
                        </c15:formulaRef>
                      </c:ext>
                    </c:extLst>
                    <c:strCache>
                      <c:ptCount val="9"/>
                      <c:pt idx="0">
                        <c:v>&lt;18</c:v>
                      </c:pt>
                      <c:pt idx="1">
                        <c:v>18-19</c:v>
                      </c:pt>
                      <c:pt idx="2">
                        <c:v>20-24</c:v>
                      </c:pt>
                      <c:pt idx="3">
                        <c:v>25-34</c:v>
                      </c:pt>
                      <c:pt idx="4">
                        <c:v>35-39</c:v>
                      </c:pt>
                      <c:pt idx="5">
                        <c:v>40-44</c:v>
                      </c:pt>
                      <c:pt idx="6">
                        <c:v>45-55</c:v>
                      </c:pt>
                      <c:pt idx="7">
                        <c:v>&gt;55</c:v>
                      </c:pt>
                      <c:pt idx="8">
                        <c:v>Unknown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Distribution'!$O$24:$W$24</c15:sqref>
                        </c15:formulaRef>
                      </c:ext>
                    </c:extLst>
                    <c:numCache>
                      <c:formatCode>0.0%</c:formatCode>
                      <c:ptCount val="9"/>
                      <c:pt idx="0">
                        <c:v>0.30318257956448913</c:v>
                      </c:pt>
                      <c:pt idx="1">
                        <c:v>0.19891122278056952</c:v>
                      </c:pt>
                      <c:pt idx="2">
                        <c:v>0.17420435510887772</c:v>
                      </c:pt>
                      <c:pt idx="3">
                        <c:v>0.17964824120603015</c:v>
                      </c:pt>
                      <c:pt idx="4">
                        <c:v>4.9832495812395308E-2</c:v>
                      </c:pt>
                      <c:pt idx="5">
                        <c:v>3.6850921273031828E-2</c:v>
                      </c:pt>
                      <c:pt idx="6">
                        <c:v>4.2294807370184255E-2</c:v>
                      </c:pt>
                      <c:pt idx="7">
                        <c:v>1.423785594639866E-2</c:v>
                      </c:pt>
                      <c:pt idx="8">
                        <c:v>8.375209380234506E-4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18E-AA8A-48AE-BC17-CAF2E0FD6997}"/>
                  </c:ext>
                </c:extLst>
              </c15:ser>
            </c15:filteredPieSeries>
            <c15:filteredPi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Distribution'!$N$25</c15:sqref>
                        </c15:formulaRef>
                      </c:ext>
                    </c:extLst>
                    <c:strCache>
                      <c:ptCount val="1"/>
                      <c:pt idx="0">
                        <c:v>SP25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90-AA8A-48AE-BC17-CAF2E0FD6997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92-AA8A-48AE-BC17-CAF2E0FD6997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94-AA8A-48AE-BC17-CAF2E0FD6997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96-AA8A-48AE-BC17-CAF2E0FD6997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98-AA8A-48AE-BC17-CAF2E0FD6997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9A-AA8A-48AE-BC17-CAF2E0FD6997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9C-AA8A-48AE-BC17-CAF2E0FD6997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9E-AA8A-48AE-BC17-CAF2E0FD6997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A0-AA8A-48AE-BC17-CAF2E0FD699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Distribution'!$O$4:$W$4</c15:sqref>
                        </c15:formulaRef>
                      </c:ext>
                    </c:extLst>
                    <c:strCache>
                      <c:ptCount val="9"/>
                      <c:pt idx="0">
                        <c:v>&lt;18</c:v>
                      </c:pt>
                      <c:pt idx="1">
                        <c:v>18-19</c:v>
                      </c:pt>
                      <c:pt idx="2">
                        <c:v>20-24</c:v>
                      </c:pt>
                      <c:pt idx="3">
                        <c:v>25-34</c:v>
                      </c:pt>
                      <c:pt idx="4">
                        <c:v>35-39</c:v>
                      </c:pt>
                      <c:pt idx="5">
                        <c:v>40-44</c:v>
                      </c:pt>
                      <c:pt idx="6">
                        <c:v>45-55</c:v>
                      </c:pt>
                      <c:pt idx="7">
                        <c:v>&gt;55</c:v>
                      </c:pt>
                      <c:pt idx="8">
                        <c:v>Unknown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Distribution'!$O$25:$W$25</c15:sqref>
                        </c15:formulaRef>
                      </c:ext>
                    </c:extLst>
                    <c:numCache>
                      <c:formatCode>0.0%</c:formatCode>
                      <c:ptCount val="9"/>
                      <c:pt idx="0">
                        <c:v>0.33146964856230032</c:v>
                      </c:pt>
                      <c:pt idx="1">
                        <c:v>0.19289137380191693</c:v>
                      </c:pt>
                      <c:pt idx="2">
                        <c:v>0.15894568690095848</c:v>
                      </c:pt>
                      <c:pt idx="3">
                        <c:v>0.1757188498402556</c:v>
                      </c:pt>
                      <c:pt idx="4">
                        <c:v>5.1517571884984029E-2</c:v>
                      </c:pt>
                      <c:pt idx="5">
                        <c:v>3.873801916932907E-2</c:v>
                      </c:pt>
                      <c:pt idx="6">
                        <c:v>3.7539936102236424E-2</c:v>
                      </c:pt>
                      <c:pt idx="7">
                        <c:v>1.2380191693290734E-2</c:v>
                      </c:pt>
                      <c:pt idx="8">
                        <c:v>7.9872204472843447E-4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1A1-AA8A-48AE-BC17-CAF2E0FD6997}"/>
                  </c:ext>
                </c:extLst>
              </c15:ser>
            </c15:filteredPieSeries>
            <c15:filteredPi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Distribution'!$N$26</c15:sqref>
                        </c15:formulaRef>
                      </c:ext>
                    </c:extLst>
                    <c:strCache>
                      <c:ptCount val="1"/>
                      <c:pt idx="0">
                        <c:v>SU25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A3-AA8A-48AE-BC17-CAF2E0FD6997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A5-AA8A-48AE-BC17-CAF2E0FD6997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A7-AA8A-48AE-BC17-CAF2E0FD6997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A9-AA8A-48AE-BC17-CAF2E0FD6997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AB-AA8A-48AE-BC17-CAF2E0FD6997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AD-AA8A-48AE-BC17-CAF2E0FD6997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AF-AA8A-48AE-BC17-CAF2E0FD6997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B1-AA8A-48AE-BC17-CAF2E0FD6997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B3-AA8A-48AE-BC17-CAF2E0FD699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Distribution'!$O$4:$W$4</c15:sqref>
                        </c15:formulaRef>
                      </c:ext>
                    </c:extLst>
                    <c:strCache>
                      <c:ptCount val="9"/>
                      <c:pt idx="0">
                        <c:v>&lt;18</c:v>
                      </c:pt>
                      <c:pt idx="1">
                        <c:v>18-19</c:v>
                      </c:pt>
                      <c:pt idx="2">
                        <c:v>20-24</c:v>
                      </c:pt>
                      <c:pt idx="3">
                        <c:v>25-34</c:v>
                      </c:pt>
                      <c:pt idx="4">
                        <c:v>35-39</c:v>
                      </c:pt>
                      <c:pt idx="5">
                        <c:v>40-44</c:v>
                      </c:pt>
                      <c:pt idx="6">
                        <c:v>45-55</c:v>
                      </c:pt>
                      <c:pt idx="7">
                        <c:v>&gt;55</c:v>
                      </c:pt>
                      <c:pt idx="8">
                        <c:v>Unknown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'Student Age Distribution'!$O$26:$W$26</c15:sqref>
                        </c15:formulaRef>
                      </c:ext>
                    </c:extLst>
                    <c:numCache>
                      <c:formatCode>0.0%</c:formatCode>
                      <c:ptCount val="9"/>
                      <c:pt idx="0">
                        <c:v>9.8997493734335834E-2</c:v>
                      </c:pt>
                      <c:pt idx="1">
                        <c:v>0.18922305764411027</c:v>
                      </c:pt>
                      <c:pt idx="2">
                        <c:v>0.25689223057644112</c:v>
                      </c:pt>
                      <c:pt idx="3">
                        <c:v>0.27192982456140352</c:v>
                      </c:pt>
                      <c:pt idx="4">
                        <c:v>6.8922305764411024E-2</c:v>
                      </c:pt>
                      <c:pt idx="5">
                        <c:v>4.2606516290726815E-2</c:v>
                      </c:pt>
                      <c:pt idx="6">
                        <c:v>5.5137844611528819E-2</c:v>
                      </c:pt>
                      <c:pt idx="7">
                        <c:v>1.5037593984962405E-2</c:v>
                      </c:pt>
                      <c:pt idx="8">
                        <c:v>1.2531328320802004E-3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1B4-AA8A-48AE-BC17-CAF2E0FD6997}"/>
                  </c:ext>
                </c:extLst>
              </c15:ser>
            </c15:filteredPieSeries>
          </c:ext>
        </c:extLst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5"/>
            </a:solidFill>
          </c:spPr>
          <c:explosion val="3"/>
          <c:dPt>
            <c:idx val="0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3F4-4A9D-8734-960F53068434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3F4-4A9D-8734-960F5306843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3F4-4A9D-8734-960F53068434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3F4-4A9D-8734-960F5306843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3F4-4A9D-8734-960F5306843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30A2B43-DF64-4FF9-B325-A21ACA82EAAF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13.6%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3F4-4A9D-8734-960F53068434}"/>
                </c:ext>
              </c:extLst>
            </c:dLbl>
            <c:dLbl>
              <c:idx val="1"/>
              <c:layout>
                <c:manualLayout>
                  <c:x val="-0.1488814523184602"/>
                  <c:y val="-0.169022309711286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High</a:t>
                    </a:r>
                    <a:r>
                      <a:rPr lang="en-US" baseline="0" dirty="0"/>
                      <a:t> Scholl 37.9%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3F4-4A9D-8734-960F53068434}"/>
                </c:ext>
              </c:extLst>
            </c:dLbl>
            <c:dLbl>
              <c:idx val="2"/>
              <c:layout>
                <c:manualLayout>
                  <c:x val="6.4563648293963202E-2"/>
                  <c:y val="-0.12405329542140574"/>
                </c:manualLayout>
              </c:layout>
              <c:tx>
                <c:rich>
                  <a:bodyPr/>
                  <a:lstStyle/>
                  <a:p>
                    <a:fld id="{6194B303-F91F-4403-874C-6A09BE857C05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12.1%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3F4-4A9D-8734-960F5306843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Continuing</a:t>
                    </a:r>
                  </a:p>
                  <a:p>
                    <a:r>
                      <a:rPr lang="en-US" dirty="0"/>
                      <a:t>31.9%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33F4-4A9D-8734-960F5306843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2FCBA32-DD55-4D0F-95CE-428A67A28DB9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4.7%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3F4-4A9D-8734-960F53068434}"/>
                </c:ext>
              </c:extLst>
            </c:dLbl>
            <c:numFmt formatCode="0.0%" sourceLinked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Sheet3!$C$44:$C$48</c:f>
              <c:strCache>
                <c:ptCount val="5"/>
                <c:pt idx="0">
                  <c:v>New</c:v>
                </c:pt>
                <c:pt idx="1">
                  <c:v>Continuing</c:v>
                </c:pt>
                <c:pt idx="2">
                  <c:v>Returning</c:v>
                </c:pt>
                <c:pt idx="3">
                  <c:v>High School </c:v>
                </c:pt>
                <c:pt idx="4">
                  <c:v>Other</c:v>
                </c:pt>
              </c:strCache>
            </c:strRef>
          </c:cat>
          <c:val>
            <c:numRef>
              <c:f>Sheet3!$D$44:$D$48</c:f>
              <c:numCache>
                <c:formatCode>General</c:formatCode>
                <c:ptCount val="5"/>
                <c:pt idx="0">
                  <c:v>0.17299999999999999</c:v>
                </c:pt>
                <c:pt idx="1">
                  <c:v>0.35299999999999998</c:v>
                </c:pt>
                <c:pt idx="2">
                  <c:v>0.161</c:v>
                </c:pt>
                <c:pt idx="3">
                  <c:v>0.28899999999999998</c:v>
                </c:pt>
                <c:pt idx="4">
                  <c:v>2.4E-2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3F4-4A9D-8734-960F53068434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shade val="4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15-40EE-8F2F-35A9C99BC266}"/>
              </c:ext>
            </c:extLst>
          </c:dPt>
          <c:dPt>
            <c:idx val="1"/>
            <c:bubble3D val="0"/>
            <c:spPr>
              <a:solidFill>
                <a:schemeClr val="accent6">
                  <a:shade val="6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15-40EE-8F2F-35A9C99BC266}"/>
              </c:ext>
            </c:extLst>
          </c:dPt>
          <c:dPt>
            <c:idx val="2"/>
            <c:bubble3D val="0"/>
            <c:spPr>
              <a:solidFill>
                <a:schemeClr val="accent6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15-40EE-8F2F-35A9C99BC266}"/>
              </c:ext>
            </c:extLst>
          </c:dPt>
          <c:dPt>
            <c:idx val="3"/>
            <c:bubble3D val="0"/>
            <c:spPr>
              <a:solidFill>
                <a:schemeClr val="accent6">
                  <a:shade val="9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15-40EE-8F2F-35A9C99BC266}"/>
              </c:ext>
            </c:extLst>
          </c:dPt>
          <c:dPt>
            <c:idx val="4"/>
            <c:bubble3D val="0"/>
            <c:spPr>
              <a:solidFill>
                <a:schemeClr val="accent6">
                  <a:tint val="9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B15-40EE-8F2F-35A9C99BC266}"/>
              </c:ext>
            </c:extLst>
          </c:dPt>
          <c:dPt>
            <c:idx val="5"/>
            <c:bubble3D val="0"/>
            <c:spPr>
              <a:solidFill>
                <a:schemeClr val="accent6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B15-40EE-8F2F-35A9C99BC266}"/>
              </c:ext>
            </c:extLst>
          </c:dPt>
          <c:dPt>
            <c:idx val="6"/>
            <c:bubble3D val="0"/>
            <c:spPr>
              <a:solidFill>
                <a:schemeClr val="accent6">
                  <a:tint val="6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B15-40EE-8F2F-35A9C99BC266}"/>
              </c:ext>
            </c:extLst>
          </c:dPt>
          <c:dPt>
            <c:idx val="7"/>
            <c:bubble3D val="0"/>
            <c:spPr>
              <a:solidFill>
                <a:schemeClr val="accent6">
                  <a:tint val="4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B15-40EE-8F2F-35A9C99BC266}"/>
              </c:ext>
            </c:extLst>
          </c:dPt>
          <c:dLbls>
            <c:dLbl>
              <c:idx val="1"/>
              <c:layout>
                <c:manualLayout>
                  <c:x val="8.6111111111111013E-2"/>
                  <c:y val="9.7222222222222307E-2"/>
                </c:manualLayout>
              </c:layout>
              <c:tx>
                <c:rich>
                  <a:bodyPr/>
                  <a:lstStyle/>
                  <a:p>
                    <a:fld id="{7587E53B-0568-4864-8ACA-FC2440729E18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58.6%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B15-40EE-8F2F-35A9C99BC266}"/>
                </c:ext>
              </c:extLst>
            </c:dLbl>
            <c:dLbl>
              <c:idx val="2"/>
              <c:layout>
                <c:manualLayout>
                  <c:x val="-0.13333333333333333"/>
                  <c:y val="0.30092592592592582"/>
                </c:manualLayout>
              </c:layout>
              <c:tx>
                <c:rich>
                  <a:bodyPr/>
                  <a:lstStyle/>
                  <a:p>
                    <a:fld id="{C5E32135-08ED-4165-B0C7-CFF14EEE1D6A}" type="CATEGORYNAME">
                      <a:rPr lang="en-US" dirty="0"/>
                      <a:pPr/>
                      <a:t>[CATEGORY NAME]</a:t>
                    </a:fld>
                    <a:r>
                      <a:rPr lang="en-US" baseline="0" dirty="0"/>
                      <a:t>
29.1%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B15-40EE-8F2F-35A9C99BC266}"/>
                </c:ext>
              </c:extLst>
            </c:dLbl>
            <c:dLbl>
              <c:idx val="3"/>
              <c:layout>
                <c:manualLayout>
                  <c:x val="-0.32777777777777778"/>
                  <c:y val="0.17129629629629625"/>
                </c:manualLayout>
              </c:layout>
              <c:tx>
                <c:rich>
                  <a:bodyPr/>
                  <a:lstStyle/>
                  <a:p>
                    <a:fld id="{51DFB9E1-C9EA-4B57-8B88-E0B5BF284289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7.2%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B15-40EE-8F2F-35A9C99BC266}"/>
                </c:ext>
              </c:extLst>
            </c:dLbl>
            <c:dLbl>
              <c:idx val="4"/>
              <c:layout>
                <c:manualLayout>
                  <c:x val="-0.36388888888888887"/>
                  <c:y val="4.1666666666666685E-2"/>
                </c:manualLayout>
              </c:layout>
              <c:tx>
                <c:rich>
                  <a:bodyPr/>
                  <a:lstStyle/>
                  <a:p>
                    <a:fld id="{FD5CECB5-8A3A-411D-92D0-A4CD712B8588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2.0%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B15-40EE-8F2F-35A9C99BC266}"/>
                </c:ext>
              </c:extLst>
            </c:dLbl>
            <c:dLbl>
              <c:idx val="5"/>
              <c:layout>
                <c:manualLayout>
                  <c:x val="0.36666666666666659"/>
                  <c:y val="9.259259259259257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469D0AE-0317-4254-94B1-2644D9ED97B2}" type="CATEGORYNAME">
                      <a:rPr lang="en-US" sz="1800"/>
                      <a:pPr>
                        <a:defRPr sz="1800" b="1">
                          <a:ln>
                            <a:noFill/>
                          </a:ln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800" baseline="0" dirty="0"/>
                      <a:t>
0.7%</a:t>
                    </a:r>
                  </a:p>
                </c:rich>
              </c:tx>
              <c:numFmt formatCode="0.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6B15-40EE-8F2F-35A9C99BC266}"/>
                </c:ext>
              </c:extLst>
            </c:dLbl>
            <c:dLbl>
              <c:idx val="6"/>
              <c:layout>
                <c:manualLayout>
                  <c:x val="0.39492233633452672"/>
                  <c:y val="0.33796296296296297"/>
                </c:manualLayout>
              </c:layout>
              <c:tx>
                <c:rich>
                  <a:bodyPr/>
                  <a:lstStyle/>
                  <a:p>
                    <a:fld id="{02A693B0-6E35-4906-81CD-2AB5CDFEF450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0.3%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14119520107372"/>
                      <c:h val="0.160767544717048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6B15-40EE-8F2F-35A9C99BC266}"/>
                </c:ext>
              </c:extLst>
            </c:dLbl>
            <c:dLbl>
              <c:idx val="7"/>
              <c:layout>
                <c:manualLayout>
                  <c:x val="-0.2361111111111111"/>
                  <c:y val="-6.944444444444450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36EE81D-5021-4763-9A06-9B1AF1F08E38}" type="CATEGORYNAME">
                      <a:rPr lang="en-US" sz="1800"/>
                      <a:pPr>
                        <a:defRPr sz="18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sz="1800" baseline="0" dirty="0"/>
                      <a:t>
1.8%</a:t>
                    </a:r>
                  </a:p>
                </c:rich>
              </c:tx>
              <c:numFmt formatCode="0.0%" sourceLinked="0"/>
              <c:spPr>
                <a:noFill/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6B15-40EE-8F2F-35A9C99BC266}"/>
                </c:ext>
              </c:extLst>
            </c:dLbl>
            <c:numFmt formatCode="0.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Sheet3!$C$23:$C$30</c:f>
              <c:strCache>
                <c:ptCount val="8"/>
                <c:pt idx="0">
                  <c:v>Race and Ethnicity</c:v>
                </c:pt>
                <c:pt idx="1">
                  <c:v>White</c:v>
                </c:pt>
                <c:pt idx="2">
                  <c:v>Black</c:v>
                </c:pt>
                <c:pt idx="3">
                  <c:v>Hispanic</c:v>
                </c:pt>
                <c:pt idx="4">
                  <c:v>Asian</c:v>
                </c:pt>
                <c:pt idx="5">
                  <c:v>Native Amer/Alaskan Native</c:v>
                </c:pt>
                <c:pt idx="6">
                  <c:v>Hawaiian/Pacific Islander</c:v>
                </c:pt>
                <c:pt idx="7">
                  <c:v>Other Unknown</c:v>
                </c:pt>
              </c:strCache>
            </c:strRef>
          </c:cat>
          <c:val>
            <c:numRef>
              <c:f>Sheet3!$D$23:$D$30</c:f>
              <c:numCache>
                <c:formatCode>0.0%</c:formatCode>
                <c:ptCount val="8"/>
                <c:pt idx="1">
                  <c:v>0.68600000000000005</c:v>
                </c:pt>
                <c:pt idx="2">
                  <c:v>0.24199999999999999</c:v>
                </c:pt>
                <c:pt idx="3">
                  <c:v>4.1000000000000002E-2</c:v>
                </c:pt>
                <c:pt idx="4">
                  <c:v>1.4E-2</c:v>
                </c:pt>
                <c:pt idx="5">
                  <c:v>4.0000000000000001E-3</c:v>
                </c:pt>
                <c:pt idx="6">
                  <c:v>2E-3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B15-40EE-8F2F-35A9C99BC2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3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High School Student Count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3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'Early College'!$C$5</c:f>
              <c:strCache>
                <c:ptCount val="1"/>
                <c:pt idx="0">
                  <c:v>High School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('Early College'!$B$7,'Early College'!$B$10,'Early College'!$B$13,'Early College'!$B$16,'Early College'!$B$19,'Early College'!$B$22,'Early College'!$B$25,'Early College'!$B$28)</c:f>
              <c:strCache>
                <c:ptCount val="8"/>
                <c:pt idx="0">
                  <c:v>FA18</c:v>
                </c:pt>
                <c:pt idx="1">
                  <c:v>FA19</c:v>
                </c:pt>
                <c:pt idx="2">
                  <c:v>FA20</c:v>
                </c:pt>
                <c:pt idx="3">
                  <c:v>FA21</c:v>
                </c:pt>
                <c:pt idx="4">
                  <c:v>FA22</c:v>
                </c:pt>
                <c:pt idx="5">
                  <c:v>FA23</c:v>
                </c:pt>
                <c:pt idx="6">
                  <c:v>FA24</c:v>
                </c:pt>
                <c:pt idx="7">
                  <c:v>FA25</c:v>
                </c:pt>
              </c:strCache>
              <c:extLst/>
            </c:strRef>
          </c:cat>
          <c:val>
            <c:numRef>
              <c:f>('Early College'!$C$7,'Early College'!$C$10,'Early College'!$C$13,'Early College'!$C$16,'Early College'!$C$19,'Early College'!$C$22,'Early College'!$C$25,'Early College'!$C$28)</c:f>
              <c:numCache>
                <c:formatCode>General</c:formatCode>
                <c:ptCount val="8"/>
                <c:pt idx="0">
                  <c:v>551</c:v>
                </c:pt>
                <c:pt idx="1">
                  <c:v>818</c:v>
                </c:pt>
                <c:pt idx="2">
                  <c:v>578</c:v>
                </c:pt>
                <c:pt idx="3">
                  <c:v>646</c:v>
                </c:pt>
                <c:pt idx="4">
                  <c:v>598</c:v>
                </c:pt>
                <c:pt idx="5">
                  <c:v>739</c:v>
                </c:pt>
                <c:pt idx="6">
                  <c:v>890</c:v>
                </c:pt>
                <c:pt idx="7">
                  <c:v>968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9C02-4EA6-8FBF-A204889920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1648399"/>
        <c:axId val="881641199"/>
      </c:barChart>
      <c:catAx>
        <c:axId val="881648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641199"/>
        <c:crosses val="autoZero"/>
        <c:auto val="1"/>
        <c:lblAlgn val="ctr"/>
        <c:lblOffset val="100"/>
        <c:noMultiLvlLbl val="0"/>
      </c:catAx>
      <c:valAx>
        <c:axId val="881641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648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'Credit load and enrollment'!$C$5</c:f>
              <c:strCache>
                <c:ptCount val="1"/>
                <c:pt idx="0">
                  <c:v>Full-Time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('Credit load and enrollment'!$B$7,'Credit load and enrollment'!$B$10,'Credit load and enrollment'!$B$13,'Credit load and enrollment'!$B$16,'Credit load and enrollment'!$B$19,'Credit load and enrollment'!$B$22,'Credit load and enrollment'!$B$25,'Credit load and enrollment'!$B$28)</c:f>
              <c:strCache>
                <c:ptCount val="8"/>
                <c:pt idx="0">
                  <c:v>FA18</c:v>
                </c:pt>
                <c:pt idx="1">
                  <c:v>FA19</c:v>
                </c:pt>
                <c:pt idx="2">
                  <c:v>FA20</c:v>
                </c:pt>
                <c:pt idx="3">
                  <c:v>FA21</c:v>
                </c:pt>
                <c:pt idx="4">
                  <c:v>FA22</c:v>
                </c:pt>
                <c:pt idx="5">
                  <c:v>FA23</c:v>
                </c:pt>
                <c:pt idx="6">
                  <c:v>FA24</c:v>
                </c:pt>
                <c:pt idx="7">
                  <c:v>FA25</c:v>
                </c:pt>
              </c:strCache>
              <c:extLst/>
            </c:strRef>
          </c:cat>
          <c:val>
            <c:numRef>
              <c:f>('Credit load and enrollment'!$C$7,'Credit load and enrollment'!$C$10,'Credit load and enrollment'!$C$13,'Credit load and enrollment'!$C$16,'Credit load and enrollment'!$C$19,'Credit load and enrollment'!$C$22,'Credit load and enrollment'!$C$25,'Credit load and enrollment'!$C$28)</c:f>
              <c:numCache>
                <c:formatCode>General</c:formatCode>
                <c:ptCount val="8"/>
                <c:pt idx="0">
                  <c:v>817</c:v>
                </c:pt>
                <c:pt idx="1">
                  <c:v>766</c:v>
                </c:pt>
                <c:pt idx="2">
                  <c:v>620</c:v>
                </c:pt>
                <c:pt idx="3">
                  <c:v>533</c:v>
                </c:pt>
                <c:pt idx="4">
                  <c:v>514</c:v>
                </c:pt>
                <c:pt idx="5">
                  <c:v>450</c:v>
                </c:pt>
                <c:pt idx="6">
                  <c:v>470</c:v>
                </c:pt>
                <c:pt idx="7">
                  <c:v>526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425F-40A9-93FC-BF55FC24117C}"/>
            </c:ext>
          </c:extLst>
        </c:ser>
        <c:ser>
          <c:idx val="1"/>
          <c:order val="1"/>
          <c:tx>
            <c:strRef>
              <c:f>'Credit load and enrollment'!$D$5</c:f>
              <c:strCache>
                <c:ptCount val="1"/>
                <c:pt idx="0">
                  <c:v>Part-Time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('Credit load and enrollment'!$B$7,'Credit load and enrollment'!$B$10,'Credit load and enrollment'!$B$13,'Credit load and enrollment'!$B$16,'Credit load and enrollment'!$B$19,'Credit load and enrollment'!$B$22,'Credit load and enrollment'!$B$25,'Credit load and enrollment'!$B$28)</c:f>
              <c:strCache>
                <c:ptCount val="8"/>
                <c:pt idx="0">
                  <c:v>FA18</c:v>
                </c:pt>
                <c:pt idx="1">
                  <c:v>FA19</c:v>
                </c:pt>
                <c:pt idx="2">
                  <c:v>FA20</c:v>
                </c:pt>
                <c:pt idx="3">
                  <c:v>FA21</c:v>
                </c:pt>
                <c:pt idx="4">
                  <c:v>FA22</c:v>
                </c:pt>
                <c:pt idx="5">
                  <c:v>FA23</c:v>
                </c:pt>
                <c:pt idx="6">
                  <c:v>FA24</c:v>
                </c:pt>
                <c:pt idx="7">
                  <c:v>FA25</c:v>
                </c:pt>
              </c:strCache>
              <c:extLst/>
            </c:strRef>
          </c:cat>
          <c:val>
            <c:numRef>
              <c:f>('Credit load and enrollment'!$D$7,'Credit load and enrollment'!$D$10,'Credit load and enrollment'!$D$13,'Credit load and enrollment'!$D$16,'Credit load and enrollment'!$D$19,'Credit load and enrollment'!$D$22,'Credit load and enrollment'!$D$25,'Credit load and enrollment'!$D$28)</c:f>
              <c:numCache>
                <c:formatCode>General</c:formatCode>
                <c:ptCount val="8"/>
                <c:pt idx="0">
                  <c:v>1659</c:v>
                </c:pt>
                <c:pt idx="1">
                  <c:v>2079</c:v>
                </c:pt>
                <c:pt idx="2">
                  <c:v>1615</c:v>
                </c:pt>
                <c:pt idx="3">
                  <c:v>1719</c:v>
                </c:pt>
                <c:pt idx="4">
                  <c:v>1559</c:v>
                </c:pt>
                <c:pt idx="5">
                  <c:v>1764</c:v>
                </c:pt>
                <c:pt idx="6">
                  <c:v>1918</c:v>
                </c:pt>
                <c:pt idx="7">
                  <c:v>2025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425F-40A9-93FC-BF55FC2411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115941615"/>
        <c:axId val="1115940655"/>
      </c:barChart>
      <c:catAx>
        <c:axId val="1115941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5940655"/>
        <c:crosses val="autoZero"/>
        <c:auto val="1"/>
        <c:lblAlgn val="ctr"/>
        <c:lblOffset val="100"/>
        <c:noMultiLvlLbl val="0"/>
      </c:catAx>
      <c:valAx>
        <c:axId val="111594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5941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2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5C865E6-FE2D-4470-B282-3C0788AB293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9C45DE3-7BEC-4B90-AC9D-94CD3D6A8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84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Percentage of faculty and Staff up by 25% as well but still lagging behind the student population at 15%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94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71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04875" y="809625"/>
            <a:ext cx="16478250" cy="1074873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4875" y="1779722"/>
            <a:ext cx="16478250" cy="701087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  <a:lvl2pPr marL="981075" indent="-523875" defTabSz="619125">
              <a:lnSpc>
                <a:spcPct val="100000"/>
              </a:lnSpc>
              <a:spcBef>
                <a:spcPts val="0"/>
              </a:spcBef>
              <a:defRPr sz="4125" b="1"/>
            </a:lvl2pPr>
            <a:lvl3pPr marL="1438275" indent="-523875" defTabSz="619125">
              <a:lnSpc>
                <a:spcPct val="100000"/>
              </a:lnSpc>
              <a:spcBef>
                <a:spcPts val="0"/>
              </a:spcBef>
              <a:defRPr sz="4125" b="1"/>
            </a:lvl3pPr>
            <a:lvl4pPr marL="1895475" indent="-523875" defTabSz="619125">
              <a:lnSpc>
                <a:spcPct val="100000"/>
              </a:lnSpc>
              <a:spcBef>
                <a:spcPts val="0"/>
              </a:spcBef>
              <a:defRPr sz="4125" b="1"/>
            </a:lvl4pPr>
            <a:lvl5pPr marL="2352675" indent="-523875" defTabSz="619125">
              <a:lnSpc>
                <a:spcPct val="100000"/>
              </a:lnSpc>
              <a:spcBef>
                <a:spcPts val="0"/>
              </a:spcBef>
              <a:defRPr sz="4125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904875" y="3186379"/>
            <a:ext cx="16478250" cy="6192011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52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C00D2-3321-9AE1-3841-F066B2E63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TextNoHeader.jpg" descr="TextNoHeader.jpg">
            <a:extLst>
              <a:ext uri="{FF2B5EF4-FFF2-40B4-BE49-F238E27FC236}">
                <a16:creationId xmlns:a16="http://schemas.microsoft.com/office/drawing/2014/main" id="{72696709-4E48-6CDB-6673-06BB73A7D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655" y="-241057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Monterrat Semibold">
            <a:extLst>
              <a:ext uri="{FF2B5EF4-FFF2-40B4-BE49-F238E27FC236}">
                <a16:creationId xmlns:a16="http://schemas.microsoft.com/office/drawing/2014/main" id="{5BAD883B-B4FD-8F69-16EE-C92C83B8AF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41141" y="2467069"/>
            <a:ext cx="5063747" cy="4445795"/>
          </a:xfrm>
          <a:prstGeom prst="rect">
            <a:avLst/>
          </a:prstGeom>
        </p:spPr>
        <p:txBody>
          <a:bodyPr vert="horz" lIns="38100" tIns="38100" rIns="38100" bIns="38100" numCol="1" spcCol="38100" rtlCol="0">
            <a:normAutofit/>
          </a:bodyPr>
          <a:lstStyle>
            <a:lvl1pPr marL="609600" indent="-609600" defTabSz="2438337">
              <a:spcBef>
                <a:spcPts val="2400"/>
              </a:spcBef>
              <a:buSzPct val="123000"/>
              <a:buChar char="•"/>
              <a:defRPr sz="4800" b="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indent="0">
              <a:buNone/>
            </a:pPr>
            <a:r>
              <a:rPr lang="en-US" sz="2700" dirty="0"/>
              <a:t>Fall 2018 </a:t>
            </a:r>
          </a:p>
          <a:p>
            <a:pPr marL="0" indent="0">
              <a:buNone/>
            </a:pPr>
            <a:r>
              <a:rPr lang="en-US" sz="2700" dirty="0"/>
              <a:t>	</a:t>
            </a:r>
            <a:endParaRPr sz="2700" dirty="0"/>
          </a:p>
        </p:txBody>
      </p:sp>
      <p:sp>
        <p:nvSpPr>
          <p:cNvPr id="2" name="MONTSERRAT BOLD">
            <a:extLst>
              <a:ext uri="{FF2B5EF4-FFF2-40B4-BE49-F238E27FC236}">
                <a16:creationId xmlns:a16="http://schemas.microsoft.com/office/drawing/2014/main" id="{69BA93C4-DA7A-1050-B010-E32AD2D792A3}"/>
              </a:ext>
            </a:extLst>
          </p:cNvPr>
          <p:cNvSpPr txBox="1">
            <a:spLocks/>
          </p:cNvSpPr>
          <p:nvPr/>
        </p:nvSpPr>
        <p:spPr>
          <a:xfrm>
            <a:off x="1657093" y="1345996"/>
            <a:ext cx="16478252" cy="701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numCol="1" spcCol="381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243D6B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13081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9177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5273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1369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4125" dirty="0"/>
              <a:t>Early College Population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9DFD592-3A14-1F16-A67A-19918DE8F0C0}"/>
              </a:ext>
            </a:extLst>
          </p:cNvPr>
          <p:cNvGraphicFramePr>
            <a:graphicFrameLocks/>
          </p:cNvGraphicFramePr>
          <p:nvPr/>
        </p:nvGraphicFramePr>
        <p:xfrm>
          <a:off x="7873748" y="2261328"/>
          <a:ext cx="8373111" cy="502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510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xtHeader.jpg" descr="TextHeader.jpg">
            <a:extLst>
              <a:ext uri="{FF2B5EF4-FFF2-40B4-BE49-F238E27FC236}">
                <a16:creationId xmlns:a16="http://schemas.microsoft.com/office/drawing/2014/main" id="{171DFDF7-7299-4BE0-A148-A83772767C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29D417-FBE2-DE00-3804-BE6E8BE21A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62"/>
          <a:stretch/>
        </p:blipFill>
        <p:spPr>
          <a:xfrm>
            <a:off x="3276446" y="2457450"/>
            <a:ext cx="11735108" cy="5654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074DFD-9994-5DEE-4E3E-AFFA408EC44B}"/>
              </a:ext>
            </a:extLst>
          </p:cNvPr>
          <p:cNvSpPr txBox="1"/>
          <p:nvPr/>
        </p:nvSpPr>
        <p:spPr>
          <a:xfrm>
            <a:off x="2214561" y="841623"/>
            <a:ext cx="13858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% of High School Student Concurrent Enrollment Headcount </a:t>
            </a:r>
          </a:p>
        </p:txBody>
      </p:sp>
    </p:spTree>
    <p:extLst>
      <p:ext uri="{BB962C8B-B14F-4D97-AF65-F5344CB8AC3E}">
        <p14:creationId xmlns:p14="http://schemas.microsoft.com/office/powerpoint/2010/main" val="167029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hotoHeaderTextLeft.jpg" descr="PhotoHeaderTextLef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Monterrat Semibold…"/>
          <p:cNvSpPr txBox="1"/>
          <p:nvPr/>
        </p:nvSpPr>
        <p:spPr>
          <a:xfrm>
            <a:off x="972898" y="2685607"/>
            <a:ext cx="7128478" cy="5115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pPr marL="457200" indent="-457200">
              <a:spcBef>
                <a:spcPts val="1800"/>
              </a:spcBef>
              <a:buSzPct val="123000"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sz="3600" dirty="0"/>
              <a:t>80% Part-time in FA2025 compared to 67% in FA2018</a:t>
            </a:r>
          </a:p>
        </p:txBody>
      </p:sp>
      <p:sp>
        <p:nvSpPr>
          <p:cNvPr id="173" name="MONTSERRAT EXTRABOLD"/>
          <p:cNvSpPr txBox="1"/>
          <p:nvPr/>
        </p:nvSpPr>
        <p:spPr>
          <a:xfrm>
            <a:off x="1322641" y="942169"/>
            <a:ext cx="6428993" cy="632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 defTabSz="1365468">
              <a:lnSpc>
                <a:spcPct val="80000"/>
              </a:lnSpc>
              <a:defRPr sz="4700" spc="-99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sz="3525" dirty="0"/>
              <a:t>Full-Time / Part-Time</a:t>
            </a:r>
            <a:endParaRPr sz="3525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39889B0-28B5-DB4D-CC5E-4635B673FC56}"/>
              </a:ext>
            </a:extLst>
          </p:cNvPr>
          <p:cNvGraphicFramePr>
            <a:graphicFrameLocks/>
          </p:cNvGraphicFramePr>
          <p:nvPr/>
        </p:nvGraphicFramePr>
        <p:xfrm>
          <a:off x="9293291" y="2967134"/>
          <a:ext cx="8831423" cy="5227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F81B0-CA7E-560F-2083-C71DBBB61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xtHeader.jpg" descr="TextHeader.jpg">
            <a:extLst>
              <a:ext uri="{FF2B5EF4-FFF2-40B4-BE49-F238E27FC236}">
                <a16:creationId xmlns:a16="http://schemas.microsoft.com/office/drawing/2014/main" id="{A00D541C-6902-56BC-9A7F-D08F468E4A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2416B6-17C8-0ECA-5E7C-8AEF7A75FBDA}"/>
              </a:ext>
            </a:extLst>
          </p:cNvPr>
          <p:cNvSpPr txBox="1"/>
          <p:nvPr/>
        </p:nvSpPr>
        <p:spPr>
          <a:xfrm>
            <a:off x="2214561" y="841624"/>
            <a:ext cx="13858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% Career Technical Credit Hours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3C2EE1-E672-DBE0-F492-0DF196916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086" y="2421063"/>
            <a:ext cx="9927774" cy="577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3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69820-6A69-D381-B2D3-B61E9CDD2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6B56C8-A9A0-06C3-1AD9-14127080144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4356BD8-79A7-FEBE-F0A9-E55962D26194}"/>
              </a:ext>
            </a:extLst>
          </p:cNvPr>
          <p:cNvSpPr txBox="1"/>
          <p:nvPr/>
        </p:nvSpPr>
        <p:spPr>
          <a:xfrm>
            <a:off x="2147216" y="923925"/>
            <a:ext cx="14050482" cy="855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400" dirty="0">
                <a:solidFill>
                  <a:schemeClr val="bg1"/>
                </a:solidFill>
              </a:rPr>
              <a:t>Micro-Credentials &amp; Micro-Pathways</a:t>
            </a:r>
            <a:endParaRPr lang="en-US" sz="5000" b="1" dirty="0">
              <a:solidFill>
                <a:schemeClr val="bg1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1FFA571-A48C-1133-97AB-2AB308603CC7}"/>
              </a:ext>
            </a:extLst>
          </p:cNvPr>
          <p:cNvSpPr txBox="1"/>
          <p:nvPr/>
        </p:nvSpPr>
        <p:spPr>
          <a:xfrm>
            <a:off x="1600200" y="2400300"/>
            <a:ext cx="15600853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u="sng" dirty="0">
              <a:latin typeface="Canva Sans Bold" panose="020B0604020202020204" charset="0"/>
            </a:endParaRPr>
          </a:p>
          <a:p>
            <a:r>
              <a:rPr lang="en-US" sz="3200" u="sng" dirty="0">
                <a:latin typeface="Canva Sans Bold" panose="020B0604020202020204" charset="0"/>
              </a:rPr>
              <a:t>Micro-Pathway Model</a:t>
            </a:r>
          </a:p>
          <a:p>
            <a:endParaRPr lang="en-US" sz="3200" u="sng" dirty="0">
              <a:latin typeface="Canva Sans Bold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Canva Sans Bold" panose="020B0604020202020204" charset="0"/>
              </a:rPr>
              <a:t>Degrees and certificates are broken into </a:t>
            </a:r>
            <a:r>
              <a:rPr lang="en-US" sz="3200" b="1" dirty="0">
                <a:latin typeface="Canva Sans Bold" panose="020B0604020202020204" charset="0"/>
              </a:rPr>
              <a:t>stackable milestones</a:t>
            </a:r>
            <a:endParaRPr lang="en-US" sz="3200" dirty="0">
              <a:latin typeface="Canva Sans Bold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Canva Sans Bold" panose="020B0604020202020204" charset="0"/>
              </a:rPr>
              <a:t>Students earn </a:t>
            </a:r>
            <a:r>
              <a:rPr lang="en-US" sz="3200" b="1" dirty="0">
                <a:latin typeface="Canva Sans Bold" panose="020B0604020202020204" charset="0"/>
              </a:rPr>
              <a:t>credentials with labor-market value</a:t>
            </a:r>
            <a:r>
              <a:rPr lang="en-US" sz="3200" dirty="0">
                <a:latin typeface="Canva Sans Bold" panose="020B0604020202020204" charset="0"/>
              </a:rPr>
              <a:t> along the way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Canva Sans Bold" panose="020B0604020202020204" charset="0"/>
              </a:rPr>
              <a:t>Enables rapid response to regional workforce needs</a:t>
            </a:r>
          </a:p>
          <a:p>
            <a:endParaRPr lang="en-US" sz="3200" dirty="0">
              <a:latin typeface="Canva Sans Bold" panose="020B0604020202020204" charset="0"/>
            </a:endParaRPr>
          </a:p>
          <a:p>
            <a:r>
              <a:rPr lang="en-US" sz="3200" b="1" u="sng" dirty="0">
                <a:latin typeface="Canva Sans Bold" panose="020B0604020202020204" charset="0"/>
              </a:rPr>
              <a:t>Example Pathway </a:t>
            </a:r>
          </a:p>
          <a:p>
            <a:endParaRPr lang="en-US" sz="3200" b="1" u="sng" dirty="0">
              <a:latin typeface="Canva Sans Bold" panose="020B0604020202020204" charset="0"/>
            </a:endParaRPr>
          </a:p>
          <a:p>
            <a:r>
              <a:rPr lang="en-US" sz="3200" b="1" dirty="0">
                <a:latin typeface="Canva Sans Bold" panose="020B0604020202020204" charset="0"/>
              </a:rPr>
              <a:t>Micro-Credential → Short Certificate → Degree</a:t>
            </a:r>
            <a:endParaRPr lang="en-US" sz="3200" dirty="0">
              <a:latin typeface="Canva Sans Bold" panose="020B0604020202020204" charset="0"/>
            </a:endParaRPr>
          </a:p>
          <a:p>
            <a:endParaRPr lang="en-US" sz="4800" dirty="0">
              <a:solidFill>
                <a:schemeClr val="tx2"/>
              </a:solidFill>
              <a:latin typeface="Canva Sans Bold" panose="020B0604020202020204" charset="0"/>
            </a:endParaRPr>
          </a:p>
          <a:p>
            <a:r>
              <a:rPr lang="en-US" sz="4800" dirty="0">
                <a:latin typeface="Canva Sans Bold" panose="020B0604020202020204" charset="0"/>
              </a:rPr>
              <a:t> </a:t>
            </a:r>
          </a:p>
          <a:p>
            <a:endParaRPr lang="en-US" sz="3200" dirty="0">
              <a:latin typeface="Canva Sans Bold" panose="020B0604020202020204" charset="0"/>
            </a:endParaRPr>
          </a:p>
          <a:p>
            <a:endParaRPr lang="en-US" sz="3200" dirty="0">
              <a:latin typeface="Canva Sans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14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47216" y="923925"/>
            <a:ext cx="14050482" cy="86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Board Ends Alignment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57400" y="2552700"/>
            <a:ext cx="14838853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dirty="0">
              <a:latin typeface="Canva Sans Bold" panose="020B0604020202020204" charset="0"/>
            </a:endParaRPr>
          </a:p>
          <a:p>
            <a:r>
              <a:rPr lang="en-US" sz="3200" dirty="0">
                <a:solidFill>
                  <a:schemeClr val="tx2"/>
                </a:solidFill>
                <a:latin typeface="Canva Sans Bold" panose="020B0604020202020204" charset="0"/>
              </a:rPr>
              <a:t>Because of Richland, students will acquire the knowledge and skills needed to</a:t>
            </a:r>
            <a:r>
              <a:rPr lang="en-US" sz="3200" dirty="0">
                <a:latin typeface="Canva Sans Bold" panose="020B0604020202020204" charset="0"/>
              </a:rPr>
              <a:t> </a:t>
            </a:r>
            <a:r>
              <a:rPr lang="en-US" sz="3200" u="sng" dirty="0">
                <a:solidFill>
                  <a:srgbClr val="00B050"/>
                </a:solidFill>
                <a:latin typeface="Canva Sans Bold" panose="020B0604020202020204" charset="0"/>
              </a:rPr>
              <a:t>succeed in and contribute to a diverse and global community and to exercise their rights and responsibilities as citizens</a:t>
            </a:r>
            <a:endParaRPr lang="en-US" sz="3200" dirty="0">
              <a:solidFill>
                <a:srgbClr val="00B050"/>
              </a:solidFill>
              <a:latin typeface="Canva Sans Bold" panose="020B0604020202020204" charset="0"/>
            </a:endParaRPr>
          </a:p>
          <a:p>
            <a:endParaRPr lang="en-US" sz="3200" dirty="0">
              <a:latin typeface="Canva Sans Bold" panose="020B0604020202020204" charset="0"/>
            </a:endParaRPr>
          </a:p>
          <a:p>
            <a:r>
              <a:rPr lang="en-US" sz="3200" b="1" dirty="0">
                <a:solidFill>
                  <a:schemeClr val="tx2"/>
                </a:solidFill>
                <a:latin typeface="Canva Sans Bold" panose="020B0604020202020204" charset="0"/>
              </a:rPr>
              <a:t>Because of Richland, students who graduate with applied (A.A.S.) degrees will be</a:t>
            </a:r>
            <a:r>
              <a:rPr lang="en-US" sz="3200" dirty="0">
                <a:latin typeface="Canva Sans Bold" panose="020B0604020202020204" charset="0"/>
              </a:rPr>
              <a:t> </a:t>
            </a:r>
            <a:r>
              <a:rPr lang="en-US" sz="3200" u="sng" dirty="0">
                <a:solidFill>
                  <a:srgbClr val="00B050"/>
                </a:solidFill>
                <a:latin typeface="Canva Sans Bold" panose="020B0604020202020204" charset="0"/>
              </a:rPr>
              <a:t>prepared to be skilled, successful employees in the workplace</a:t>
            </a:r>
            <a:endParaRPr lang="en-US" sz="3200" dirty="0">
              <a:solidFill>
                <a:srgbClr val="FF0000"/>
              </a:solidFill>
              <a:latin typeface="Canva Sans Bold" panose="020B0604020202020204" charset="0"/>
            </a:endParaRPr>
          </a:p>
          <a:p>
            <a:endParaRPr lang="en-US" sz="3200" dirty="0">
              <a:solidFill>
                <a:schemeClr val="tx2"/>
              </a:solidFill>
              <a:latin typeface="Canva Sans Bold" panose="020B0604020202020204" charset="0"/>
            </a:endParaRPr>
          </a:p>
          <a:p>
            <a:r>
              <a:rPr lang="en-US" sz="3200" dirty="0">
                <a:solidFill>
                  <a:schemeClr val="tx2"/>
                </a:solidFill>
                <a:latin typeface="Canva Sans Bold" panose="020B0604020202020204" charset="0"/>
              </a:rPr>
              <a:t>Because of Richland, students will have</a:t>
            </a:r>
            <a:r>
              <a:rPr lang="en-US" sz="3200" dirty="0">
                <a:solidFill>
                  <a:srgbClr val="00B050"/>
                </a:solidFill>
                <a:latin typeface="Canva Sans Bold" panose="020B0604020202020204" charset="0"/>
              </a:rPr>
              <a:t> </a:t>
            </a:r>
            <a:r>
              <a:rPr lang="en-US" sz="3200" u="sng" dirty="0">
                <a:solidFill>
                  <a:srgbClr val="00B050"/>
                </a:solidFill>
                <a:latin typeface="Canva Sans Bold" panose="020B0604020202020204" charset="0"/>
              </a:rPr>
              <a:t>opportunities to successfully pursue training and education at and beyond the community college</a:t>
            </a:r>
            <a:endParaRPr lang="en-US" sz="3200" dirty="0">
              <a:latin typeface="Canva Sans Bold" panose="020B0604020202020204" charset="0"/>
            </a:endParaRPr>
          </a:p>
          <a:p>
            <a:endParaRPr lang="en-US" sz="3200" dirty="0">
              <a:latin typeface="Canva Sans Bold" panose="020B0604020202020204" charset="0"/>
            </a:endParaRPr>
          </a:p>
          <a:p>
            <a:endParaRPr lang="en-US" sz="3200" dirty="0">
              <a:latin typeface="Canva Sans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1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9A740-BE25-8B24-F744-CA0A6AFBB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DE53B2-A760-2972-7F86-EF0D853D3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C86391-7FE8-50CA-484D-E5D5CFE5CE96}"/>
              </a:ext>
            </a:extLst>
          </p:cNvPr>
          <p:cNvSpPr txBox="1"/>
          <p:nvPr/>
        </p:nvSpPr>
        <p:spPr>
          <a:xfrm>
            <a:off x="2082546" y="2512010"/>
            <a:ext cx="1412290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SzPts val="1000"/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en-US" sz="2800" dirty="0">
                <a:latin typeface="Canva Sans Bold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In fall 2025, there were over 19.4 million postsecondary enrollments —16.2 million undergraduate and 3.2 million graduate students. </a:t>
            </a:r>
          </a:p>
          <a:p>
            <a:pPr marL="514350" indent="-514350">
              <a:buSzPts val="1000"/>
              <a:buFont typeface="Symbol" panose="05050102010706020507" pitchFamily="18" charset="2"/>
              <a:buChar char=""/>
              <a:tabLst>
                <a:tab pos="685800" algn="l"/>
              </a:tabLst>
            </a:pPr>
            <a:endParaRPr lang="en-US" sz="2800" dirty="0">
              <a:latin typeface="Canva Sans Bold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514350" indent="-514350">
              <a:buSzPts val="1000"/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en-US" sz="2800" dirty="0">
                <a:latin typeface="Canva Sans Bold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Compared to 19.2 million students last fall, this is a 1.0 percent increase in total postsecondary enrollment</a:t>
            </a:r>
          </a:p>
          <a:p>
            <a:pPr marL="514350" indent="-514350">
              <a:buSzPts val="1000"/>
              <a:buFont typeface="Symbol" panose="05050102010706020507" pitchFamily="18" charset="2"/>
              <a:buChar char=""/>
              <a:tabLst>
                <a:tab pos="685800" algn="l"/>
              </a:tabLst>
            </a:pPr>
            <a:endParaRPr lang="en-US" sz="2800" dirty="0">
              <a:latin typeface="Canva Sans Bold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514350" indent="-514350">
              <a:buSzPts val="1000"/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en-US" sz="2800" dirty="0">
                <a:latin typeface="Canva Sans Bold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Growth in undergraduate enrollment was driven by a 3.0 percent increase in community college enrollment, compared to a 1.4 percent increase at public 4-year colleges. </a:t>
            </a:r>
          </a:p>
          <a:p>
            <a:pPr marL="514350" indent="-514350">
              <a:buSzPts val="1000"/>
              <a:buFont typeface="Symbol" panose="05050102010706020507" pitchFamily="18" charset="2"/>
              <a:buChar char=""/>
              <a:tabLst>
                <a:tab pos="685800" algn="l"/>
              </a:tabLst>
            </a:pPr>
            <a:endParaRPr lang="en-US" sz="2800" dirty="0">
              <a:latin typeface="Canva Sans Bold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514350" indent="-514350">
              <a:buSzPts val="1000"/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en-US" sz="2800" dirty="0">
                <a:latin typeface="Canva Sans Bold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Enrollment in undergraduate certificate and associate degree programs continues to grow at a faster pace than bachelor’s program </a:t>
            </a:r>
            <a:r>
              <a:rPr lang="en-US" sz="2800" dirty="0">
                <a:latin typeface="Canva Sans Bold" panose="020B060402020202020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84B373-B5C8-8491-C8C6-840544E08CBF}"/>
              </a:ext>
            </a:extLst>
          </p:cNvPr>
          <p:cNvSpPr txBox="1"/>
          <p:nvPr/>
        </p:nvSpPr>
        <p:spPr>
          <a:xfrm>
            <a:off x="1954530" y="1048703"/>
            <a:ext cx="14250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National </a:t>
            </a:r>
            <a:r>
              <a:rPr lang="en-US" sz="48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Final Fall Enrollment Trends </a:t>
            </a:r>
            <a:r>
              <a:rPr lang="en-US" sz="48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2025 Report</a:t>
            </a:r>
          </a:p>
        </p:txBody>
      </p:sp>
    </p:spTree>
    <p:extLst>
      <p:ext uri="{BB962C8B-B14F-4D97-AF65-F5344CB8AC3E}">
        <p14:creationId xmlns:p14="http://schemas.microsoft.com/office/powerpoint/2010/main" val="390443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A1B08-B342-45E3-4103-8DDC15348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C8F358-0416-E887-2BFC-5248E99CE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5E45C9-A929-EAC8-F4F3-91379B0BBB23}"/>
              </a:ext>
            </a:extLst>
          </p:cNvPr>
          <p:cNvSpPr txBox="1"/>
          <p:nvPr/>
        </p:nvSpPr>
        <p:spPr>
          <a:xfrm>
            <a:off x="2082546" y="3229913"/>
            <a:ext cx="1412290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anva Sans Bold" panose="020B0604020202020204" charset="0"/>
                <a:ea typeface="Aptos" panose="020B0004020202020204" pitchFamily="34" charset="0"/>
                <a:cs typeface="Aptos" panose="020B0004020202020204" pitchFamily="34" charset="0"/>
              </a:rPr>
              <a:t>Headcount -The total number of individual students enrolled, regardless of how many classes or credits they take.</a:t>
            </a:r>
          </a:p>
          <a:p>
            <a:r>
              <a:rPr lang="en-US" sz="3200" dirty="0">
                <a:latin typeface="Canva Sans Bold" panose="020B060402020202020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r>
              <a:rPr lang="en-US" sz="3200" dirty="0">
                <a:latin typeface="Canva Sans Bold" panose="020B0604020202020204" charset="0"/>
                <a:ea typeface="Aptos" panose="020B0004020202020204" pitchFamily="34" charset="0"/>
                <a:cs typeface="Aptos" panose="020B0004020202020204" pitchFamily="34" charset="0"/>
              </a:rPr>
              <a:t>Headcount measures access and reach.</a:t>
            </a:r>
          </a:p>
          <a:p>
            <a:r>
              <a:rPr lang="en-US" sz="3200" dirty="0">
                <a:latin typeface="Canva Sans Bold" panose="020B060402020202020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r>
              <a:rPr lang="en-US" sz="3200" dirty="0">
                <a:latin typeface="Canva Sans Bold" panose="020B0604020202020204" charset="0"/>
                <a:ea typeface="Aptos" panose="020B0004020202020204" pitchFamily="34" charset="0"/>
                <a:cs typeface="Aptos" panose="020B0004020202020204" pitchFamily="34" charset="0"/>
              </a:rPr>
              <a:t>Credit Hours -The total number of credit hours students are taking (e.g., 12 credits = full-time). </a:t>
            </a:r>
          </a:p>
          <a:p>
            <a:r>
              <a:rPr lang="en-US" sz="3200" dirty="0">
                <a:latin typeface="Canva Sans Bold" panose="020B060402020202020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r>
              <a:rPr lang="en-US" sz="3200" dirty="0">
                <a:latin typeface="Canva Sans Bold" panose="020B0604020202020204" charset="0"/>
                <a:ea typeface="Aptos" panose="020B0004020202020204" pitchFamily="34" charset="0"/>
                <a:cs typeface="Aptos" panose="020B0004020202020204" pitchFamily="34" charset="0"/>
              </a:rPr>
              <a:t>Credit hours measure engagement and instructional demand.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E7F45A-7A05-F383-F418-1A23C58E4A9C}"/>
              </a:ext>
            </a:extLst>
          </p:cNvPr>
          <p:cNvSpPr txBox="1"/>
          <p:nvPr/>
        </p:nvSpPr>
        <p:spPr>
          <a:xfrm>
            <a:off x="1954530" y="870395"/>
            <a:ext cx="14250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Enrollment Metrics </a:t>
            </a:r>
          </a:p>
        </p:txBody>
      </p:sp>
    </p:spTree>
    <p:extLst>
      <p:ext uri="{BB962C8B-B14F-4D97-AF65-F5344CB8AC3E}">
        <p14:creationId xmlns:p14="http://schemas.microsoft.com/office/powerpoint/2010/main" val="163123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D895D-1362-58D0-B1E1-48E479974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00ADBA1-EB8A-C33A-4169-C66D2421CCB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6CED259-CC16-A8DB-3869-CAAE56D51D81}"/>
              </a:ext>
            </a:extLst>
          </p:cNvPr>
          <p:cNvSpPr txBox="1"/>
          <p:nvPr/>
        </p:nvSpPr>
        <p:spPr>
          <a:xfrm>
            <a:off x="2147216" y="923925"/>
            <a:ext cx="14050482" cy="86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Enrollment Growth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640E976-267F-4A01-96AA-FBEDFE071159}"/>
              </a:ext>
            </a:extLst>
          </p:cNvPr>
          <p:cNvSpPr txBox="1"/>
          <p:nvPr/>
        </p:nvSpPr>
        <p:spPr>
          <a:xfrm>
            <a:off x="2362200" y="2400300"/>
            <a:ext cx="1483885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dirty="0">
              <a:latin typeface="Canva Sans Bold" panose="020B0604020202020204" charset="0"/>
            </a:endParaRPr>
          </a:p>
          <a:p>
            <a:r>
              <a:rPr lang="en-US" sz="4800" dirty="0">
                <a:latin typeface="Canva Sans Bold" panose="020B0604020202020204" charset="0"/>
              </a:rPr>
              <a:t> </a:t>
            </a:r>
          </a:p>
          <a:p>
            <a:endParaRPr lang="en-US" sz="3200" dirty="0">
              <a:latin typeface="Canva Sans Bold" panose="020B0604020202020204" charset="0"/>
            </a:endParaRPr>
          </a:p>
          <a:p>
            <a:endParaRPr lang="en-US" sz="3200" dirty="0">
              <a:latin typeface="Canva Sans Bold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494AC-7265-8C9A-970A-2D580659D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037" y="2552700"/>
            <a:ext cx="14050482" cy="571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2147216" y="923925"/>
            <a:ext cx="14050482" cy="86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Enrollment Growth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62200" y="2400300"/>
            <a:ext cx="14838853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dirty="0">
              <a:latin typeface="Canva Sans Bold" panose="020B0604020202020204" charset="0"/>
            </a:endParaRPr>
          </a:p>
          <a:p>
            <a:r>
              <a:rPr lang="en-US" sz="4800" dirty="0">
                <a:solidFill>
                  <a:schemeClr val="tx2"/>
                </a:solidFill>
                <a:latin typeface="Canva Sans Bold" panose="020B0604020202020204" charset="0"/>
              </a:rPr>
              <a:t>Cost &amp; Affordability</a:t>
            </a:r>
          </a:p>
          <a:p>
            <a:r>
              <a:rPr lang="en-US" sz="4800" dirty="0">
                <a:solidFill>
                  <a:schemeClr val="tx2"/>
                </a:solidFill>
                <a:latin typeface="Canva Sans Bold" panose="020B0604020202020204" charset="0"/>
              </a:rPr>
              <a:t>Accessibility &amp; Proximity</a:t>
            </a:r>
          </a:p>
          <a:p>
            <a:r>
              <a:rPr lang="en-US" sz="4800" dirty="0">
                <a:solidFill>
                  <a:schemeClr val="tx2"/>
                </a:solidFill>
                <a:latin typeface="Canva Sans Bold" panose="020B0604020202020204" charset="0"/>
              </a:rPr>
              <a:t>Sense of Belonging &amp; Community</a:t>
            </a:r>
          </a:p>
          <a:p>
            <a:r>
              <a:rPr lang="en-US" sz="4800" dirty="0">
                <a:solidFill>
                  <a:schemeClr val="tx2"/>
                </a:solidFill>
                <a:latin typeface="Canva Sans Bold" panose="020B0604020202020204" charset="0"/>
              </a:rPr>
              <a:t>Workforce Programs Tied to Local Industry</a:t>
            </a:r>
          </a:p>
          <a:p>
            <a:r>
              <a:rPr lang="en-US" sz="4800" dirty="0">
                <a:solidFill>
                  <a:schemeClr val="tx2"/>
                </a:solidFill>
                <a:latin typeface="Canva Sans Bold" panose="020B0604020202020204" charset="0"/>
              </a:rPr>
              <a:t>Partnerships with Employers</a:t>
            </a:r>
          </a:p>
          <a:p>
            <a:r>
              <a:rPr lang="en-US" sz="4800" dirty="0">
                <a:solidFill>
                  <a:schemeClr val="tx2"/>
                </a:solidFill>
                <a:latin typeface="Canva Sans Bold" panose="020B0604020202020204" charset="0"/>
              </a:rPr>
              <a:t>Dual Credit / Early College Expansion</a:t>
            </a:r>
          </a:p>
          <a:p>
            <a:endParaRPr lang="en-US" sz="4800" dirty="0">
              <a:solidFill>
                <a:schemeClr val="tx2"/>
              </a:solidFill>
              <a:latin typeface="Canva Sans Bold" panose="020B0604020202020204" charset="0"/>
            </a:endParaRPr>
          </a:p>
          <a:p>
            <a:r>
              <a:rPr lang="en-US" sz="4800" dirty="0">
                <a:latin typeface="Canva Sans Bold" panose="020B0604020202020204" charset="0"/>
              </a:rPr>
              <a:t> </a:t>
            </a:r>
          </a:p>
          <a:p>
            <a:endParaRPr lang="en-US" sz="3200" dirty="0">
              <a:latin typeface="Canva Sans Bold" panose="020B0604020202020204" charset="0"/>
            </a:endParaRPr>
          </a:p>
          <a:p>
            <a:endParaRPr lang="en-US" sz="3200" dirty="0">
              <a:latin typeface="Canva Sans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9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TextNoHeader.jpg" descr="TextNo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655" y="-241057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Monterrat Semibold"/>
          <p:cNvSpPr txBox="1">
            <a:spLocks noGrp="1"/>
          </p:cNvSpPr>
          <p:nvPr>
            <p:ph type="body" idx="1"/>
          </p:nvPr>
        </p:nvSpPr>
        <p:spPr>
          <a:xfrm>
            <a:off x="1066800" y="1857390"/>
            <a:ext cx="8077200" cy="6105509"/>
          </a:xfrm>
          <a:prstGeom prst="rect">
            <a:avLst/>
          </a:prstGeom>
        </p:spPr>
        <p:txBody>
          <a:bodyPr vert="horz" lIns="38100" tIns="38100" rIns="38100" bIns="38100" numCol="1" spcCol="38100" rtlCol="0">
            <a:noAutofit/>
          </a:bodyPr>
          <a:lstStyle>
            <a:lvl1pPr marL="609600" indent="-609600" defTabSz="2438337">
              <a:spcBef>
                <a:spcPts val="2400"/>
              </a:spcBef>
              <a:buSzPct val="123000"/>
              <a:buChar char="•"/>
              <a:defRPr sz="4800" b="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indent="0">
              <a:buNone/>
            </a:pPr>
            <a:r>
              <a:rPr lang="en-US" sz="2100" dirty="0"/>
              <a:t>Fall 2018 	(Inner Circle)</a:t>
            </a:r>
          </a:p>
          <a:p>
            <a:pPr marL="0" indent="0">
              <a:buNone/>
            </a:pPr>
            <a:r>
              <a:rPr lang="en-US" sz="2100" dirty="0"/>
              <a:t>	</a:t>
            </a:r>
            <a:r>
              <a:rPr lang="en-US" sz="2100" dirty="0">
                <a:solidFill>
                  <a:srgbClr val="FF0000"/>
                </a:solidFill>
              </a:rPr>
              <a:t>Under 18: 24.4%</a:t>
            </a:r>
          </a:p>
          <a:p>
            <a:pPr marL="0" indent="0">
              <a:buNone/>
            </a:pPr>
            <a:r>
              <a:rPr lang="en-US" sz="2100" dirty="0"/>
              <a:t>	18-19: 23.3%</a:t>
            </a:r>
          </a:p>
          <a:p>
            <a:pPr marL="0" indent="0">
              <a:buNone/>
            </a:pPr>
            <a:r>
              <a:rPr lang="en-US" sz="2100" dirty="0"/>
              <a:t>	20-24: 30.9%</a:t>
            </a:r>
          </a:p>
          <a:p>
            <a:pPr marL="0" indent="0">
              <a:buNone/>
            </a:pPr>
            <a:r>
              <a:rPr lang="en-US" sz="2100" dirty="0"/>
              <a:t>	25-34: 22.9%</a:t>
            </a:r>
          </a:p>
          <a:p>
            <a:pPr marL="0" indent="0">
              <a:buNone/>
            </a:pPr>
            <a:r>
              <a:rPr lang="en-US" sz="2100" dirty="0"/>
              <a:t>Fall 2025	(Outer Circle)</a:t>
            </a:r>
          </a:p>
          <a:p>
            <a:pPr marL="0" indent="0">
              <a:buNone/>
            </a:pPr>
            <a:r>
              <a:rPr lang="en-US" sz="2100" dirty="0"/>
              <a:t>	</a:t>
            </a:r>
            <a:r>
              <a:rPr lang="en-US" sz="2100" dirty="0">
                <a:solidFill>
                  <a:srgbClr val="FF0000"/>
                </a:solidFill>
              </a:rPr>
              <a:t>Under 18: 37.7%</a:t>
            </a:r>
          </a:p>
          <a:p>
            <a:pPr marL="0" indent="0">
              <a:buNone/>
            </a:pPr>
            <a:r>
              <a:rPr lang="en-US" sz="2100" dirty="0"/>
              <a:t>	18-19: 16.7%</a:t>
            </a:r>
          </a:p>
          <a:p>
            <a:pPr marL="0" indent="0">
              <a:buNone/>
            </a:pPr>
            <a:r>
              <a:rPr lang="en-US" sz="2100" dirty="0"/>
              <a:t>	20-24: 30.9%</a:t>
            </a:r>
          </a:p>
          <a:p>
            <a:pPr marL="0" indent="0">
              <a:buNone/>
            </a:pPr>
            <a:r>
              <a:rPr lang="en-US" sz="2100" dirty="0"/>
              <a:t>	25-34: 16.8%</a:t>
            </a:r>
          </a:p>
          <a:p>
            <a:pPr marL="0" indent="0">
              <a:buNone/>
            </a:pPr>
            <a:r>
              <a:rPr lang="en-US" sz="2100" dirty="0"/>
              <a:t>	</a:t>
            </a:r>
            <a:endParaRPr sz="2100" dirty="0"/>
          </a:p>
        </p:txBody>
      </p:sp>
      <p:sp>
        <p:nvSpPr>
          <p:cNvPr id="2" name="MONTSERRAT BOLD">
            <a:extLst>
              <a:ext uri="{FF2B5EF4-FFF2-40B4-BE49-F238E27FC236}">
                <a16:creationId xmlns:a16="http://schemas.microsoft.com/office/drawing/2014/main" id="{9E6BC527-89C4-71FA-1358-6D1EB419582D}"/>
              </a:ext>
            </a:extLst>
          </p:cNvPr>
          <p:cNvSpPr txBox="1">
            <a:spLocks/>
          </p:cNvSpPr>
          <p:nvPr/>
        </p:nvSpPr>
        <p:spPr>
          <a:xfrm>
            <a:off x="1657093" y="1156305"/>
            <a:ext cx="16478252" cy="701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numCol="1" spcCol="381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243D6B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13081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9177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5273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1369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125" dirty="0"/>
              <a:t>Student Age Distribution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584EEC9-C856-44F9-7261-35FD49A6EC0E}"/>
              </a:ext>
            </a:extLst>
          </p:cNvPr>
          <p:cNvGraphicFramePr>
            <a:graphicFrameLocks/>
          </p:cNvGraphicFramePr>
          <p:nvPr/>
        </p:nvGraphicFramePr>
        <p:xfrm>
          <a:off x="7861811" y="1857390"/>
          <a:ext cx="8769096" cy="5261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1BA2339-1816-0545-A82F-08074FEE6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20887A-46DE-8943-BA26-F17ECEF8F4F3}"/>
              </a:ext>
            </a:extLst>
          </p:cNvPr>
          <p:cNvSpPr txBox="1"/>
          <p:nvPr/>
        </p:nvSpPr>
        <p:spPr>
          <a:xfrm>
            <a:off x="1456887" y="937394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-180" dirty="0">
                <a:solidFill>
                  <a:schemeClr val="bg1"/>
                </a:solidFill>
                <a:latin typeface="Helvetica" panose="020B0604020202030204" pitchFamily="34" charset="0"/>
              </a:rPr>
              <a:t>Student Types </a:t>
            </a:r>
            <a:endParaRPr lang="en-US" sz="5400" b="1" spc="-18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1CD092C-DCDD-499C-AE09-03DB0A03CA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585177"/>
              </p:ext>
            </p:extLst>
          </p:nvPr>
        </p:nvGraphicFramePr>
        <p:xfrm>
          <a:off x="870440" y="2268415"/>
          <a:ext cx="7385538" cy="6488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Picture 3" descr="Group of smiling young people standing on lawn outside brick building, wearing backpacks and tote bag, holding cellphones">
            <a:extLst>
              <a:ext uri="{FF2B5EF4-FFF2-40B4-BE49-F238E27FC236}">
                <a16:creationId xmlns:a16="http://schemas.microsoft.com/office/drawing/2014/main" id="{FFF50CF0-91F9-3D61-6C0B-E8AC1A3BE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9135" y="2369915"/>
            <a:ext cx="9305706" cy="5234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47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1BA2339-1816-0545-A82F-08074FEE6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986" y="0"/>
            <a:ext cx="18288000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AAC0C5-DE9B-B242-9291-76E8F73E3406}"/>
              </a:ext>
            </a:extLst>
          </p:cNvPr>
          <p:cNvSpPr txBox="1"/>
          <p:nvPr/>
        </p:nvSpPr>
        <p:spPr>
          <a:xfrm>
            <a:off x="1456889" y="2427536"/>
            <a:ext cx="6086913" cy="270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br>
              <a:rPr lang="en-US" sz="3300" dirty="0">
                <a:solidFill>
                  <a:schemeClr val="bg1"/>
                </a:solidFill>
                <a:latin typeface="Helvetica" pitchFamily="2" charset="0"/>
              </a:rPr>
            </a:br>
            <a:endParaRPr lang="en-US" sz="3300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spcBef>
                <a:spcPts val="900"/>
              </a:spcBef>
            </a:pPr>
            <a:endParaRPr lang="en-US" sz="2700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spcBef>
                <a:spcPts val="900"/>
              </a:spcBef>
            </a:pPr>
            <a:endParaRPr lang="en-US" sz="2700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spcBef>
                <a:spcPts val="900"/>
              </a:spcBef>
            </a:pPr>
            <a:endParaRPr lang="en-US" sz="27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20887A-46DE-8943-BA26-F17ECEF8F4F3}"/>
              </a:ext>
            </a:extLst>
          </p:cNvPr>
          <p:cNvSpPr txBox="1"/>
          <p:nvPr/>
        </p:nvSpPr>
        <p:spPr>
          <a:xfrm>
            <a:off x="1456887" y="715078"/>
            <a:ext cx="594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spc="-180" dirty="0">
                <a:solidFill>
                  <a:schemeClr val="bg1"/>
                </a:solidFill>
                <a:latin typeface="Helvetica" panose="020B0604020202030204" pitchFamily="34" charset="0"/>
              </a:rPr>
              <a:t>Racial and Ethnic Breakdowns</a:t>
            </a:r>
            <a:endParaRPr lang="en-US" sz="4200" b="1" spc="-180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8" name="Rectangle 4" descr="Adults studying at table">
            <a:extLst>
              <a:ext uri="{FF2B5EF4-FFF2-40B4-BE49-F238E27FC236}">
                <a16:creationId xmlns:a16="http://schemas.microsoft.com/office/drawing/2014/main" id="{CFE53900-B77F-0048-98A3-73E061EC955D}"/>
              </a:ext>
            </a:extLst>
          </p:cNvPr>
          <p:cNvSpPr/>
          <p:nvPr/>
        </p:nvSpPr>
        <p:spPr>
          <a:xfrm>
            <a:off x="8948358" y="0"/>
            <a:ext cx="9144000" cy="10287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4FF5F88-74EB-49A1-9941-FA3EED258C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383562"/>
              </p:ext>
            </p:extLst>
          </p:nvPr>
        </p:nvGraphicFramePr>
        <p:xfrm>
          <a:off x="195643" y="2146238"/>
          <a:ext cx="8648060" cy="6215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879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15455</TotalTime>
  <Words>480</Words>
  <Application>Microsoft Office PowerPoint</Application>
  <PresentationFormat>Custom</PresentationFormat>
  <Paragraphs>89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Canva Sans Bold</vt:lpstr>
      <vt:lpstr>Arial</vt:lpstr>
      <vt:lpstr>Aptos</vt:lpstr>
      <vt:lpstr>Symbol</vt:lpstr>
      <vt:lpstr>Helvetica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Division Updates</dc:title>
  <dc:creator>Julie Rambo</dc:creator>
  <cp:lastModifiedBy>Madonna Brown</cp:lastModifiedBy>
  <cp:revision>37</cp:revision>
  <cp:lastPrinted>2026-01-20T22:29:50Z</cp:lastPrinted>
  <dcterms:created xsi:type="dcterms:W3CDTF">2006-08-16T00:00:00Z</dcterms:created>
  <dcterms:modified xsi:type="dcterms:W3CDTF">2026-01-21T13:02:33Z</dcterms:modified>
  <dc:identifier>DAGwJ0vlmDc</dc:identifier>
</cp:coreProperties>
</file>